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ls" ContentType="application/vnd.ms-excel"/>
  <Default Extension="xml" ContentType="application/xml"/>
  <Override PartName="/ppt/presentation.xml" ContentType="application/vnd.openxmlformats-officedocument.presentationml.presentation.main+xml"/>
  <Override PartName="/ppt/slides/slide10.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11.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42.xml" ContentType="application/vnd.openxmlformats-officedocument.presentationml.slide+xml"/>
  <Override PartName="/ppt/slides/slide37.xml" ContentType="application/vnd.openxmlformats-officedocument.presentationml.slide+xml"/>
  <Override PartName="/ppt/slides/slide4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5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3.xml" ContentType="application/vnd.openxmlformats-officedocument.presentationml.slide+xml"/>
  <Override PartName="/ppt/slides/slide49.xml" ContentType="application/vnd.openxmlformats-officedocument.presentationml.slide+xml"/>
  <Override PartName="/ppt/slides/slide51.xml" ContentType="application/vnd.openxmlformats-officedocument.presentationml.slide+xml"/>
  <Override PartName="/ppt/slides/slide48.xml" ContentType="application/vnd.openxmlformats-officedocument.presentationml.slide+xml"/>
  <Override PartName="/ppt/slides/slide50.xml" ContentType="application/vnd.openxmlformats-officedocument.presentationml.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94" r:id="rId2"/>
    <p:sldId id="321" r:id="rId3"/>
    <p:sldId id="328" r:id="rId4"/>
    <p:sldId id="329" r:id="rId5"/>
    <p:sldId id="327" r:id="rId6"/>
    <p:sldId id="326" r:id="rId7"/>
    <p:sldId id="325" r:id="rId8"/>
    <p:sldId id="324" r:id="rId9"/>
    <p:sldId id="323" r:id="rId10"/>
    <p:sldId id="322" r:id="rId11"/>
    <p:sldId id="330" r:id="rId12"/>
    <p:sldId id="331" r:id="rId13"/>
    <p:sldId id="332" r:id="rId14"/>
    <p:sldId id="333" r:id="rId15"/>
    <p:sldId id="334" r:id="rId16"/>
    <p:sldId id="335" r:id="rId17"/>
    <p:sldId id="336" r:id="rId18"/>
    <p:sldId id="341" r:id="rId19"/>
    <p:sldId id="342" r:id="rId20"/>
    <p:sldId id="340" r:id="rId21"/>
    <p:sldId id="343" r:id="rId22"/>
    <p:sldId id="339" r:id="rId23"/>
    <p:sldId id="338" r:id="rId24"/>
    <p:sldId id="392" r:id="rId25"/>
    <p:sldId id="393" r:id="rId26"/>
    <p:sldId id="346" r:id="rId27"/>
    <p:sldId id="337" r:id="rId28"/>
    <p:sldId id="347" r:id="rId29"/>
    <p:sldId id="348" r:id="rId30"/>
    <p:sldId id="349" r:id="rId31"/>
    <p:sldId id="350" r:id="rId32"/>
    <p:sldId id="351" r:id="rId33"/>
    <p:sldId id="352" r:id="rId34"/>
    <p:sldId id="353" r:id="rId35"/>
    <p:sldId id="354" r:id="rId36"/>
    <p:sldId id="356" r:id="rId37"/>
    <p:sldId id="355" r:id="rId38"/>
    <p:sldId id="357" r:id="rId39"/>
    <p:sldId id="358" r:id="rId40"/>
    <p:sldId id="359" r:id="rId41"/>
    <p:sldId id="360" r:id="rId42"/>
    <p:sldId id="376" r:id="rId43"/>
    <p:sldId id="377" r:id="rId44"/>
    <p:sldId id="378" r:id="rId45"/>
    <p:sldId id="382" r:id="rId46"/>
    <p:sldId id="380" r:id="rId47"/>
    <p:sldId id="365" r:id="rId48"/>
    <p:sldId id="381" r:id="rId49"/>
    <p:sldId id="366" r:id="rId50"/>
    <p:sldId id="367" r:id="rId51"/>
    <p:sldId id="368" r:id="rId52"/>
    <p:sldId id="371" r:id="rId53"/>
    <p:sldId id="390" r:id="rId54"/>
    <p:sldId id="375" r:id="rId55"/>
    <p:sldId id="387" r:id="rId56"/>
    <p:sldId id="386" r:id="rId57"/>
    <p:sldId id="385" r:id="rId58"/>
    <p:sldId id="384" r:id="rId59"/>
    <p:sldId id="383" r:id="rId60"/>
    <p:sldId id="388" r:id="rId61"/>
    <p:sldId id="391" r:id="rId62"/>
    <p:sldId id="318" r:id="rId63"/>
  </p:sldIdLst>
  <p:sldSz cx="9144000" cy="6858000" type="screen4x3"/>
  <p:notesSz cx="6858000" cy="9144000"/>
  <p:defaultTextStyle>
    <a:defPPr>
      <a:defRPr lang="en-US"/>
    </a:defPPr>
    <a:lvl1pPr algn="l" rtl="0" eaLnBrk="0" fontAlgn="base" hangingPunct="0">
      <a:spcBef>
        <a:spcPct val="0"/>
      </a:spcBef>
      <a:spcAft>
        <a:spcPct val="0"/>
      </a:spcAft>
      <a:defRPr sz="19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19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19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19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1900" kern="1200">
        <a:solidFill>
          <a:schemeClr val="tx1"/>
        </a:solidFill>
        <a:latin typeface="Times New Roman" pitchFamily="18" charset="0"/>
        <a:ea typeface="+mn-ea"/>
        <a:cs typeface="+mn-cs"/>
      </a:defRPr>
    </a:lvl5pPr>
    <a:lvl6pPr marL="2286000" algn="l" defTabSz="914400" rtl="0" eaLnBrk="1" latinLnBrk="0" hangingPunct="1">
      <a:defRPr sz="1900" kern="1200">
        <a:solidFill>
          <a:schemeClr val="tx1"/>
        </a:solidFill>
        <a:latin typeface="Times New Roman" pitchFamily="18" charset="0"/>
        <a:ea typeface="+mn-ea"/>
        <a:cs typeface="+mn-cs"/>
      </a:defRPr>
    </a:lvl6pPr>
    <a:lvl7pPr marL="2743200" algn="l" defTabSz="914400" rtl="0" eaLnBrk="1" latinLnBrk="0" hangingPunct="1">
      <a:defRPr sz="1900" kern="1200">
        <a:solidFill>
          <a:schemeClr val="tx1"/>
        </a:solidFill>
        <a:latin typeface="Times New Roman" pitchFamily="18" charset="0"/>
        <a:ea typeface="+mn-ea"/>
        <a:cs typeface="+mn-cs"/>
      </a:defRPr>
    </a:lvl7pPr>
    <a:lvl8pPr marL="3200400" algn="l" defTabSz="914400" rtl="0" eaLnBrk="1" latinLnBrk="0" hangingPunct="1">
      <a:defRPr sz="1900" kern="1200">
        <a:solidFill>
          <a:schemeClr val="tx1"/>
        </a:solidFill>
        <a:latin typeface="Times New Roman" pitchFamily="18" charset="0"/>
        <a:ea typeface="+mn-ea"/>
        <a:cs typeface="+mn-cs"/>
      </a:defRPr>
    </a:lvl8pPr>
    <a:lvl9pPr marL="3657600" algn="l" defTabSz="914400" rtl="0" eaLnBrk="1" latinLnBrk="0" hangingPunct="1">
      <a:defRPr sz="19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9696"/>
    <a:srgbClr val="003366"/>
    <a:srgbClr val="F8F8FA"/>
    <a:srgbClr val="C0C0C0"/>
    <a:srgbClr val="B2B2B2"/>
    <a:srgbClr val="DDDDDD"/>
    <a:srgbClr val="FFFF66"/>
    <a:srgbClr val="EAEAEA"/>
    <a:srgbClr val="CCFF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41" autoAdjust="0"/>
    <p:restoredTop sz="98235" autoAdjust="0"/>
  </p:normalViewPr>
  <p:slideViewPr>
    <p:cSldViewPr snapToGrid="0" showGuides="1">
      <p:cViewPr>
        <p:scale>
          <a:sx n="100" d="100"/>
          <a:sy n="100" d="100"/>
        </p:scale>
        <p:origin x="-2022" y="-420"/>
      </p:cViewPr>
      <p:guideLst>
        <p:guide orient="horz" pos="3678"/>
        <p:guide pos="876"/>
        <p:guide pos="3266"/>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69" Type="http://schemas.openxmlformats.org/officeDocument/2006/relationships/customXml" Target="../customXml/item2.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7.wmf"/><Relationship Id="rId1" Type="http://schemas.openxmlformats.org/officeDocument/2006/relationships/image" Target="../media/image16.wmf"/><Relationship Id="rId4" Type="http://schemas.openxmlformats.org/officeDocument/2006/relationships/image" Target="../media/image14.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 Id="rId5" Type="http://schemas.openxmlformats.org/officeDocument/2006/relationships/image" Target="../media/image22.wmf"/><Relationship Id="rId4" Type="http://schemas.openxmlformats.org/officeDocument/2006/relationships/image" Target="../media/image21.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 Id="rId5" Type="http://schemas.openxmlformats.org/officeDocument/2006/relationships/image" Target="../media/image22.wmf"/><Relationship Id="rId4" Type="http://schemas.openxmlformats.org/officeDocument/2006/relationships/image" Target="../media/image21.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3.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7.wmf"/><Relationship Id="rId1" Type="http://schemas.openxmlformats.org/officeDocument/2006/relationships/image" Target="../media/image26.wmf"/><Relationship Id="rId4" Type="http://schemas.openxmlformats.org/officeDocument/2006/relationships/image" Target="../media/image28.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7.wmf"/><Relationship Id="rId1" Type="http://schemas.openxmlformats.org/officeDocument/2006/relationships/image" Target="../media/image26.wmf"/><Relationship Id="rId4" Type="http://schemas.openxmlformats.org/officeDocument/2006/relationships/image" Target="../media/image28.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7.wmf"/><Relationship Id="rId1" Type="http://schemas.openxmlformats.org/officeDocument/2006/relationships/image" Target="../media/image26.wmf"/><Relationship Id="rId4" Type="http://schemas.openxmlformats.org/officeDocument/2006/relationships/image" Target="../media/image28.w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4" Type="http://schemas.openxmlformats.org/officeDocument/2006/relationships/image" Target="../media/image34.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5" Type="http://schemas.openxmlformats.org/officeDocument/2006/relationships/image" Target="../media/image35.wmf"/><Relationship Id="rId4" Type="http://schemas.openxmlformats.org/officeDocument/2006/relationships/image" Target="../media/image34.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5" Type="http://schemas.openxmlformats.org/officeDocument/2006/relationships/image" Target="../media/image35.wmf"/><Relationship Id="rId4" Type="http://schemas.openxmlformats.org/officeDocument/2006/relationships/image" Target="../media/image34.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6" Type="http://schemas.openxmlformats.org/officeDocument/2006/relationships/image" Target="../media/image36.wmf"/><Relationship Id="rId5" Type="http://schemas.openxmlformats.org/officeDocument/2006/relationships/image" Target="../media/image35.wmf"/><Relationship Id="rId4" Type="http://schemas.openxmlformats.org/officeDocument/2006/relationships/image" Target="../media/image34.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34.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8.wmf"/></Relationships>
</file>

<file path=ppt/drawings/_rels/vmlDrawing35.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8.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s>
</file>

<file path=ppt/drawings/_rels/vmlDrawing37.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4.wmf"/><Relationship Id="rId1" Type="http://schemas.openxmlformats.org/officeDocument/2006/relationships/image" Target="../media/image42.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2.wmf"/><Relationship Id="rId5" Type="http://schemas.openxmlformats.org/officeDocument/2006/relationships/image" Target="../media/image47.wmf"/><Relationship Id="rId4" Type="http://schemas.openxmlformats.org/officeDocument/2006/relationships/image" Target="../media/image46.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2.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41.v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image" Target="../media/image49.emf"/></Relationships>
</file>

<file path=ppt/drawings/_rels/vmlDrawing42.v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image" Target="../media/image49.emf"/></Relationships>
</file>

<file path=ppt/drawings/_rels/vmlDrawing43.v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image" Target="../media/image52.emf"/></Relationships>
</file>

<file path=ppt/drawings/_rels/vmlDrawing44.v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image" Target="../media/image54.emf"/></Relationships>
</file>

<file path=ppt/drawings/_rels/vmlDrawing45.v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image" Target="../media/image56.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57.wmf"/></Relationships>
</file>

<file path=ppt/drawings/_rels/vmlDrawing47.v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image" Target="../media/image58.wmf"/></Relationships>
</file>

<file path=ppt/drawings/_rels/vmlDrawing48.v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image" Target="../media/image58.wmf"/></Relationships>
</file>

<file path=ppt/drawings/_rels/vmlDrawing49.v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image" Target="../media/image60.wmf"/><Relationship Id="rId1" Type="http://schemas.openxmlformats.org/officeDocument/2006/relationships/image" Target="../media/image59.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62.wmf"/></Relationships>
</file>

<file path=ppt/drawings/_rels/vmlDrawing51.vml.rels><?xml version="1.0" encoding="UTF-8" standalone="yes"?>
<Relationships xmlns="http://schemas.openxmlformats.org/package/2006/relationships"><Relationship Id="rId2" Type="http://schemas.openxmlformats.org/officeDocument/2006/relationships/image" Target="../media/image64.wmf"/><Relationship Id="rId1" Type="http://schemas.openxmlformats.org/officeDocument/2006/relationships/image" Target="../media/image63.wmf"/></Relationships>
</file>

<file path=ppt/drawings/_rels/vmlDrawing52.v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image" Target="../media/image63.wmf"/><Relationship Id="rId1" Type="http://schemas.openxmlformats.org/officeDocument/2006/relationships/image" Target="../media/image65.w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63.wmf"/></Relationships>
</file>

<file path=ppt/drawings/_rels/vmlDrawing54.v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66.wmf"/><Relationship Id="rId1" Type="http://schemas.openxmlformats.org/officeDocument/2006/relationships/image" Target="../media/image27.wmf"/></Relationships>
</file>

<file path=ppt/drawings/_rels/vmlDrawing55.vml.rels><?xml version="1.0" encoding="UTF-8" standalone="yes"?>
<Relationships xmlns="http://schemas.openxmlformats.org/package/2006/relationships"><Relationship Id="rId2" Type="http://schemas.openxmlformats.org/officeDocument/2006/relationships/image" Target="../media/image67.wmf"/><Relationship Id="rId1" Type="http://schemas.openxmlformats.org/officeDocument/2006/relationships/image" Target="../media/image63.wmf"/></Relationships>
</file>

<file path=ppt/drawings/_rels/vmlDrawing56.vml.rels><?xml version="1.0" encoding="UTF-8" standalone="yes"?>
<Relationships xmlns="http://schemas.openxmlformats.org/package/2006/relationships"><Relationship Id="rId2" Type="http://schemas.openxmlformats.org/officeDocument/2006/relationships/image" Target="../media/image69.wmf"/><Relationship Id="rId1" Type="http://schemas.openxmlformats.org/officeDocument/2006/relationships/image" Target="../media/image68.wmf"/></Relationships>
</file>

<file path=ppt/drawings/_rels/vmlDrawing57.v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image" Target="../media/image69.wmf"/><Relationship Id="rId1" Type="http://schemas.openxmlformats.org/officeDocument/2006/relationships/image" Target="../media/image68.wmf"/></Relationships>
</file>

<file path=ppt/drawings/_rels/vmlDrawing58.v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image" Target="../media/image69.wmf"/><Relationship Id="rId1" Type="http://schemas.openxmlformats.org/officeDocument/2006/relationships/image" Target="../media/image68.wmf"/><Relationship Id="rId4" Type="http://schemas.openxmlformats.org/officeDocument/2006/relationships/image" Target="../media/image71.wmf"/></Relationships>
</file>

<file path=ppt/drawings/_rels/vmlDrawing59.v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image" Target="../media/image69.wmf"/><Relationship Id="rId1" Type="http://schemas.openxmlformats.org/officeDocument/2006/relationships/image" Target="../media/image68.wmf"/><Relationship Id="rId4" Type="http://schemas.openxmlformats.org/officeDocument/2006/relationships/image" Target="../media/image71.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60.v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image" Target="../media/image69.wmf"/><Relationship Id="rId1" Type="http://schemas.openxmlformats.org/officeDocument/2006/relationships/image" Target="../media/image68.wmf"/><Relationship Id="rId4" Type="http://schemas.openxmlformats.org/officeDocument/2006/relationships/image" Target="../media/image71.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91A87B0-08BB-432A-8084-015E30C10AAB}" type="slidenum">
              <a:rPr lang="en-US"/>
              <a:pPr/>
              <a:t>‹#›</a:t>
            </a:fld>
            <a:endParaRPr lang="en-US"/>
          </a:p>
        </p:txBody>
      </p:sp>
    </p:spTree>
    <p:extLst>
      <p:ext uri="{BB962C8B-B14F-4D97-AF65-F5344CB8AC3E}">
        <p14:creationId xmlns:p14="http://schemas.microsoft.com/office/powerpoint/2010/main" val="1004059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0A6EC88-5EB9-407E-B4D8-7113B9EE097B}" type="slidenum">
              <a:rPr lang="en-US"/>
              <a:pPr/>
              <a:t>‹#›</a:t>
            </a:fld>
            <a:endParaRPr lang="en-US"/>
          </a:p>
        </p:txBody>
      </p:sp>
    </p:spTree>
    <p:extLst>
      <p:ext uri="{BB962C8B-B14F-4D97-AF65-F5344CB8AC3E}">
        <p14:creationId xmlns:p14="http://schemas.microsoft.com/office/powerpoint/2010/main" val="3254795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18CA46F-4E44-4FB2-91AB-449285472F63}" type="slidenum">
              <a:rPr lang="en-US"/>
              <a:pPr/>
              <a:t>‹#›</a:t>
            </a:fld>
            <a:endParaRPr lang="en-US"/>
          </a:p>
        </p:txBody>
      </p:sp>
    </p:spTree>
    <p:extLst>
      <p:ext uri="{BB962C8B-B14F-4D97-AF65-F5344CB8AC3E}">
        <p14:creationId xmlns:p14="http://schemas.microsoft.com/office/powerpoint/2010/main" val="36197305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5A5604F-F1C1-456D-BFB9-74C2FEC3F787}" type="slidenum">
              <a:rPr lang="en-US"/>
              <a:pPr/>
              <a:t>‹#›</a:t>
            </a:fld>
            <a:endParaRPr lang="en-US"/>
          </a:p>
        </p:txBody>
      </p:sp>
    </p:spTree>
    <p:extLst>
      <p:ext uri="{BB962C8B-B14F-4D97-AF65-F5344CB8AC3E}">
        <p14:creationId xmlns:p14="http://schemas.microsoft.com/office/powerpoint/2010/main" val="3639656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7283E81-1D29-4B12-AC1B-BD562BC6C30F}" type="slidenum">
              <a:rPr lang="en-US"/>
              <a:pPr/>
              <a:t>‹#›</a:t>
            </a:fld>
            <a:endParaRPr lang="en-US"/>
          </a:p>
        </p:txBody>
      </p:sp>
    </p:spTree>
    <p:extLst>
      <p:ext uri="{BB962C8B-B14F-4D97-AF65-F5344CB8AC3E}">
        <p14:creationId xmlns:p14="http://schemas.microsoft.com/office/powerpoint/2010/main" val="12815381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12B4ADE-BA2E-477F-9B4F-E1827E505972}" type="slidenum">
              <a:rPr lang="en-US"/>
              <a:pPr/>
              <a:t>‹#›</a:t>
            </a:fld>
            <a:endParaRPr lang="en-US"/>
          </a:p>
        </p:txBody>
      </p:sp>
    </p:spTree>
    <p:extLst>
      <p:ext uri="{BB962C8B-B14F-4D97-AF65-F5344CB8AC3E}">
        <p14:creationId xmlns:p14="http://schemas.microsoft.com/office/powerpoint/2010/main" val="22694438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D77E67FA-5865-43DE-949D-E3C076ED4BA5}" type="slidenum">
              <a:rPr lang="en-US"/>
              <a:pPr/>
              <a:t>‹#›</a:t>
            </a:fld>
            <a:endParaRPr lang="en-US"/>
          </a:p>
        </p:txBody>
      </p:sp>
    </p:spTree>
    <p:extLst>
      <p:ext uri="{BB962C8B-B14F-4D97-AF65-F5344CB8AC3E}">
        <p14:creationId xmlns:p14="http://schemas.microsoft.com/office/powerpoint/2010/main" val="38803458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E68141AC-7ED7-407A-AE05-00243580C2FC}" type="slidenum">
              <a:rPr lang="en-US"/>
              <a:pPr/>
              <a:t>‹#›</a:t>
            </a:fld>
            <a:endParaRPr lang="en-US"/>
          </a:p>
        </p:txBody>
      </p:sp>
    </p:spTree>
    <p:extLst>
      <p:ext uri="{BB962C8B-B14F-4D97-AF65-F5344CB8AC3E}">
        <p14:creationId xmlns:p14="http://schemas.microsoft.com/office/powerpoint/2010/main" val="12216013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B13CFD89-B0B3-4645-B2CC-B6C4203DC5F6}" type="slidenum">
              <a:rPr lang="en-US"/>
              <a:pPr/>
              <a:t>‹#›</a:t>
            </a:fld>
            <a:endParaRPr lang="en-US"/>
          </a:p>
        </p:txBody>
      </p:sp>
    </p:spTree>
    <p:extLst>
      <p:ext uri="{BB962C8B-B14F-4D97-AF65-F5344CB8AC3E}">
        <p14:creationId xmlns:p14="http://schemas.microsoft.com/office/powerpoint/2010/main" val="1410444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2DBE68D-B35D-4947-A069-0AE7D7A19D3F}" type="slidenum">
              <a:rPr lang="en-US"/>
              <a:pPr/>
              <a:t>‹#›</a:t>
            </a:fld>
            <a:endParaRPr lang="en-US"/>
          </a:p>
        </p:txBody>
      </p:sp>
    </p:spTree>
    <p:extLst>
      <p:ext uri="{BB962C8B-B14F-4D97-AF65-F5344CB8AC3E}">
        <p14:creationId xmlns:p14="http://schemas.microsoft.com/office/powerpoint/2010/main" val="4058911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D6C2E00-7613-4FE8-B42E-06D9270F5CF8}" type="slidenum">
              <a:rPr lang="en-US"/>
              <a:pPr/>
              <a:t>‹#›</a:t>
            </a:fld>
            <a:endParaRPr lang="en-US"/>
          </a:p>
        </p:txBody>
      </p:sp>
    </p:spTree>
    <p:extLst>
      <p:ext uri="{BB962C8B-B14F-4D97-AF65-F5344CB8AC3E}">
        <p14:creationId xmlns:p14="http://schemas.microsoft.com/office/powerpoint/2010/main" val="3406702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A8044949-F19F-41F3-8584-5DAEBDAFD7A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7.bin"/><Relationship Id="rId7" Type="http://schemas.openxmlformats.org/officeDocument/2006/relationships/image" Target="../media/image11.e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oleObject" Target="../embeddings/oleObject18.bin"/><Relationship Id="rId5" Type="http://schemas.openxmlformats.org/officeDocument/2006/relationships/image" Target="../media/image13.emf"/><Relationship Id="rId4" Type="http://schemas.openxmlformats.org/officeDocument/2006/relationships/oleObject" Target="../embeddings/Microsoft_Excel_97-2003_Worksheet1.xls"/></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image" Target="../media/image14.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15.wmf"/><Relationship Id="rId5" Type="http://schemas.openxmlformats.org/officeDocument/2006/relationships/oleObject" Target="../embeddings/oleObject21.bin"/><Relationship Id="rId4" Type="http://schemas.openxmlformats.org/officeDocument/2006/relationships/image" Target="../media/image14.wmf"/></Relationships>
</file>

<file path=ppt/slides/_rels/slide13.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22.bin"/><Relationship Id="rId7"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17.wmf"/><Relationship Id="rId5" Type="http://schemas.openxmlformats.org/officeDocument/2006/relationships/oleObject" Target="../embeddings/oleObject23.bin"/><Relationship Id="rId10" Type="http://schemas.openxmlformats.org/officeDocument/2006/relationships/image" Target="../media/image14.wmf"/><Relationship Id="rId4" Type="http://schemas.openxmlformats.org/officeDocument/2006/relationships/image" Target="../media/image16.wmf"/><Relationship Id="rId9" Type="http://schemas.openxmlformats.org/officeDocument/2006/relationships/oleObject" Target="../embeddings/oleObject25.bin"/></Relationships>
</file>

<file path=ppt/slides/_rels/slide14.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26.bin"/><Relationship Id="rId7" Type="http://schemas.openxmlformats.org/officeDocument/2006/relationships/oleObject" Target="../embeddings/oleObject28.bin"/><Relationship Id="rId12"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19.wmf"/><Relationship Id="rId11" Type="http://schemas.openxmlformats.org/officeDocument/2006/relationships/oleObject" Target="../embeddings/oleObject30.bin"/><Relationship Id="rId5" Type="http://schemas.openxmlformats.org/officeDocument/2006/relationships/oleObject" Target="../embeddings/oleObject27.bin"/><Relationship Id="rId10" Type="http://schemas.openxmlformats.org/officeDocument/2006/relationships/image" Target="../media/image21.wmf"/><Relationship Id="rId4" Type="http://schemas.openxmlformats.org/officeDocument/2006/relationships/image" Target="../media/image18.wmf"/><Relationship Id="rId9" Type="http://schemas.openxmlformats.org/officeDocument/2006/relationships/oleObject" Target="../embeddings/oleObject29.bin"/></Relationships>
</file>

<file path=ppt/slides/_rels/slide15.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31.bin"/><Relationship Id="rId7" Type="http://schemas.openxmlformats.org/officeDocument/2006/relationships/oleObject" Target="../embeddings/oleObject33.bin"/><Relationship Id="rId12"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19.wmf"/><Relationship Id="rId11" Type="http://schemas.openxmlformats.org/officeDocument/2006/relationships/oleObject" Target="../embeddings/oleObject35.bin"/><Relationship Id="rId5" Type="http://schemas.openxmlformats.org/officeDocument/2006/relationships/oleObject" Target="../embeddings/oleObject32.bin"/><Relationship Id="rId10" Type="http://schemas.openxmlformats.org/officeDocument/2006/relationships/image" Target="../media/image21.wmf"/><Relationship Id="rId4" Type="http://schemas.openxmlformats.org/officeDocument/2006/relationships/image" Target="../media/image18.wmf"/><Relationship Id="rId9" Type="http://schemas.openxmlformats.org/officeDocument/2006/relationships/oleObject" Target="../embeddings/oleObject34.bin"/></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6.bin"/><Relationship Id="rId7" Type="http://schemas.openxmlformats.org/officeDocument/2006/relationships/image" Target="../media/image13.emf"/><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oleObject" Target="../embeddings/Microsoft_Excel_97-2003_Worksheet2.xls"/><Relationship Id="rId5" Type="http://schemas.openxmlformats.org/officeDocument/2006/relationships/oleObject" Target="../embeddings/oleObject37.bin"/><Relationship Id="rId4" Type="http://schemas.openxmlformats.org/officeDocument/2006/relationships/image" Target="../media/image10.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23.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image" Target="../media/image23.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7.xml"/><Relationship Id="rId1" Type="http://schemas.openxmlformats.org/officeDocument/2006/relationships/vmlDrawing" Target="../drawings/vmlDrawing18.vml"/><Relationship Id="rId4" Type="http://schemas.openxmlformats.org/officeDocument/2006/relationships/image" Target="../media/image23.w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oleObject" Target="../embeddings/oleObject2.bin"/><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24.wmf"/><Relationship Id="rId5" Type="http://schemas.openxmlformats.org/officeDocument/2006/relationships/oleObject" Target="../embeddings/oleObject42.bin"/><Relationship Id="rId4" Type="http://schemas.openxmlformats.org/officeDocument/2006/relationships/image" Target="../media/image23.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24.wmf"/><Relationship Id="rId5" Type="http://schemas.openxmlformats.org/officeDocument/2006/relationships/oleObject" Target="../embeddings/oleObject44.bin"/><Relationship Id="rId4" Type="http://schemas.openxmlformats.org/officeDocument/2006/relationships/image" Target="../media/image23.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24.wmf"/><Relationship Id="rId5" Type="http://schemas.openxmlformats.org/officeDocument/2006/relationships/oleObject" Target="../embeddings/oleObject46.bin"/><Relationship Id="rId4" Type="http://schemas.openxmlformats.org/officeDocument/2006/relationships/image" Target="../media/image23.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25.wmf"/><Relationship Id="rId5" Type="http://schemas.openxmlformats.org/officeDocument/2006/relationships/oleObject" Target="../embeddings/oleObject48.bin"/><Relationship Id="rId4" Type="http://schemas.openxmlformats.org/officeDocument/2006/relationships/image" Target="../media/image23.wmf"/></Relationships>
</file>

<file path=ppt/slides/_rels/slide24.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49.bin"/><Relationship Id="rId7" Type="http://schemas.openxmlformats.org/officeDocument/2006/relationships/oleObject" Target="../embeddings/oleObject51.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27.wmf"/><Relationship Id="rId5" Type="http://schemas.openxmlformats.org/officeDocument/2006/relationships/oleObject" Target="../embeddings/oleObject50.bin"/><Relationship Id="rId10" Type="http://schemas.openxmlformats.org/officeDocument/2006/relationships/image" Target="../media/image28.wmf"/><Relationship Id="rId4" Type="http://schemas.openxmlformats.org/officeDocument/2006/relationships/image" Target="../media/image26.wmf"/><Relationship Id="rId9" Type="http://schemas.openxmlformats.org/officeDocument/2006/relationships/oleObject" Target="../embeddings/oleObject52.bin"/></Relationships>
</file>

<file path=ppt/slides/_rels/slide25.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53.bin"/><Relationship Id="rId7" Type="http://schemas.openxmlformats.org/officeDocument/2006/relationships/oleObject" Target="../embeddings/oleObject55.bin"/><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27.wmf"/><Relationship Id="rId5" Type="http://schemas.openxmlformats.org/officeDocument/2006/relationships/oleObject" Target="../embeddings/oleObject54.bin"/><Relationship Id="rId10" Type="http://schemas.openxmlformats.org/officeDocument/2006/relationships/image" Target="../media/image28.wmf"/><Relationship Id="rId4" Type="http://schemas.openxmlformats.org/officeDocument/2006/relationships/image" Target="../media/image26.wmf"/><Relationship Id="rId9" Type="http://schemas.openxmlformats.org/officeDocument/2006/relationships/oleObject" Target="../embeddings/oleObject56.bin"/></Relationships>
</file>

<file path=ppt/slides/_rels/slide26.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57.bin"/><Relationship Id="rId7" Type="http://schemas.openxmlformats.org/officeDocument/2006/relationships/oleObject" Target="../embeddings/oleObject59.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27.wmf"/><Relationship Id="rId5" Type="http://schemas.openxmlformats.org/officeDocument/2006/relationships/oleObject" Target="../embeddings/oleObject58.bin"/><Relationship Id="rId10" Type="http://schemas.openxmlformats.org/officeDocument/2006/relationships/image" Target="../media/image28.wmf"/><Relationship Id="rId4" Type="http://schemas.openxmlformats.org/officeDocument/2006/relationships/image" Target="../media/image26.wmf"/><Relationship Id="rId9" Type="http://schemas.openxmlformats.org/officeDocument/2006/relationships/oleObject" Target="../embeddings/oleObject60.bin"/></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61.bin"/><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30.wmf"/><Relationship Id="rId5" Type="http://schemas.openxmlformats.org/officeDocument/2006/relationships/oleObject" Target="../embeddings/oleObject62.bin"/><Relationship Id="rId4" Type="http://schemas.openxmlformats.org/officeDocument/2006/relationships/image" Target="../media/image29.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image" Target="../media/image32.wmf"/><Relationship Id="rId5" Type="http://schemas.openxmlformats.org/officeDocument/2006/relationships/oleObject" Target="../embeddings/oleObject64.bin"/><Relationship Id="rId4" Type="http://schemas.openxmlformats.org/officeDocument/2006/relationships/image" Target="../media/image31.wmf"/></Relationships>
</file>

<file path=ppt/slides/_rels/slide29.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65.bin"/><Relationship Id="rId7" Type="http://schemas.openxmlformats.org/officeDocument/2006/relationships/oleObject" Target="../embeddings/oleObject67.bin"/><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32.wmf"/><Relationship Id="rId5" Type="http://schemas.openxmlformats.org/officeDocument/2006/relationships/oleObject" Target="../embeddings/oleObject66.bin"/><Relationship Id="rId4" Type="http://schemas.openxmlformats.org/officeDocument/2006/relationships/image" Target="../media/image31.w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emf"/><Relationship Id="rId5" Type="http://schemas.openxmlformats.org/officeDocument/2006/relationships/oleObject" Target="../embeddings/oleObject4.bin"/><Relationship Id="rId4" Type="http://schemas.openxmlformats.org/officeDocument/2006/relationships/image" Target="../media/image2.emf"/></Relationships>
</file>

<file path=ppt/slides/_rels/slide30.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68.bin"/><Relationship Id="rId7" Type="http://schemas.openxmlformats.org/officeDocument/2006/relationships/oleObject" Target="../embeddings/oleObject70.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32.wmf"/><Relationship Id="rId5" Type="http://schemas.openxmlformats.org/officeDocument/2006/relationships/oleObject" Target="../embeddings/oleObject69.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71.bin"/></Relationships>
</file>

<file path=ppt/slides/_rels/slide31.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72.bin"/><Relationship Id="rId7" Type="http://schemas.openxmlformats.org/officeDocument/2006/relationships/oleObject" Target="../embeddings/oleObject74.bin"/><Relationship Id="rId12" Type="http://schemas.openxmlformats.org/officeDocument/2006/relationships/image" Target="../media/image35.wmf"/><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32.wmf"/><Relationship Id="rId11" Type="http://schemas.openxmlformats.org/officeDocument/2006/relationships/oleObject" Target="../embeddings/oleObject76.bin"/><Relationship Id="rId5" Type="http://schemas.openxmlformats.org/officeDocument/2006/relationships/oleObject" Target="../embeddings/oleObject73.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75.bin"/></Relationships>
</file>

<file path=ppt/slides/_rels/slide32.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77.bin"/><Relationship Id="rId7" Type="http://schemas.openxmlformats.org/officeDocument/2006/relationships/oleObject" Target="../embeddings/oleObject79.bin"/><Relationship Id="rId12" Type="http://schemas.openxmlformats.org/officeDocument/2006/relationships/image" Target="../media/image35.wmf"/><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32.wmf"/><Relationship Id="rId11" Type="http://schemas.openxmlformats.org/officeDocument/2006/relationships/oleObject" Target="../embeddings/oleObject81.bin"/><Relationship Id="rId5" Type="http://schemas.openxmlformats.org/officeDocument/2006/relationships/oleObject" Target="../embeddings/oleObject78.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80.bin"/></Relationships>
</file>

<file path=ppt/slides/_rels/slide33.xml.rels><?xml version="1.0" encoding="UTF-8" standalone="yes"?>
<Relationships xmlns="http://schemas.openxmlformats.org/package/2006/relationships"><Relationship Id="rId8" Type="http://schemas.openxmlformats.org/officeDocument/2006/relationships/image" Target="../media/image33.wmf"/><Relationship Id="rId13" Type="http://schemas.openxmlformats.org/officeDocument/2006/relationships/oleObject" Target="../embeddings/oleObject87.bin"/><Relationship Id="rId3" Type="http://schemas.openxmlformats.org/officeDocument/2006/relationships/oleObject" Target="../embeddings/oleObject82.bin"/><Relationship Id="rId7" Type="http://schemas.openxmlformats.org/officeDocument/2006/relationships/oleObject" Target="../embeddings/oleObject84.bin"/><Relationship Id="rId12" Type="http://schemas.openxmlformats.org/officeDocument/2006/relationships/image" Target="../media/image35.wmf"/><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image" Target="../media/image32.wmf"/><Relationship Id="rId11" Type="http://schemas.openxmlformats.org/officeDocument/2006/relationships/oleObject" Target="../embeddings/oleObject86.bin"/><Relationship Id="rId5" Type="http://schemas.openxmlformats.org/officeDocument/2006/relationships/oleObject" Target="../embeddings/oleObject83.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85.bin"/><Relationship Id="rId14" Type="http://schemas.openxmlformats.org/officeDocument/2006/relationships/image" Target="../media/image36.w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88.bin"/><Relationship Id="rId2" Type="http://schemas.openxmlformats.org/officeDocument/2006/relationships/slideLayout" Target="../slideLayouts/slideLayout7.xml"/><Relationship Id="rId1" Type="http://schemas.openxmlformats.org/officeDocument/2006/relationships/vmlDrawing" Target="../drawings/vmlDrawing33.vml"/><Relationship Id="rId4" Type="http://schemas.openxmlformats.org/officeDocument/2006/relationships/image" Target="../media/image37.w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89.bin"/><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image" Target="../media/image37.wmf"/><Relationship Id="rId5" Type="http://schemas.openxmlformats.org/officeDocument/2006/relationships/oleObject" Target="../embeddings/oleObject90.bin"/><Relationship Id="rId4" Type="http://schemas.openxmlformats.org/officeDocument/2006/relationships/image" Target="../media/image38.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91.bin"/><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image" Target="../media/image37.wmf"/><Relationship Id="rId5" Type="http://schemas.openxmlformats.org/officeDocument/2006/relationships/oleObject" Target="../embeddings/oleObject92.bin"/><Relationship Id="rId4" Type="http://schemas.openxmlformats.org/officeDocument/2006/relationships/image" Target="../media/image38.wmf"/></Relationships>
</file>

<file path=ppt/slides/_rels/slide37.xml.rels><?xml version="1.0" encoding="UTF-8" standalone="yes"?>
<Relationships xmlns="http://schemas.openxmlformats.org/package/2006/relationships"><Relationship Id="rId8" Type="http://schemas.openxmlformats.org/officeDocument/2006/relationships/image" Target="../media/image41.wmf"/><Relationship Id="rId3" Type="http://schemas.openxmlformats.org/officeDocument/2006/relationships/oleObject" Target="../embeddings/oleObject93.bin"/><Relationship Id="rId7" Type="http://schemas.openxmlformats.org/officeDocument/2006/relationships/oleObject" Target="../embeddings/oleObject95.bin"/><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image" Target="../media/image40.wmf"/><Relationship Id="rId5" Type="http://schemas.openxmlformats.org/officeDocument/2006/relationships/oleObject" Target="../embeddings/oleObject94.bin"/><Relationship Id="rId4" Type="http://schemas.openxmlformats.org/officeDocument/2006/relationships/image" Target="../media/image39.w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96.bin"/><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image" Target="../media/image43.wmf"/><Relationship Id="rId5" Type="http://schemas.openxmlformats.org/officeDocument/2006/relationships/oleObject" Target="../embeddings/oleObject97.bin"/><Relationship Id="rId4" Type="http://schemas.openxmlformats.org/officeDocument/2006/relationships/image" Target="../media/image42.wmf"/></Relationships>
</file>

<file path=ppt/slides/_rels/slide39.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oleObject" Target="../embeddings/oleObject98.bin"/><Relationship Id="rId7" Type="http://schemas.openxmlformats.org/officeDocument/2006/relationships/oleObject" Target="../embeddings/oleObject100.bin"/><Relationship Id="rId2" Type="http://schemas.openxmlformats.org/officeDocument/2006/relationships/slideLayout" Target="../slideLayouts/slideLayout7.xml"/><Relationship Id="rId1" Type="http://schemas.openxmlformats.org/officeDocument/2006/relationships/vmlDrawing" Target="../drawings/vmlDrawing38.vml"/><Relationship Id="rId6" Type="http://schemas.openxmlformats.org/officeDocument/2006/relationships/image" Target="../media/image44.wmf"/><Relationship Id="rId5" Type="http://schemas.openxmlformats.org/officeDocument/2006/relationships/oleObject" Target="../embeddings/oleObject99.bin"/><Relationship Id="rId4" Type="http://schemas.openxmlformats.org/officeDocument/2006/relationships/image" Target="../media/image42.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emf"/><Relationship Id="rId5" Type="http://schemas.openxmlformats.org/officeDocument/2006/relationships/oleObject" Target="../embeddings/oleObject6.bin"/><Relationship Id="rId4" Type="http://schemas.openxmlformats.org/officeDocument/2006/relationships/image" Target="../media/image2.emf"/></Relationships>
</file>

<file path=ppt/slides/_rels/slide40.x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oleObject" Target="../embeddings/oleObject101.bin"/><Relationship Id="rId7" Type="http://schemas.openxmlformats.org/officeDocument/2006/relationships/oleObject" Target="../embeddings/oleObject103.bin"/><Relationship Id="rId12" Type="http://schemas.openxmlformats.org/officeDocument/2006/relationships/image" Target="../media/image47.wmf"/><Relationship Id="rId2" Type="http://schemas.openxmlformats.org/officeDocument/2006/relationships/slideLayout" Target="../slideLayouts/slideLayout7.xml"/><Relationship Id="rId1" Type="http://schemas.openxmlformats.org/officeDocument/2006/relationships/vmlDrawing" Target="../drawings/vmlDrawing39.vml"/><Relationship Id="rId6" Type="http://schemas.openxmlformats.org/officeDocument/2006/relationships/image" Target="../media/image44.wmf"/><Relationship Id="rId11" Type="http://schemas.openxmlformats.org/officeDocument/2006/relationships/oleObject" Target="../embeddings/oleObject105.bin"/><Relationship Id="rId5" Type="http://schemas.openxmlformats.org/officeDocument/2006/relationships/oleObject" Target="../embeddings/oleObject102.bin"/><Relationship Id="rId10" Type="http://schemas.openxmlformats.org/officeDocument/2006/relationships/image" Target="../media/image46.wmf"/><Relationship Id="rId4" Type="http://schemas.openxmlformats.org/officeDocument/2006/relationships/image" Target="../media/image42.wmf"/><Relationship Id="rId9" Type="http://schemas.openxmlformats.org/officeDocument/2006/relationships/oleObject" Target="../embeddings/oleObject104.bin"/></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06.bin"/><Relationship Id="rId2" Type="http://schemas.openxmlformats.org/officeDocument/2006/relationships/slideLayout" Target="../slideLayouts/slideLayout7.xml"/><Relationship Id="rId1" Type="http://schemas.openxmlformats.org/officeDocument/2006/relationships/vmlDrawing" Target="../drawings/vmlDrawing40.vml"/><Relationship Id="rId4" Type="http://schemas.openxmlformats.org/officeDocument/2006/relationships/image" Target="../media/image48.w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07.bin"/><Relationship Id="rId2" Type="http://schemas.openxmlformats.org/officeDocument/2006/relationships/slideLayout" Target="../slideLayouts/slideLayout7.xml"/><Relationship Id="rId1" Type="http://schemas.openxmlformats.org/officeDocument/2006/relationships/vmlDrawing" Target="../drawings/vmlDrawing41.vml"/><Relationship Id="rId6" Type="http://schemas.openxmlformats.org/officeDocument/2006/relationships/image" Target="../media/image50.emf"/><Relationship Id="rId5" Type="http://schemas.openxmlformats.org/officeDocument/2006/relationships/oleObject" Target="../embeddings/oleObject108.bin"/><Relationship Id="rId4" Type="http://schemas.openxmlformats.org/officeDocument/2006/relationships/image" Target="../media/image49.emf"/></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09.bin"/><Relationship Id="rId2" Type="http://schemas.openxmlformats.org/officeDocument/2006/relationships/slideLayout" Target="../slideLayouts/slideLayout7.xml"/><Relationship Id="rId1" Type="http://schemas.openxmlformats.org/officeDocument/2006/relationships/vmlDrawing" Target="../drawings/vmlDrawing42.vml"/><Relationship Id="rId6" Type="http://schemas.openxmlformats.org/officeDocument/2006/relationships/image" Target="../media/image51.emf"/><Relationship Id="rId5" Type="http://schemas.openxmlformats.org/officeDocument/2006/relationships/oleObject" Target="../embeddings/oleObject110.bin"/><Relationship Id="rId4" Type="http://schemas.openxmlformats.org/officeDocument/2006/relationships/image" Target="../media/image49.e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11.bin"/><Relationship Id="rId2" Type="http://schemas.openxmlformats.org/officeDocument/2006/relationships/slideLayout" Target="../slideLayouts/slideLayout7.xml"/><Relationship Id="rId1" Type="http://schemas.openxmlformats.org/officeDocument/2006/relationships/vmlDrawing" Target="../drawings/vmlDrawing43.vml"/><Relationship Id="rId6" Type="http://schemas.openxmlformats.org/officeDocument/2006/relationships/image" Target="../media/image53.emf"/><Relationship Id="rId5" Type="http://schemas.openxmlformats.org/officeDocument/2006/relationships/oleObject" Target="../embeddings/oleObject112.bin"/><Relationship Id="rId4" Type="http://schemas.openxmlformats.org/officeDocument/2006/relationships/image" Target="../media/image52.e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13.bin"/><Relationship Id="rId2" Type="http://schemas.openxmlformats.org/officeDocument/2006/relationships/slideLayout" Target="../slideLayouts/slideLayout7.xml"/><Relationship Id="rId1" Type="http://schemas.openxmlformats.org/officeDocument/2006/relationships/vmlDrawing" Target="../drawings/vmlDrawing44.vml"/><Relationship Id="rId6" Type="http://schemas.openxmlformats.org/officeDocument/2006/relationships/image" Target="../media/image55.emf"/><Relationship Id="rId5" Type="http://schemas.openxmlformats.org/officeDocument/2006/relationships/oleObject" Target="../embeddings/oleObject114.bin"/><Relationship Id="rId4" Type="http://schemas.openxmlformats.org/officeDocument/2006/relationships/image" Target="../media/image54.e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15.bin"/><Relationship Id="rId2" Type="http://schemas.openxmlformats.org/officeDocument/2006/relationships/slideLayout" Target="../slideLayouts/slideLayout7.xml"/><Relationship Id="rId1" Type="http://schemas.openxmlformats.org/officeDocument/2006/relationships/vmlDrawing" Target="../drawings/vmlDrawing45.vml"/><Relationship Id="rId6" Type="http://schemas.openxmlformats.org/officeDocument/2006/relationships/image" Target="../media/image54.emf"/><Relationship Id="rId5" Type="http://schemas.openxmlformats.org/officeDocument/2006/relationships/oleObject" Target="../embeddings/oleObject116.bin"/><Relationship Id="rId4" Type="http://schemas.openxmlformats.org/officeDocument/2006/relationships/image" Target="../media/image56.e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17.bin"/><Relationship Id="rId2" Type="http://schemas.openxmlformats.org/officeDocument/2006/relationships/slideLayout" Target="../slideLayouts/slideLayout7.xml"/><Relationship Id="rId1" Type="http://schemas.openxmlformats.org/officeDocument/2006/relationships/vmlDrawing" Target="../drawings/vmlDrawing46.vml"/><Relationship Id="rId4" Type="http://schemas.openxmlformats.org/officeDocument/2006/relationships/image" Target="../media/image57.wm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18.bin"/><Relationship Id="rId2" Type="http://schemas.openxmlformats.org/officeDocument/2006/relationships/slideLayout" Target="../slideLayouts/slideLayout7.xml"/><Relationship Id="rId1" Type="http://schemas.openxmlformats.org/officeDocument/2006/relationships/vmlDrawing" Target="../drawings/vmlDrawing47.vml"/><Relationship Id="rId6" Type="http://schemas.openxmlformats.org/officeDocument/2006/relationships/image" Target="../media/image57.wmf"/><Relationship Id="rId5" Type="http://schemas.openxmlformats.org/officeDocument/2006/relationships/oleObject" Target="../embeddings/oleObject119.bin"/><Relationship Id="rId4" Type="http://schemas.openxmlformats.org/officeDocument/2006/relationships/image" Target="../media/image58.wmf"/></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120.bin"/><Relationship Id="rId2" Type="http://schemas.openxmlformats.org/officeDocument/2006/relationships/slideLayout" Target="../slideLayouts/slideLayout7.xml"/><Relationship Id="rId1" Type="http://schemas.openxmlformats.org/officeDocument/2006/relationships/vmlDrawing" Target="../drawings/vmlDrawing48.vml"/><Relationship Id="rId6" Type="http://schemas.openxmlformats.org/officeDocument/2006/relationships/image" Target="../media/image57.wmf"/><Relationship Id="rId5" Type="http://schemas.openxmlformats.org/officeDocument/2006/relationships/oleObject" Target="../embeddings/oleObject121.bin"/><Relationship Id="rId4" Type="http://schemas.openxmlformats.org/officeDocument/2006/relationships/image" Target="../media/image58.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4.emf"/><Relationship Id="rId5" Type="http://schemas.openxmlformats.org/officeDocument/2006/relationships/oleObject" Target="../embeddings/oleObject8.bin"/><Relationship Id="rId4" Type="http://schemas.openxmlformats.org/officeDocument/2006/relationships/image" Target="../media/image2.emf"/></Relationships>
</file>

<file path=ppt/slides/_rels/slide50.xml.rels><?xml version="1.0" encoding="UTF-8" standalone="yes"?>
<Relationships xmlns="http://schemas.openxmlformats.org/package/2006/relationships"><Relationship Id="rId8" Type="http://schemas.openxmlformats.org/officeDocument/2006/relationships/image" Target="../media/image61.wmf"/><Relationship Id="rId3" Type="http://schemas.openxmlformats.org/officeDocument/2006/relationships/oleObject" Target="../embeddings/oleObject122.bin"/><Relationship Id="rId7" Type="http://schemas.openxmlformats.org/officeDocument/2006/relationships/oleObject" Target="../embeddings/oleObject124.bin"/><Relationship Id="rId2" Type="http://schemas.openxmlformats.org/officeDocument/2006/relationships/slideLayout" Target="../slideLayouts/slideLayout7.xml"/><Relationship Id="rId1" Type="http://schemas.openxmlformats.org/officeDocument/2006/relationships/vmlDrawing" Target="../drawings/vmlDrawing49.vml"/><Relationship Id="rId6" Type="http://schemas.openxmlformats.org/officeDocument/2006/relationships/image" Target="../media/image60.wmf"/><Relationship Id="rId5" Type="http://schemas.openxmlformats.org/officeDocument/2006/relationships/oleObject" Target="../embeddings/oleObject123.bin"/><Relationship Id="rId4" Type="http://schemas.openxmlformats.org/officeDocument/2006/relationships/image" Target="../media/image59.w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25.bin"/><Relationship Id="rId2" Type="http://schemas.openxmlformats.org/officeDocument/2006/relationships/slideLayout" Target="../slideLayouts/slideLayout7.xml"/><Relationship Id="rId1" Type="http://schemas.openxmlformats.org/officeDocument/2006/relationships/vmlDrawing" Target="../drawings/vmlDrawing50.vml"/><Relationship Id="rId4" Type="http://schemas.openxmlformats.org/officeDocument/2006/relationships/image" Target="../media/image62.wmf"/></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126.bin"/><Relationship Id="rId2" Type="http://schemas.openxmlformats.org/officeDocument/2006/relationships/slideLayout" Target="../slideLayouts/slideLayout7.xml"/><Relationship Id="rId1" Type="http://schemas.openxmlformats.org/officeDocument/2006/relationships/vmlDrawing" Target="../drawings/vmlDrawing51.vml"/><Relationship Id="rId6" Type="http://schemas.openxmlformats.org/officeDocument/2006/relationships/image" Target="../media/image64.wmf"/><Relationship Id="rId5" Type="http://schemas.openxmlformats.org/officeDocument/2006/relationships/oleObject" Target="../embeddings/oleObject127.bin"/><Relationship Id="rId4" Type="http://schemas.openxmlformats.org/officeDocument/2006/relationships/image" Target="../media/image63.wmf"/></Relationships>
</file>

<file path=ppt/slides/_rels/slide53.xml.rels><?xml version="1.0" encoding="UTF-8" standalone="yes"?>
<Relationships xmlns="http://schemas.openxmlformats.org/package/2006/relationships"><Relationship Id="rId8" Type="http://schemas.openxmlformats.org/officeDocument/2006/relationships/image" Target="../media/image64.wmf"/><Relationship Id="rId3" Type="http://schemas.openxmlformats.org/officeDocument/2006/relationships/oleObject" Target="../embeddings/oleObject128.bin"/><Relationship Id="rId7" Type="http://schemas.openxmlformats.org/officeDocument/2006/relationships/oleObject" Target="../embeddings/oleObject130.bin"/><Relationship Id="rId2" Type="http://schemas.openxmlformats.org/officeDocument/2006/relationships/slideLayout" Target="../slideLayouts/slideLayout7.xml"/><Relationship Id="rId1" Type="http://schemas.openxmlformats.org/officeDocument/2006/relationships/vmlDrawing" Target="../drawings/vmlDrawing52.vml"/><Relationship Id="rId6" Type="http://schemas.openxmlformats.org/officeDocument/2006/relationships/image" Target="../media/image63.wmf"/><Relationship Id="rId5" Type="http://schemas.openxmlformats.org/officeDocument/2006/relationships/oleObject" Target="../embeddings/oleObject129.bin"/><Relationship Id="rId4" Type="http://schemas.openxmlformats.org/officeDocument/2006/relationships/image" Target="../media/image65.wmf"/></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31.bin"/><Relationship Id="rId2" Type="http://schemas.openxmlformats.org/officeDocument/2006/relationships/slideLayout" Target="../slideLayouts/slideLayout7.xml"/><Relationship Id="rId1" Type="http://schemas.openxmlformats.org/officeDocument/2006/relationships/vmlDrawing" Target="../drawings/vmlDrawing53.vml"/><Relationship Id="rId4" Type="http://schemas.openxmlformats.org/officeDocument/2006/relationships/image" Target="../media/image63.wmf"/></Relationships>
</file>

<file path=ppt/slides/_rels/slide55.xml.rels><?xml version="1.0" encoding="UTF-8" standalone="yes"?>
<Relationships xmlns="http://schemas.openxmlformats.org/package/2006/relationships"><Relationship Id="rId8" Type="http://schemas.openxmlformats.org/officeDocument/2006/relationships/image" Target="../media/image63.wmf"/><Relationship Id="rId3" Type="http://schemas.openxmlformats.org/officeDocument/2006/relationships/oleObject" Target="../embeddings/oleObject132.bin"/><Relationship Id="rId7" Type="http://schemas.openxmlformats.org/officeDocument/2006/relationships/oleObject" Target="../embeddings/oleObject134.bin"/><Relationship Id="rId2" Type="http://schemas.openxmlformats.org/officeDocument/2006/relationships/slideLayout" Target="../slideLayouts/slideLayout7.xml"/><Relationship Id="rId1" Type="http://schemas.openxmlformats.org/officeDocument/2006/relationships/vmlDrawing" Target="../drawings/vmlDrawing54.vml"/><Relationship Id="rId6" Type="http://schemas.openxmlformats.org/officeDocument/2006/relationships/image" Target="../media/image66.wmf"/><Relationship Id="rId5" Type="http://schemas.openxmlformats.org/officeDocument/2006/relationships/oleObject" Target="../embeddings/oleObject133.bin"/><Relationship Id="rId4" Type="http://schemas.openxmlformats.org/officeDocument/2006/relationships/image" Target="../media/image27.wmf"/></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135.bin"/><Relationship Id="rId2" Type="http://schemas.openxmlformats.org/officeDocument/2006/relationships/slideLayout" Target="../slideLayouts/slideLayout7.xml"/><Relationship Id="rId1" Type="http://schemas.openxmlformats.org/officeDocument/2006/relationships/vmlDrawing" Target="../drawings/vmlDrawing55.vml"/><Relationship Id="rId6" Type="http://schemas.openxmlformats.org/officeDocument/2006/relationships/image" Target="../media/image67.wmf"/><Relationship Id="rId5" Type="http://schemas.openxmlformats.org/officeDocument/2006/relationships/oleObject" Target="../embeddings/oleObject136.bin"/><Relationship Id="rId4" Type="http://schemas.openxmlformats.org/officeDocument/2006/relationships/image" Target="../media/image63.wmf"/></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137.bin"/><Relationship Id="rId2" Type="http://schemas.openxmlformats.org/officeDocument/2006/relationships/slideLayout" Target="../slideLayouts/slideLayout7.xml"/><Relationship Id="rId1" Type="http://schemas.openxmlformats.org/officeDocument/2006/relationships/vmlDrawing" Target="../drawings/vmlDrawing56.vml"/><Relationship Id="rId6" Type="http://schemas.openxmlformats.org/officeDocument/2006/relationships/image" Target="../media/image69.wmf"/><Relationship Id="rId5" Type="http://schemas.openxmlformats.org/officeDocument/2006/relationships/oleObject" Target="../embeddings/oleObject138.bin"/><Relationship Id="rId4" Type="http://schemas.openxmlformats.org/officeDocument/2006/relationships/image" Target="../media/image68.wmf"/></Relationships>
</file>

<file path=ppt/slides/_rels/slide58.xml.rels><?xml version="1.0" encoding="UTF-8" standalone="yes"?>
<Relationships xmlns="http://schemas.openxmlformats.org/package/2006/relationships"><Relationship Id="rId8" Type="http://schemas.openxmlformats.org/officeDocument/2006/relationships/image" Target="../media/image70.wmf"/><Relationship Id="rId3" Type="http://schemas.openxmlformats.org/officeDocument/2006/relationships/oleObject" Target="../embeddings/oleObject139.bin"/><Relationship Id="rId7" Type="http://schemas.openxmlformats.org/officeDocument/2006/relationships/oleObject" Target="../embeddings/oleObject141.bin"/><Relationship Id="rId2" Type="http://schemas.openxmlformats.org/officeDocument/2006/relationships/slideLayout" Target="../slideLayouts/slideLayout7.xml"/><Relationship Id="rId1" Type="http://schemas.openxmlformats.org/officeDocument/2006/relationships/vmlDrawing" Target="../drawings/vmlDrawing57.vml"/><Relationship Id="rId6" Type="http://schemas.openxmlformats.org/officeDocument/2006/relationships/image" Target="../media/image69.wmf"/><Relationship Id="rId5" Type="http://schemas.openxmlformats.org/officeDocument/2006/relationships/oleObject" Target="../embeddings/oleObject140.bin"/><Relationship Id="rId4" Type="http://schemas.openxmlformats.org/officeDocument/2006/relationships/image" Target="../media/image68.wmf"/></Relationships>
</file>

<file path=ppt/slides/_rels/slide59.xml.rels><?xml version="1.0" encoding="UTF-8" standalone="yes"?>
<Relationships xmlns="http://schemas.openxmlformats.org/package/2006/relationships"><Relationship Id="rId8" Type="http://schemas.openxmlformats.org/officeDocument/2006/relationships/image" Target="../media/image70.wmf"/><Relationship Id="rId3" Type="http://schemas.openxmlformats.org/officeDocument/2006/relationships/oleObject" Target="../embeddings/oleObject142.bin"/><Relationship Id="rId7" Type="http://schemas.openxmlformats.org/officeDocument/2006/relationships/oleObject" Target="../embeddings/oleObject144.bin"/><Relationship Id="rId2" Type="http://schemas.openxmlformats.org/officeDocument/2006/relationships/slideLayout" Target="../slideLayouts/slideLayout7.xml"/><Relationship Id="rId1" Type="http://schemas.openxmlformats.org/officeDocument/2006/relationships/vmlDrawing" Target="../drawings/vmlDrawing58.vml"/><Relationship Id="rId6" Type="http://schemas.openxmlformats.org/officeDocument/2006/relationships/image" Target="../media/image69.wmf"/><Relationship Id="rId5" Type="http://schemas.openxmlformats.org/officeDocument/2006/relationships/oleObject" Target="../embeddings/oleObject143.bin"/><Relationship Id="rId10" Type="http://schemas.openxmlformats.org/officeDocument/2006/relationships/image" Target="../media/image71.wmf"/><Relationship Id="rId4" Type="http://schemas.openxmlformats.org/officeDocument/2006/relationships/image" Target="../media/image68.wmf"/><Relationship Id="rId9" Type="http://schemas.openxmlformats.org/officeDocument/2006/relationships/oleObject" Target="../embeddings/oleObject145.bin"/></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6.emf"/><Relationship Id="rId5" Type="http://schemas.openxmlformats.org/officeDocument/2006/relationships/oleObject" Target="../embeddings/oleObject10.bin"/><Relationship Id="rId4" Type="http://schemas.openxmlformats.org/officeDocument/2006/relationships/image" Target="../media/image5.emf"/></Relationships>
</file>

<file path=ppt/slides/_rels/slide60.xml.rels><?xml version="1.0" encoding="UTF-8" standalone="yes"?>
<Relationships xmlns="http://schemas.openxmlformats.org/package/2006/relationships"><Relationship Id="rId8" Type="http://schemas.openxmlformats.org/officeDocument/2006/relationships/image" Target="../media/image70.wmf"/><Relationship Id="rId3" Type="http://schemas.openxmlformats.org/officeDocument/2006/relationships/oleObject" Target="../embeddings/oleObject146.bin"/><Relationship Id="rId7" Type="http://schemas.openxmlformats.org/officeDocument/2006/relationships/oleObject" Target="../embeddings/oleObject148.bin"/><Relationship Id="rId2" Type="http://schemas.openxmlformats.org/officeDocument/2006/relationships/slideLayout" Target="../slideLayouts/slideLayout7.xml"/><Relationship Id="rId1" Type="http://schemas.openxmlformats.org/officeDocument/2006/relationships/vmlDrawing" Target="../drawings/vmlDrawing59.vml"/><Relationship Id="rId6" Type="http://schemas.openxmlformats.org/officeDocument/2006/relationships/image" Target="../media/image69.wmf"/><Relationship Id="rId5" Type="http://schemas.openxmlformats.org/officeDocument/2006/relationships/oleObject" Target="../embeddings/oleObject147.bin"/><Relationship Id="rId10" Type="http://schemas.openxmlformats.org/officeDocument/2006/relationships/image" Target="../media/image71.wmf"/><Relationship Id="rId4" Type="http://schemas.openxmlformats.org/officeDocument/2006/relationships/image" Target="../media/image68.wmf"/><Relationship Id="rId9" Type="http://schemas.openxmlformats.org/officeDocument/2006/relationships/oleObject" Target="../embeddings/oleObject149.bin"/></Relationships>
</file>

<file path=ppt/slides/_rels/slide61.xml.rels><?xml version="1.0" encoding="UTF-8" standalone="yes"?>
<Relationships xmlns="http://schemas.openxmlformats.org/package/2006/relationships"><Relationship Id="rId8" Type="http://schemas.openxmlformats.org/officeDocument/2006/relationships/image" Target="../media/image70.wmf"/><Relationship Id="rId3" Type="http://schemas.openxmlformats.org/officeDocument/2006/relationships/oleObject" Target="../embeddings/oleObject150.bin"/><Relationship Id="rId7" Type="http://schemas.openxmlformats.org/officeDocument/2006/relationships/oleObject" Target="../embeddings/oleObject152.bin"/><Relationship Id="rId2" Type="http://schemas.openxmlformats.org/officeDocument/2006/relationships/slideLayout" Target="../slideLayouts/slideLayout7.xml"/><Relationship Id="rId1" Type="http://schemas.openxmlformats.org/officeDocument/2006/relationships/vmlDrawing" Target="../drawings/vmlDrawing60.vml"/><Relationship Id="rId6" Type="http://schemas.openxmlformats.org/officeDocument/2006/relationships/image" Target="../media/image69.wmf"/><Relationship Id="rId5" Type="http://schemas.openxmlformats.org/officeDocument/2006/relationships/oleObject" Target="../embeddings/oleObject151.bin"/><Relationship Id="rId10" Type="http://schemas.openxmlformats.org/officeDocument/2006/relationships/image" Target="../media/image71.wmf"/><Relationship Id="rId4" Type="http://schemas.openxmlformats.org/officeDocument/2006/relationships/image" Target="../media/image68.wmf"/><Relationship Id="rId9" Type="http://schemas.openxmlformats.org/officeDocument/2006/relationships/oleObject" Target="../embeddings/oleObject153.bin"/></Relationships>
</file>

<file path=ppt/slides/_rels/slide62.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8.emf"/><Relationship Id="rId5" Type="http://schemas.openxmlformats.org/officeDocument/2006/relationships/oleObject" Target="../embeddings/oleObject12.bin"/><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10.emf"/><Relationship Id="rId5" Type="http://schemas.openxmlformats.org/officeDocument/2006/relationships/oleObject" Target="../embeddings/oleObject14.bin"/><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12.emf"/><Relationship Id="rId5" Type="http://schemas.openxmlformats.org/officeDocument/2006/relationships/oleObject" Target="../embeddings/oleObject16.bin"/><Relationship Id="rId4"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10: </a:t>
            </a:r>
            <a:r>
              <a:rPr lang="en-US" dirty="0">
                <a:solidFill>
                  <a:schemeClr val="bg1"/>
                </a:solidFill>
                <a:latin typeface="Arial" pitchFamily="34" charset="0"/>
                <a:cs typeface="Arial" pitchFamily="34" charset="0"/>
              </a:rPr>
              <a:t>Binary Choice and Limited Dependent Variable Models, and Maximum Likelihood Estimation</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9701621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5562600" y="1685925"/>
            <a:ext cx="3381375" cy="219075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3" name="Rectangle 22"/>
          <p:cNvSpPr/>
          <p:nvPr/>
        </p:nvSpPr>
        <p:spPr>
          <a:xfrm>
            <a:off x="5605200" y="1728000"/>
            <a:ext cx="3294000" cy="385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bwMode="auto">
          <a:xfrm>
            <a:off x="323850" y="476249"/>
            <a:ext cx="4981575" cy="51530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16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9</a:t>
            </a:r>
          </a:p>
        </p:txBody>
      </p:sp>
      <p:sp>
        <p:nvSpPr>
          <p:cNvPr id="71685"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The complete joint density function for all values of </a:t>
            </a:r>
            <a:r>
              <a:rPr lang="en-GB" sz="1500" b="1" i="1">
                <a:latin typeface="Symbol" pitchFamily="18" charset="2"/>
              </a:rPr>
              <a:t>m</a:t>
            </a:r>
            <a:r>
              <a:rPr lang="en-GB" sz="1500" b="1">
                <a:latin typeface="Arial" charset="0"/>
              </a:rPr>
              <a:t> has now been plotted in the lower diagram.  We see that it peaks at </a:t>
            </a:r>
            <a:r>
              <a:rPr lang="en-GB" sz="1500" b="1" i="1">
                <a:latin typeface="Symbol" pitchFamily="18" charset="2"/>
              </a:rPr>
              <a:t>m</a:t>
            </a:r>
            <a:r>
              <a:rPr lang="en-GB" sz="1500" b="1">
                <a:latin typeface="Arial" charset="0"/>
              </a:rPr>
              <a:t> = 5.</a:t>
            </a:r>
            <a:endParaRPr lang="en-GB" sz="1500" b="1"/>
          </a:p>
        </p:txBody>
      </p:sp>
      <p:sp>
        <p:nvSpPr>
          <p:cNvPr id="71686" name="Text Box 6"/>
          <p:cNvSpPr txBox="1">
            <a:spLocks noChangeArrowheads="1"/>
          </p:cNvSpPr>
          <p:nvPr/>
        </p:nvSpPr>
        <p:spPr bwMode="auto">
          <a:xfrm>
            <a:off x="5600700" y="1555750"/>
            <a:ext cx="3244850" cy="2559050"/>
          </a:xfrm>
          <a:prstGeom prst="rect">
            <a:avLst/>
          </a:prstGeom>
          <a:noFill/>
          <a:ln>
            <a:noFill/>
          </a:ln>
          <a:effectLst/>
          <a:extLst/>
        </p:spPr>
        <p:txBody>
          <a:bodyPr lIns="182880" tIns="182880" rIns="182880" bIns="182880"/>
          <a:lstStyle>
            <a:lvl1pPr>
              <a:tabLst>
                <a:tab pos="179388" algn="dec"/>
                <a:tab pos="695325" algn="dec"/>
                <a:tab pos="1489075" algn="dec"/>
                <a:tab pos="2282825" algn="dec"/>
              </a:tabLst>
              <a:defRPr sz="2400">
                <a:solidFill>
                  <a:schemeClr val="tx1"/>
                </a:solidFill>
                <a:latin typeface="Times New Roman" pitchFamily="18" charset="0"/>
              </a:defRPr>
            </a:lvl1pPr>
            <a:lvl2pPr>
              <a:tabLst>
                <a:tab pos="179388" algn="dec"/>
                <a:tab pos="695325" algn="dec"/>
                <a:tab pos="1489075" algn="dec"/>
                <a:tab pos="2282825" algn="dec"/>
              </a:tabLst>
              <a:defRPr sz="2400">
                <a:solidFill>
                  <a:schemeClr val="tx1"/>
                </a:solidFill>
                <a:latin typeface="Times New Roman" pitchFamily="18" charset="0"/>
              </a:defRPr>
            </a:lvl2pPr>
            <a:lvl3pPr>
              <a:tabLst>
                <a:tab pos="179388" algn="dec"/>
                <a:tab pos="695325" algn="dec"/>
                <a:tab pos="1489075" algn="dec"/>
                <a:tab pos="2282825" algn="dec"/>
              </a:tabLst>
              <a:defRPr sz="2400">
                <a:solidFill>
                  <a:schemeClr val="tx1"/>
                </a:solidFill>
                <a:latin typeface="Times New Roman" pitchFamily="18" charset="0"/>
              </a:defRPr>
            </a:lvl3pPr>
            <a:lvl4pPr>
              <a:tabLst>
                <a:tab pos="179388" algn="dec"/>
                <a:tab pos="695325" algn="dec"/>
                <a:tab pos="1489075" algn="dec"/>
                <a:tab pos="2282825" algn="dec"/>
              </a:tabLst>
              <a:defRPr sz="2400">
                <a:solidFill>
                  <a:schemeClr val="tx1"/>
                </a:solidFill>
                <a:latin typeface="Times New Roman" pitchFamily="18" charset="0"/>
              </a:defRPr>
            </a:lvl4pPr>
            <a:lvl5pPr>
              <a:tabLst>
                <a:tab pos="179388" algn="dec"/>
                <a:tab pos="695325" algn="dec"/>
                <a:tab pos="1489075" algn="dec"/>
                <a:tab pos="2282825" algn="dec"/>
              </a:tabLst>
              <a:defRPr sz="2400">
                <a:solidFill>
                  <a:schemeClr val="tx1"/>
                </a:solidFill>
                <a:latin typeface="Times New Roman" pitchFamily="18" charset="0"/>
              </a:defRPr>
            </a:lvl5pPr>
            <a:lvl6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6pPr>
            <a:lvl7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7pPr>
            <a:lvl8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8pPr>
            <a:lvl9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9pPr>
          </a:lstStyle>
          <a:p>
            <a:pPr>
              <a:spcBef>
                <a:spcPts val="0"/>
              </a:spcBef>
            </a:pPr>
            <a:r>
              <a:rPr lang="en-US" sz="1600" b="1" dirty="0">
                <a:latin typeface="Arial" charset="0"/>
              </a:rPr>
              <a:t>  </a:t>
            </a:r>
            <a:r>
              <a:rPr lang="en-US" sz="1800" b="1" i="1" dirty="0">
                <a:latin typeface="Symbol" pitchFamily="18" charset="2"/>
              </a:rPr>
              <a:t>m</a:t>
            </a:r>
            <a:r>
              <a:rPr lang="en-US" sz="1600" b="1" i="1" dirty="0">
                <a:latin typeface="Arial" charset="0"/>
              </a:rPr>
              <a:t> </a:t>
            </a:r>
            <a:r>
              <a:rPr lang="en-US" sz="1600" b="1" dirty="0">
                <a:latin typeface="Arial" charset="0"/>
              </a:rPr>
              <a:t>       </a:t>
            </a:r>
            <a:r>
              <a:rPr lang="en-US" sz="1600" b="1" i="1" dirty="0">
                <a:latin typeface="Arial" charset="0"/>
              </a:rPr>
              <a:t>p</a:t>
            </a:r>
            <a:r>
              <a:rPr lang="en-US" sz="1600" b="1" dirty="0">
                <a:latin typeface="Arial" charset="0"/>
              </a:rPr>
              <a:t>(4)       </a:t>
            </a:r>
            <a:r>
              <a:rPr lang="en-US" sz="1600" b="1" i="1" dirty="0">
                <a:latin typeface="Arial" charset="0"/>
              </a:rPr>
              <a:t>p</a:t>
            </a:r>
            <a:r>
              <a:rPr lang="en-US" sz="1600" b="1" dirty="0">
                <a:latin typeface="Arial" charset="0"/>
              </a:rPr>
              <a:t>(6)         </a:t>
            </a:r>
            <a:r>
              <a:rPr lang="en-US" sz="1600" b="1" i="1" dirty="0">
                <a:latin typeface="Arial" charset="0"/>
              </a:rPr>
              <a:t>L</a:t>
            </a:r>
            <a:endParaRPr lang="en-US" sz="1600" b="1" dirty="0">
              <a:latin typeface="Arial" charset="0"/>
            </a:endParaRPr>
          </a:p>
          <a:p>
            <a:pPr>
              <a:spcBef>
                <a:spcPts val="1500"/>
              </a:spcBef>
            </a:pPr>
            <a:r>
              <a:rPr lang="en-US" sz="1600" b="1" dirty="0">
                <a:latin typeface="Arial" charset="0"/>
              </a:rPr>
              <a:t>	3.5	0.3521	0.0175	0.0062</a:t>
            </a:r>
          </a:p>
          <a:p>
            <a:pPr>
              <a:spcBef>
                <a:spcPts val="600"/>
              </a:spcBef>
            </a:pPr>
            <a:r>
              <a:rPr lang="en-US" sz="1600" b="1" dirty="0">
                <a:latin typeface="Arial" charset="0"/>
              </a:rPr>
              <a:t>	4.0	0.3989	0.0540	0.0215</a:t>
            </a:r>
          </a:p>
          <a:p>
            <a:pPr>
              <a:spcBef>
                <a:spcPts val="600"/>
              </a:spcBef>
            </a:pPr>
            <a:r>
              <a:rPr lang="en-US" sz="1600" b="1" dirty="0">
                <a:latin typeface="Arial" charset="0"/>
              </a:rPr>
              <a:t>	4.5	0.3521	0.1295	0.0456</a:t>
            </a:r>
          </a:p>
          <a:p>
            <a:pPr>
              <a:spcBef>
                <a:spcPts val="600"/>
              </a:spcBef>
            </a:pPr>
            <a:r>
              <a:rPr lang="en-US" sz="1600" b="1" dirty="0">
                <a:latin typeface="Arial" charset="0"/>
              </a:rPr>
              <a:t>	5.0	0.2420	0.2420	0.0585</a:t>
            </a:r>
          </a:p>
          <a:p>
            <a:pPr>
              <a:spcBef>
                <a:spcPts val="600"/>
              </a:spcBef>
            </a:pPr>
            <a:r>
              <a:rPr lang="en-US" sz="1600" b="1" dirty="0">
                <a:latin typeface="Arial" charset="0"/>
              </a:rPr>
              <a:t>	5.5	0.1295	0.3521	0.0456</a:t>
            </a:r>
          </a:p>
        </p:txBody>
      </p:sp>
      <p:graphicFrame>
        <p:nvGraphicFramePr>
          <p:cNvPr id="71687" name="Object 7"/>
          <p:cNvGraphicFramePr>
            <a:graphicFrameLocks noChangeAspect="1"/>
          </p:cNvGraphicFramePr>
          <p:nvPr>
            <p:extLst>
              <p:ext uri="{D42A27DB-BD31-4B8C-83A1-F6EECF244321}">
                <p14:modId xmlns:p14="http://schemas.microsoft.com/office/powerpoint/2010/main" val="3866374701"/>
              </p:ext>
            </p:extLst>
          </p:nvPr>
        </p:nvGraphicFramePr>
        <p:xfrm>
          <a:off x="411163" y="2847975"/>
          <a:ext cx="4670425" cy="2873375"/>
        </p:xfrm>
        <a:graphic>
          <a:graphicData uri="http://schemas.openxmlformats.org/presentationml/2006/ole">
            <mc:AlternateContent xmlns:mc="http://schemas.openxmlformats.org/markup-compatibility/2006">
              <mc:Choice xmlns:v="urn:schemas-microsoft-com:vml" Requires="v">
                <p:oleObj spid="_x0000_s71758" name="Worksheet" r:id="rId4" imgW="9306151" imgH="5724766" progId="Excel.Sheet.8">
                  <p:embed/>
                </p:oleObj>
              </mc:Choice>
              <mc:Fallback>
                <p:oleObj name="Worksheet" r:id="rId4" imgW="9306151" imgH="5724766" progId="Excel.Sheet.8">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163" y="2847975"/>
                        <a:ext cx="4670425" cy="287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1688" name="Object 8"/>
          <p:cNvGraphicFramePr>
            <a:graphicFrameLocks noChangeAspect="1"/>
          </p:cNvGraphicFramePr>
          <p:nvPr>
            <p:extLst>
              <p:ext uri="{D42A27DB-BD31-4B8C-83A1-F6EECF244321}">
                <p14:modId xmlns:p14="http://schemas.microsoft.com/office/powerpoint/2010/main" val="2291394304"/>
              </p:ext>
            </p:extLst>
          </p:nvPr>
        </p:nvGraphicFramePr>
        <p:xfrm>
          <a:off x="528638" y="349250"/>
          <a:ext cx="4625975" cy="2844800"/>
        </p:xfrm>
        <a:graphic>
          <a:graphicData uri="http://schemas.openxmlformats.org/presentationml/2006/ole">
            <mc:AlternateContent xmlns:mc="http://schemas.openxmlformats.org/markup-compatibility/2006">
              <mc:Choice xmlns:v="urn:schemas-microsoft-com:vml" Requires="v">
                <p:oleObj spid="_x0000_s71759" name="Worksheet" r:id="rId6" imgW="9306151" imgH="5724766" progId="Excel.Sheet.8">
                  <p:embed/>
                </p:oleObj>
              </mc:Choice>
              <mc:Fallback>
                <p:oleObj name="Worksheet" r:id="rId6" imgW="9306151" imgH="5724766" progId="Excel.Sheet.8">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8638" y="349250"/>
                        <a:ext cx="4625975" cy="284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690" name="Text Box 10"/>
          <p:cNvSpPr txBox="1">
            <a:spLocks noChangeArrowheads="1"/>
          </p:cNvSpPr>
          <p:nvPr/>
        </p:nvSpPr>
        <p:spPr bwMode="auto">
          <a:xfrm>
            <a:off x="685800" y="42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p</a:t>
            </a:r>
            <a:endParaRPr lang="en-US" b="1" i="1"/>
          </a:p>
        </p:txBody>
      </p:sp>
      <p:sp>
        <p:nvSpPr>
          <p:cNvPr id="71691" name="Text Box 11"/>
          <p:cNvSpPr txBox="1">
            <a:spLocks noChangeArrowheads="1"/>
          </p:cNvSpPr>
          <p:nvPr/>
        </p:nvSpPr>
        <p:spPr bwMode="auto">
          <a:xfrm>
            <a:off x="609600" y="296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L</a:t>
            </a:r>
            <a:endParaRPr lang="en-US" b="1" i="1"/>
          </a:p>
        </p:txBody>
      </p:sp>
      <p:sp>
        <p:nvSpPr>
          <p:cNvPr id="71692" name="Text Box 12"/>
          <p:cNvSpPr txBox="1">
            <a:spLocks noChangeArrowheads="1"/>
          </p:cNvSpPr>
          <p:nvPr/>
        </p:nvSpPr>
        <p:spPr bwMode="auto">
          <a:xfrm>
            <a:off x="4660900" y="275907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71693" name="Text Box 13"/>
          <p:cNvSpPr txBox="1">
            <a:spLocks noChangeArrowheads="1"/>
          </p:cNvSpPr>
          <p:nvPr/>
        </p:nvSpPr>
        <p:spPr bwMode="auto">
          <a:xfrm>
            <a:off x="4660900" y="5253038"/>
            <a:ext cx="53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71695" name="Line 15"/>
          <p:cNvSpPr>
            <a:spLocks noChangeShapeType="1"/>
          </p:cNvSpPr>
          <p:nvPr/>
        </p:nvSpPr>
        <p:spPr bwMode="auto">
          <a:xfrm flipV="1">
            <a:off x="3665538" y="1198563"/>
            <a:ext cx="0" cy="1462087"/>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698" name="Text Box 18"/>
          <p:cNvSpPr txBox="1">
            <a:spLocks noChangeArrowheads="1"/>
          </p:cNvSpPr>
          <p:nvPr/>
        </p:nvSpPr>
        <p:spPr bwMode="auto">
          <a:xfrm>
            <a:off x="1973263" y="1920875"/>
            <a:ext cx="882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latin typeface="Arial" charset="0"/>
              </a:rPr>
              <a:t>0.1295</a:t>
            </a:r>
          </a:p>
        </p:txBody>
      </p:sp>
      <p:sp>
        <p:nvSpPr>
          <p:cNvPr id="71699" name="Line 19"/>
          <p:cNvSpPr>
            <a:spLocks noChangeShapeType="1"/>
          </p:cNvSpPr>
          <p:nvPr/>
        </p:nvSpPr>
        <p:spPr bwMode="auto">
          <a:xfrm>
            <a:off x="3436938" y="2670175"/>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700" name="Line 20"/>
          <p:cNvSpPr>
            <a:spLocks noChangeShapeType="1"/>
          </p:cNvSpPr>
          <p:nvPr/>
        </p:nvSpPr>
        <p:spPr bwMode="auto">
          <a:xfrm>
            <a:off x="3436938" y="5186363"/>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701" name="Line 21"/>
          <p:cNvSpPr>
            <a:spLocks noChangeShapeType="1"/>
          </p:cNvSpPr>
          <p:nvPr/>
        </p:nvSpPr>
        <p:spPr bwMode="auto">
          <a:xfrm flipV="1">
            <a:off x="2797175" y="2159000"/>
            <a:ext cx="0" cy="503238"/>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702" name="Text Box 22"/>
          <p:cNvSpPr txBox="1">
            <a:spLocks noChangeArrowheads="1"/>
          </p:cNvSpPr>
          <p:nvPr/>
        </p:nvSpPr>
        <p:spPr bwMode="auto">
          <a:xfrm>
            <a:off x="3673475" y="962025"/>
            <a:ext cx="882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latin typeface="Arial" charset="0"/>
              </a:rPr>
              <a:t>0.3521</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24" name="Line 6"/>
          <p:cNvSpPr>
            <a:spLocks noChangeShapeType="1"/>
          </p:cNvSpPr>
          <p:nvPr/>
        </p:nvSpPr>
        <p:spPr bwMode="auto">
          <a:xfrm>
            <a:off x="5572350" y="2106057"/>
            <a:ext cx="3358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987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10</a:t>
            </a:r>
          </a:p>
        </p:txBody>
      </p:sp>
      <p:sp>
        <p:nvSpPr>
          <p:cNvPr id="798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Now we will look at the mathematics of the example.  If </a:t>
            </a:r>
            <a:r>
              <a:rPr lang="en-GB" sz="1500" b="1" i="1">
                <a:latin typeface="Arial" charset="0"/>
              </a:rPr>
              <a:t>X</a:t>
            </a:r>
            <a:r>
              <a:rPr lang="en-GB" sz="1500" b="1">
                <a:latin typeface="Arial" charset="0"/>
              </a:rPr>
              <a:t> is normally distributed with mean </a:t>
            </a:r>
            <a:r>
              <a:rPr lang="en-GB" sz="1500" b="1" i="1">
                <a:latin typeface="Symbol" pitchFamily="18" charset="2"/>
              </a:rPr>
              <a:t>m</a:t>
            </a:r>
            <a:r>
              <a:rPr lang="en-GB" sz="1500" b="1">
                <a:latin typeface="Arial" charset="0"/>
              </a:rPr>
              <a:t> and standard deviation </a:t>
            </a:r>
            <a:r>
              <a:rPr lang="en-GB" sz="1500" b="1" i="1">
                <a:latin typeface="Symbol" pitchFamily="18" charset="2"/>
              </a:rPr>
              <a:t>s</a:t>
            </a:r>
            <a:r>
              <a:rPr lang="en-GB" sz="1500" b="1">
                <a:latin typeface="Arial" charset="0"/>
              </a:rPr>
              <a:t>, its density function is as shown.</a:t>
            </a:r>
          </a:p>
          <a:p>
            <a:pPr>
              <a:spcBef>
                <a:spcPct val="50000"/>
              </a:spcBef>
            </a:pPr>
            <a:endParaRPr lang="en-GB" sz="1500" b="1"/>
          </a:p>
        </p:txBody>
      </p:sp>
      <p:sp>
        <p:nvSpPr>
          <p:cNvPr id="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9" name="Rectangle 8"/>
          <p:cNvSpPr>
            <a:spLocks noChangeArrowheads="1"/>
          </p:cNvSpPr>
          <p:nvPr/>
        </p:nvSpPr>
        <p:spPr bwMode="auto">
          <a:xfrm>
            <a:off x="0" y="539998"/>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75375484"/>
              </p:ext>
            </p:extLst>
          </p:nvPr>
        </p:nvGraphicFramePr>
        <p:xfrm>
          <a:off x="2308225" y="619125"/>
          <a:ext cx="3035300" cy="889000"/>
        </p:xfrm>
        <a:graphic>
          <a:graphicData uri="http://schemas.openxmlformats.org/presentationml/2006/ole">
            <mc:AlternateContent xmlns:mc="http://schemas.openxmlformats.org/markup-compatibility/2006">
              <mc:Choice xmlns:v="urn:schemas-microsoft-com:vml" Requires="v">
                <p:oleObj spid="_x0000_s147482" name="Equation" r:id="rId3" imgW="3035300" imgH="889000" progId="Equation.DSMT4">
                  <p:embed/>
                </p:oleObj>
              </mc:Choice>
              <mc:Fallback>
                <p:oleObj name="Equation" r:id="rId3" imgW="3035300" imgH="889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8225" y="619125"/>
                        <a:ext cx="3035300" cy="88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089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11</a:t>
            </a:r>
          </a:p>
        </p:txBody>
      </p:sp>
      <p:sp>
        <p:nvSpPr>
          <p:cNvPr id="809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For the time being, we are assuming </a:t>
            </a:r>
            <a:r>
              <a:rPr lang="en-GB" sz="1500" b="1" i="1">
                <a:latin typeface="Symbol" pitchFamily="18" charset="2"/>
              </a:rPr>
              <a:t>s</a:t>
            </a:r>
            <a:r>
              <a:rPr lang="en-GB" sz="1500" b="1">
                <a:latin typeface="Arial" charset="0"/>
              </a:rPr>
              <a:t> is equal to 1, so the density function simplifies to the second expression.</a:t>
            </a:r>
          </a:p>
          <a:p>
            <a:pPr>
              <a:spcBef>
                <a:spcPct val="50000"/>
              </a:spcBef>
            </a:pPr>
            <a:endParaRPr lang="en-GB" sz="1500" b="1"/>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0" name="Rectangle 9"/>
          <p:cNvSpPr>
            <a:spLocks noChangeArrowheads="1"/>
          </p:cNvSpPr>
          <p:nvPr/>
        </p:nvSpPr>
        <p:spPr bwMode="auto">
          <a:xfrm>
            <a:off x="0" y="1728000"/>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10"/>
          <p:cNvSpPr>
            <a:spLocks noChangeArrowheads="1"/>
          </p:cNvSpPr>
          <p:nvPr/>
        </p:nvSpPr>
        <p:spPr bwMode="auto">
          <a:xfrm>
            <a:off x="0" y="539998"/>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75375484"/>
              </p:ext>
            </p:extLst>
          </p:nvPr>
        </p:nvGraphicFramePr>
        <p:xfrm>
          <a:off x="2308225" y="619125"/>
          <a:ext cx="3035300" cy="889000"/>
        </p:xfrm>
        <a:graphic>
          <a:graphicData uri="http://schemas.openxmlformats.org/presentationml/2006/ole">
            <mc:AlternateContent xmlns:mc="http://schemas.openxmlformats.org/markup-compatibility/2006">
              <mc:Choice xmlns:v="urn:schemas-microsoft-com:vml" Requires="v">
                <p:oleObj spid="_x0000_s80962" name="Equation" r:id="rId3" imgW="3035300" imgH="889000" progId="Equation.DSMT4">
                  <p:embed/>
                </p:oleObj>
              </mc:Choice>
              <mc:Fallback>
                <p:oleObj name="Equation" r:id="rId3" imgW="3035300" imgH="889000" progId="Equation.DSMT4">
                  <p:embed/>
                  <p:pic>
                    <p:nvPicPr>
                      <p:cNvPr id="0" name="Object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8225" y="619125"/>
                        <a:ext cx="3035300" cy="88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081328521"/>
              </p:ext>
            </p:extLst>
          </p:nvPr>
        </p:nvGraphicFramePr>
        <p:xfrm>
          <a:off x="2314575" y="1844675"/>
          <a:ext cx="2768600" cy="812800"/>
        </p:xfrm>
        <a:graphic>
          <a:graphicData uri="http://schemas.openxmlformats.org/presentationml/2006/ole">
            <mc:AlternateContent xmlns:mc="http://schemas.openxmlformats.org/markup-compatibility/2006">
              <mc:Choice xmlns:v="urn:schemas-microsoft-com:vml" Requires="v">
                <p:oleObj spid="_x0000_s80963" name="Equation" r:id="rId5" imgW="2768600" imgH="812800" progId="Equation.DSMT4">
                  <p:embed/>
                </p:oleObj>
              </mc:Choice>
              <mc:Fallback>
                <p:oleObj name="Equation" r:id="rId5" imgW="2768600" imgH="812800" progId="Equation.DSMT4">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14575" y="1844675"/>
                        <a:ext cx="27686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19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12</a:t>
            </a:r>
          </a:p>
        </p:txBody>
      </p:sp>
      <p:sp>
        <p:nvSpPr>
          <p:cNvPr id="8192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Hence we obtain the probability densities for the observations where </a:t>
            </a:r>
            <a:r>
              <a:rPr lang="en-GB" sz="1500" b="1" i="1">
                <a:latin typeface="Arial" charset="0"/>
              </a:rPr>
              <a:t>X </a:t>
            </a:r>
            <a:r>
              <a:rPr lang="en-GB" sz="1500" b="1">
                <a:latin typeface="Arial" charset="0"/>
              </a:rPr>
              <a:t>= 4 and </a:t>
            </a:r>
            <a:r>
              <a:rPr lang="en-GB" sz="1500" b="1" i="1">
                <a:latin typeface="Arial" charset="0"/>
              </a:rPr>
              <a:t>X</a:t>
            </a:r>
            <a:r>
              <a:rPr lang="en-GB" sz="1500" b="1">
                <a:latin typeface="Arial" charset="0"/>
              </a:rPr>
              <a:t> = 6.</a:t>
            </a:r>
          </a:p>
          <a:p>
            <a:pPr>
              <a:spcBef>
                <a:spcPct val="50000"/>
              </a:spcBef>
            </a:pPr>
            <a:endParaRPr lang="en-GB" sz="1500" b="1"/>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2" name="Rectangle 11"/>
          <p:cNvSpPr>
            <a:spLocks noChangeArrowheads="1"/>
          </p:cNvSpPr>
          <p:nvPr/>
        </p:nvSpPr>
        <p:spPr bwMode="auto">
          <a:xfrm>
            <a:off x="0" y="2916000"/>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12"/>
          <p:cNvSpPr>
            <a:spLocks noChangeArrowheads="1"/>
          </p:cNvSpPr>
          <p:nvPr/>
        </p:nvSpPr>
        <p:spPr bwMode="auto">
          <a:xfrm>
            <a:off x="0" y="1728000"/>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539998"/>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3844285771"/>
              </p:ext>
            </p:extLst>
          </p:nvPr>
        </p:nvGraphicFramePr>
        <p:xfrm>
          <a:off x="2444750" y="3033713"/>
          <a:ext cx="2565400" cy="812800"/>
        </p:xfrm>
        <a:graphic>
          <a:graphicData uri="http://schemas.openxmlformats.org/presentationml/2006/ole">
            <mc:AlternateContent xmlns:mc="http://schemas.openxmlformats.org/markup-compatibility/2006">
              <mc:Choice xmlns:v="urn:schemas-microsoft-com:vml" Requires="v">
                <p:oleObj spid="_x0000_s148590" name="Equation" r:id="rId3" imgW="2565360" imgH="812520" progId="Equation.DSMT4">
                  <p:embed/>
                </p:oleObj>
              </mc:Choice>
              <mc:Fallback>
                <p:oleObj name="Equation" r:id="rId3" imgW="2565360" imgH="812520" progId="Equation.DSMT4">
                  <p:embed/>
                  <p:pic>
                    <p:nvPicPr>
                      <p:cNvPr id="0" name="Object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4750" y="3033713"/>
                        <a:ext cx="25654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86927202"/>
              </p:ext>
            </p:extLst>
          </p:nvPr>
        </p:nvGraphicFramePr>
        <p:xfrm>
          <a:off x="5410200" y="3033713"/>
          <a:ext cx="2565400" cy="812800"/>
        </p:xfrm>
        <a:graphic>
          <a:graphicData uri="http://schemas.openxmlformats.org/presentationml/2006/ole">
            <mc:AlternateContent xmlns:mc="http://schemas.openxmlformats.org/markup-compatibility/2006">
              <mc:Choice xmlns:v="urn:schemas-microsoft-com:vml" Requires="v">
                <p:oleObj spid="_x0000_s148591" name="Equation" r:id="rId5" imgW="2565360" imgH="812520" progId="Equation.DSMT4">
                  <p:embed/>
                </p:oleObj>
              </mc:Choice>
              <mc:Fallback>
                <p:oleObj name="Equation" r:id="rId5" imgW="2565360" imgH="812520" progId="Equation.DSMT4">
                  <p:embed/>
                  <p:pic>
                    <p:nvPicPr>
                      <p:cNvPr id="0"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10200" y="3033713"/>
                        <a:ext cx="25654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081328521"/>
              </p:ext>
            </p:extLst>
          </p:nvPr>
        </p:nvGraphicFramePr>
        <p:xfrm>
          <a:off x="2314575" y="1844675"/>
          <a:ext cx="2768600" cy="812800"/>
        </p:xfrm>
        <a:graphic>
          <a:graphicData uri="http://schemas.openxmlformats.org/presentationml/2006/ole">
            <mc:AlternateContent xmlns:mc="http://schemas.openxmlformats.org/markup-compatibility/2006">
              <mc:Choice xmlns:v="urn:schemas-microsoft-com:vml" Requires="v">
                <p:oleObj spid="_x0000_s148592" name="Equation" r:id="rId7" imgW="2768400" imgH="812520" progId="Equation.DSMT4">
                  <p:embed/>
                </p:oleObj>
              </mc:Choice>
              <mc:Fallback>
                <p:oleObj name="Equation" r:id="rId7" imgW="2768400" imgH="812520" progId="Equation.DSMT4">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14575" y="1844675"/>
                        <a:ext cx="27686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75375484"/>
              </p:ext>
            </p:extLst>
          </p:nvPr>
        </p:nvGraphicFramePr>
        <p:xfrm>
          <a:off x="2308225" y="619125"/>
          <a:ext cx="3035300" cy="889000"/>
        </p:xfrm>
        <a:graphic>
          <a:graphicData uri="http://schemas.openxmlformats.org/presentationml/2006/ole">
            <mc:AlternateContent xmlns:mc="http://schemas.openxmlformats.org/markup-compatibility/2006">
              <mc:Choice xmlns:v="urn:schemas-microsoft-com:vml" Requires="v">
                <p:oleObj spid="_x0000_s148593" name="Equation" r:id="rId9" imgW="3035160" imgH="888840" progId="Equation.DSMT4">
                  <p:embed/>
                </p:oleObj>
              </mc:Choice>
              <mc:Fallback>
                <p:oleObj name="Equation" r:id="rId9" imgW="3035160" imgH="888840" progId="Equation.DSMT4">
                  <p:embed/>
                  <p:pic>
                    <p:nvPicPr>
                      <p:cNvPr id="0" name="Object 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08225" y="619125"/>
                        <a:ext cx="3035300" cy="88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29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13</a:t>
            </a:r>
          </a:p>
        </p:txBody>
      </p:sp>
      <p:sp>
        <p:nvSpPr>
          <p:cNvPr id="829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The joint probability density for the two observations in the sample is just the product of their individual densities.</a:t>
            </a:r>
          </a:p>
          <a:p>
            <a:pPr>
              <a:spcBef>
                <a:spcPct val="50000"/>
              </a:spcBef>
            </a:pPr>
            <a:endParaRPr lang="en-GB" sz="1500" b="1"/>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4" name="Rectangle 13"/>
          <p:cNvSpPr>
            <a:spLocks noChangeArrowheads="1"/>
          </p:cNvSpPr>
          <p:nvPr/>
        </p:nvSpPr>
        <p:spPr bwMode="auto">
          <a:xfrm>
            <a:off x="0" y="4103999"/>
            <a:ext cx="9144000" cy="12014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2916000"/>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1728000"/>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39998"/>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Text Box 12"/>
          <p:cNvSpPr txBox="1">
            <a:spLocks noChangeArrowheads="1"/>
          </p:cNvSpPr>
          <p:nvPr/>
        </p:nvSpPr>
        <p:spPr bwMode="auto">
          <a:xfrm>
            <a:off x="1606550" y="4511675"/>
            <a:ext cx="186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joint density</a:t>
            </a:r>
            <a:endParaRPr lang="en-US" sz="1800" b="1" dirty="0">
              <a:latin typeface="Arial" charset="0"/>
            </a:endParaRPr>
          </a:p>
        </p:txBody>
      </p:sp>
      <p:graphicFrame>
        <p:nvGraphicFramePr>
          <p:cNvPr id="25" name="Object 24"/>
          <p:cNvGraphicFramePr>
            <a:graphicFrameLocks noChangeAspect="1"/>
          </p:cNvGraphicFramePr>
          <p:nvPr>
            <p:extLst>
              <p:ext uri="{D42A27DB-BD31-4B8C-83A1-F6EECF244321}">
                <p14:modId xmlns:p14="http://schemas.microsoft.com/office/powerpoint/2010/main" val="3844285771"/>
              </p:ext>
            </p:extLst>
          </p:nvPr>
        </p:nvGraphicFramePr>
        <p:xfrm>
          <a:off x="2444750" y="3033713"/>
          <a:ext cx="2565400" cy="812800"/>
        </p:xfrm>
        <a:graphic>
          <a:graphicData uri="http://schemas.openxmlformats.org/presentationml/2006/ole">
            <mc:AlternateContent xmlns:mc="http://schemas.openxmlformats.org/markup-compatibility/2006">
              <mc:Choice xmlns:v="urn:schemas-microsoft-com:vml" Requires="v">
                <p:oleObj spid="_x0000_s83097" name="Equation" r:id="rId3" imgW="2565360" imgH="812520" progId="Equation.DSMT4">
                  <p:embed/>
                </p:oleObj>
              </mc:Choice>
              <mc:Fallback>
                <p:oleObj name="Equation" r:id="rId3" imgW="2565360" imgH="812520" progId="Equation.DSMT4">
                  <p:embed/>
                  <p:pic>
                    <p:nvPicPr>
                      <p:cNvPr id="0" name=""/>
                      <p:cNvPicPr>
                        <a:picLocks noChangeAspect="1" noChangeArrowheads="1"/>
                      </p:cNvPicPr>
                      <p:nvPr/>
                    </p:nvPicPr>
                    <p:blipFill>
                      <a:blip r:embed="rId4"/>
                      <a:srcRect/>
                      <a:stretch>
                        <a:fillRect/>
                      </a:stretch>
                    </p:blipFill>
                    <p:spPr bwMode="auto">
                      <a:xfrm>
                        <a:off x="2444750" y="3033713"/>
                        <a:ext cx="25654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86927202"/>
              </p:ext>
            </p:extLst>
          </p:nvPr>
        </p:nvGraphicFramePr>
        <p:xfrm>
          <a:off x="5410200" y="3033713"/>
          <a:ext cx="2565400" cy="812800"/>
        </p:xfrm>
        <a:graphic>
          <a:graphicData uri="http://schemas.openxmlformats.org/presentationml/2006/ole">
            <mc:AlternateContent xmlns:mc="http://schemas.openxmlformats.org/markup-compatibility/2006">
              <mc:Choice xmlns:v="urn:schemas-microsoft-com:vml" Requires="v">
                <p:oleObj spid="_x0000_s83098" name="Equation" r:id="rId5" imgW="2565360" imgH="812520" progId="Equation.DSMT4">
                  <p:embed/>
                </p:oleObj>
              </mc:Choice>
              <mc:Fallback>
                <p:oleObj name="Equation" r:id="rId5" imgW="2565360" imgH="812520" progId="Equation.DSMT4">
                  <p:embed/>
                  <p:pic>
                    <p:nvPicPr>
                      <p:cNvPr id="0" name=""/>
                      <p:cNvPicPr>
                        <a:picLocks noChangeAspect="1" noChangeArrowheads="1"/>
                      </p:cNvPicPr>
                      <p:nvPr/>
                    </p:nvPicPr>
                    <p:blipFill>
                      <a:blip r:embed="rId6"/>
                      <a:srcRect/>
                      <a:stretch>
                        <a:fillRect/>
                      </a:stretch>
                    </p:blipFill>
                    <p:spPr bwMode="auto">
                      <a:xfrm>
                        <a:off x="5410200" y="3033713"/>
                        <a:ext cx="25654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1081328521"/>
              </p:ext>
            </p:extLst>
          </p:nvPr>
        </p:nvGraphicFramePr>
        <p:xfrm>
          <a:off x="2314575" y="1844675"/>
          <a:ext cx="2768600" cy="812800"/>
        </p:xfrm>
        <a:graphic>
          <a:graphicData uri="http://schemas.openxmlformats.org/presentationml/2006/ole">
            <mc:AlternateContent xmlns:mc="http://schemas.openxmlformats.org/markup-compatibility/2006">
              <mc:Choice xmlns:v="urn:schemas-microsoft-com:vml" Requires="v">
                <p:oleObj spid="_x0000_s83099" name="Equation" r:id="rId7" imgW="2768400" imgH="812520" progId="Equation.DSMT4">
                  <p:embed/>
                </p:oleObj>
              </mc:Choice>
              <mc:Fallback>
                <p:oleObj name="Equation" r:id="rId7" imgW="2768400" imgH="812520" progId="Equation.DSMT4">
                  <p:embed/>
                  <p:pic>
                    <p:nvPicPr>
                      <p:cNvPr id="0" name=""/>
                      <p:cNvPicPr>
                        <a:picLocks noChangeAspect="1" noChangeArrowheads="1"/>
                      </p:cNvPicPr>
                      <p:nvPr/>
                    </p:nvPicPr>
                    <p:blipFill>
                      <a:blip r:embed="rId8"/>
                      <a:srcRect/>
                      <a:stretch>
                        <a:fillRect/>
                      </a:stretch>
                    </p:blipFill>
                    <p:spPr bwMode="auto">
                      <a:xfrm>
                        <a:off x="2314575" y="1844675"/>
                        <a:ext cx="27686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75375484"/>
              </p:ext>
            </p:extLst>
          </p:nvPr>
        </p:nvGraphicFramePr>
        <p:xfrm>
          <a:off x="2308225" y="619125"/>
          <a:ext cx="3035300" cy="889000"/>
        </p:xfrm>
        <a:graphic>
          <a:graphicData uri="http://schemas.openxmlformats.org/presentationml/2006/ole">
            <mc:AlternateContent xmlns:mc="http://schemas.openxmlformats.org/markup-compatibility/2006">
              <mc:Choice xmlns:v="urn:schemas-microsoft-com:vml" Requires="v">
                <p:oleObj spid="_x0000_s83100" name="Equation" r:id="rId9" imgW="3035160" imgH="888840" progId="Equation.DSMT4">
                  <p:embed/>
                </p:oleObj>
              </mc:Choice>
              <mc:Fallback>
                <p:oleObj name="Equation" r:id="rId9" imgW="3035160" imgH="888840" progId="Equation.DSMT4">
                  <p:embed/>
                  <p:pic>
                    <p:nvPicPr>
                      <p:cNvPr id="0" name=""/>
                      <p:cNvPicPr>
                        <a:picLocks noChangeAspect="1" noChangeArrowheads="1"/>
                      </p:cNvPicPr>
                      <p:nvPr/>
                    </p:nvPicPr>
                    <p:blipFill>
                      <a:blip r:embed="rId10"/>
                      <a:srcRect/>
                      <a:stretch>
                        <a:fillRect/>
                      </a:stretch>
                    </p:blipFill>
                    <p:spPr bwMode="auto">
                      <a:xfrm>
                        <a:off x="2308225" y="619125"/>
                        <a:ext cx="3035300" cy="88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3803899012"/>
              </p:ext>
            </p:extLst>
          </p:nvPr>
        </p:nvGraphicFramePr>
        <p:xfrm>
          <a:off x="3168000" y="4254500"/>
          <a:ext cx="4103687" cy="876300"/>
        </p:xfrm>
        <a:graphic>
          <a:graphicData uri="http://schemas.openxmlformats.org/presentationml/2006/ole">
            <mc:AlternateContent xmlns:mc="http://schemas.openxmlformats.org/markup-compatibility/2006">
              <mc:Choice xmlns:v="urn:schemas-microsoft-com:vml" Requires="v">
                <p:oleObj spid="_x0000_s83101" name="Equation" r:id="rId11" imgW="4101840" imgH="876240" progId="Equation.DSMT4">
                  <p:embed/>
                </p:oleObj>
              </mc:Choice>
              <mc:Fallback>
                <p:oleObj name="Equation" r:id="rId11" imgW="4101840" imgH="876240" progId="Equation.DSMT4">
                  <p:embed/>
                  <p:pic>
                    <p:nvPicPr>
                      <p:cNvPr id="0" name=""/>
                      <p:cNvPicPr>
                        <a:picLocks noChangeAspect="1" noChangeArrowheads="1"/>
                      </p:cNvPicPr>
                      <p:nvPr/>
                    </p:nvPicPr>
                    <p:blipFill>
                      <a:blip r:embed="rId12"/>
                      <a:srcRect/>
                      <a:stretch>
                        <a:fillRect/>
                      </a:stretch>
                    </p:blipFill>
                    <p:spPr bwMode="auto">
                      <a:xfrm>
                        <a:off x="3168000" y="4254500"/>
                        <a:ext cx="4103687"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a:spLocks noChangeArrowheads="1"/>
          </p:cNvSpPr>
          <p:nvPr/>
        </p:nvSpPr>
        <p:spPr bwMode="auto">
          <a:xfrm>
            <a:off x="0" y="4103999"/>
            <a:ext cx="9144000" cy="12014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0" y="2916000"/>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1728000"/>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6"/>
          <p:cNvSpPr>
            <a:spLocks noChangeArrowheads="1"/>
          </p:cNvSpPr>
          <p:nvPr/>
        </p:nvSpPr>
        <p:spPr bwMode="auto">
          <a:xfrm>
            <a:off x="0" y="539998"/>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397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14</a:t>
            </a:r>
          </a:p>
        </p:txBody>
      </p:sp>
      <p:sp>
        <p:nvSpPr>
          <p:cNvPr id="83973" name="Text Box 5"/>
          <p:cNvSpPr txBox="1">
            <a:spLocks noChangeArrowheads="1"/>
          </p:cNvSpPr>
          <p:nvPr/>
        </p:nvSpPr>
        <p:spPr bwMode="auto">
          <a:xfrm>
            <a:off x="301625" y="5834063"/>
            <a:ext cx="8574088"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In maximum likelihood estimation we choose as our estimate of </a:t>
            </a:r>
            <a:r>
              <a:rPr lang="en-GB" sz="1500" b="1" i="1">
                <a:latin typeface="Symbol" pitchFamily="18" charset="2"/>
              </a:rPr>
              <a:t>m</a:t>
            </a:r>
            <a:r>
              <a:rPr lang="en-GB" sz="1500" b="1">
                <a:latin typeface="Arial" charset="0"/>
              </a:rPr>
              <a:t> the value that gives us the greatest joint density for the observations in our sample.  This value is associated with the greatest probability, or maximum likelihood, of obtaining the observations in the sample.</a:t>
            </a:r>
            <a:endParaRPr lang="en-GB" sz="1500" b="1"/>
          </a:p>
        </p:txBody>
      </p:sp>
      <p:sp>
        <p:nvSpPr>
          <p:cNvPr id="83980" name="Text Box 12"/>
          <p:cNvSpPr txBox="1">
            <a:spLocks noChangeArrowheads="1"/>
          </p:cNvSpPr>
          <p:nvPr/>
        </p:nvSpPr>
        <p:spPr bwMode="auto">
          <a:xfrm>
            <a:off x="1606550" y="4511675"/>
            <a:ext cx="186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joint density</a:t>
            </a:r>
            <a:endParaRPr lang="en-US" sz="1800" b="1" dirty="0">
              <a:latin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graphicFrame>
        <p:nvGraphicFramePr>
          <p:cNvPr id="2" name="Object 1"/>
          <p:cNvGraphicFramePr>
            <a:graphicFrameLocks noChangeAspect="1"/>
          </p:cNvGraphicFramePr>
          <p:nvPr>
            <p:extLst>
              <p:ext uri="{D42A27DB-BD31-4B8C-83A1-F6EECF244321}">
                <p14:modId xmlns:p14="http://schemas.microsoft.com/office/powerpoint/2010/main" val="3679616492"/>
              </p:ext>
            </p:extLst>
          </p:nvPr>
        </p:nvGraphicFramePr>
        <p:xfrm>
          <a:off x="2444750" y="3033713"/>
          <a:ext cx="2565400" cy="812800"/>
        </p:xfrm>
        <a:graphic>
          <a:graphicData uri="http://schemas.openxmlformats.org/presentationml/2006/ole">
            <mc:AlternateContent xmlns:mc="http://schemas.openxmlformats.org/markup-compatibility/2006">
              <mc:Choice xmlns:v="urn:schemas-microsoft-com:vml" Requires="v">
                <p:oleObj spid="_x0000_s84128" name="Equation" r:id="rId3" imgW="2565360" imgH="812520" progId="Equation.DSMT4">
                  <p:embed/>
                </p:oleObj>
              </mc:Choice>
              <mc:Fallback>
                <p:oleObj name="Equation" r:id="rId3" imgW="2565360" imgH="812520" progId="Equation.DSMT4">
                  <p:embed/>
                  <p:pic>
                    <p:nvPicPr>
                      <p:cNvPr id="0" name="Object 8"/>
                      <p:cNvPicPr>
                        <a:picLocks noChangeAspect="1" noChangeArrowheads="1"/>
                      </p:cNvPicPr>
                      <p:nvPr/>
                    </p:nvPicPr>
                    <p:blipFill>
                      <a:blip r:embed="rId4"/>
                      <a:srcRect/>
                      <a:stretch>
                        <a:fillRect/>
                      </a:stretch>
                    </p:blipFill>
                    <p:spPr bwMode="auto">
                      <a:xfrm>
                        <a:off x="2444750" y="3033713"/>
                        <a:ext cx="25654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68020254"/>
              </p:ext>
            </p:extLst>
          </p:nvPr>
        </p:nvGraphicFramePr>
        <p:xfrm>
          <a:off x="5410200" y="3033713"/>
          <a:ext cx="2565400" cy="812800"/>
        </p:xfrm>
        <a:graphic>
          <a:graphicData uri="http://schemas.openxmlformats.org/presentationml/2006/ole">
            <mc:AlternateContent xmlns:mc="http://schemas.openxmlformats.org/markup-compatibility/2006">
              <mc:Choice xmlns:v="urn:schemas-microsoft-com:vml" Requires="v">
                <p:oleObj spid="_x0000_s84129" name="Equation" r:id="rId5" imgW="2565360" imgH="812520" progId="Equation.DSMT4">
                  <p:embed/>
                </p:oleObj>
              </mc:Choice>
              <mc:Fallback>
                <p:oleObj name="Equation" r:id="rId5" imgW="2565360" imgH="812520" progId="Equation.DSMT4">
                  <p:embed/>
                  <p:pic>
                    <p:nvPicPr>
                      <p:cNvPr id="0" name="Object 9"/>
                      <p:cNvPicPr>
                        <a:picLocks noChangeAspect="1" noChangeArrowheads="1"/>
                      </p:cNvPicPr>
                      <p:nvPr/>
                    </p:nvPicPr>
                    <p:blipFill>
                      <a:blip r:embed="rId6"/>
                      <a:srcRect/>
                      <a:stretch>
                        <a:fillRect/>
                      </a:stretch>
                    </p:blipFill>
                    <p:spPr bwMode="auto">
                      <a:xfrm>
                        <a:off x="5410200" y="3033713"/>
                        <a:ext cx="25654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748762859"/>
              </p:ext>
            </p:extLst>
          </p:nvPr>
        </p:nvGraphicFramePr>
        <p:xfrm>
          <a:off x="2314575" y="1844675"/>
          <a:ext cx="2768600" cy="812800"/>
        </p:xfrm>
        <a:graphic>
          <a:graphicData uri="http://schemas.openxmlformats.org/presentationml/2006/ole">
            <mc:AlternateContent xmlns:mc="http://schemas.openxmlformats.org/markup-compatibility/2006">
              <mc:Choice xmlns:v="urn:schemas-microsoft-com:vml" Requires="v">
                <p:oleObj spid="_x0000_s84130" name="Equation" r:id="rId7" imgW="2768400" imgH="812520" progId="Equation.DSMT4">
                  <p:embed/>
                </p:oleObj>
              </mc:Choice>
              <mc:Fallback>
                <p:oleObj name="Equation" r:id="rId7" imgW="2768400" imgH="812520" progId="Equation.DSMT4">
                  <p:embed/>
                  <p:pic>
                    <p:nvPicPr>
                      <p:cNvPr id="0" name="Object 7"/>
                      <p:cNvPicPr>
                        <a:picLocks noChangeAspect="1" noChangeArrowheads="1"/>
                      </p:cNvPicPr>
                      <p:nvPr/>
                    </p:nvPicPr>
                    <p:blipFill>
                      <a:blip r:embed="rId8"/>
                      <a:srcRect/>
                      <a:stretch>
                        <a:fillRect/>
                      </a:stretch>
                    </p:blipFill>
                    <p:spPr bwMode="auto">
                      <a:xfrm>
                        <a:off x="2314575" y="1844675"/>
                        <a:ext cx="27686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204913802"/>
              </p:ext>
            </p:extLst>
          </p:nvPr>
        </p:nvGraphicFramePr>
        <p:xfrm>
          <a:off x="2308225" y="619125"/>
          <a:ext cx="3035300" cy="889000"/>
        </p:xfrm>
        <a:graphic>
          <a:graphicData uri="http://schemas.openxmlformats.org/presentationml/2006/ole">
            <mc:AlternateContent xmlns:mc="http://schemas.openxmlformats.org/markup-compatibility/2006">
              <mc:Choice xmlns:v="urn:schemas-microsoft-com:vml" Requires="v">
                <p:oleObj spid="_x0000_s84131" name="Equation" r:id="rId9" imgW="3035160" imgH="888840" progId="Equation.DSMT4">
                  <p:embed/>
                </p:oleObj>
              </mc:Choice>
              <mc:Fallback>
                <p:oleObj name="Equation" r:id="rId9" imgW="3035160" imgH="888840" progId="Equation.DSMT4">
                  <p:embed/>
                  <p:pic>
                    <p:nvPicPr>
                      <p:cNvPr id="0" name="Object 6"/>
                      <p:cNvPicPr>
                        <a:picLocks noChangeAspect="1" noChangeArrowheads="1"/>
                      </p:cNvPicPr>
                      <p:nvPr/>
                    </p:nvPicPr>
                    <p:blipFill>
                      <a:blip r:embed="rId10"/>
                      <a:srcRect/>
                      <a:stretch>
                        <a:fillRect/>
                      </a:stretch>
                    </p:blipFill>
                    <p:spPr bwMode="auto">
                      <a:xfrm>
                        <a:off x="2308225" y="619125"/>
                        <a:ext cx="3035300" cy="88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34646568"/>
              </p:ext>
            </p:extLst>
          </p:nvPr>
        </p:nvGraphicFramePr>
        <p:xfrm>
          <a:off x="3168000" y="4254500"/>
          <a:ext cx="4103687" cy="876300"/>
        </p:xfrm>
        <a:graphic>
          <a:graphicData uri="http://schemas.openxmlformats.org/presentationml/2006/ole">
            <mc:AlternateContent xmlns:mc="http://schemas.openxmlformats.org/markup-compatibility/2006">
              <mc:Choice xmlns:v="urn:schemas-microsoft-com:vml" Requires="v">
                <p:oleObj spid="_x0000_s84132" name="Equation" r:id="rId11" imgW="4101840" imgH="876240" progId="Equation.DSMT4">
                  <p:embed/>
                </p:oleObj>
              </mc:Choice>
              <mc:Fallback>
                <p:oleObj name="Equation" r:id="rId11" imgW="4101840" imgH="876240" progId="Equation.DSMT4">
                  <p:embed/>
                  <p:pic>
                    <p:nvPicPr>
                      <p:cNvPr id="0" name="Object 11"/>
                      <p:cNvPicPr>
                        <a:picLocks noChangeAspect="1" noChangeArrowheads="1"/>
                      </p:cNvPicPr>
                      <p:nvPr/>
                    </p:nvPicPr>
                    <p:blipFill>
                      <a:blip r:embed="rId12"/>
                      <a:srcRect/>
                      <a:stretch>
                        <a:fillRect/>
                      </a:stretch>
                    </p:blipFill>
                    <p:spPr bwMode="auto">
                      <a:xfrm>
                        <a:off x="3168000" y="4254500"/>
                        <a:ext cx="4103687"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bwMode="auto">
          <a:xfrm>
            <a:off x="323850" y="476249"/>
            <a:ext cx="4981575" cy="51530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49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15</a:t>
            </a:r>
          </a:p>
        </p:txBody>
      </p:sp>
      <p:sp>
        <p:nvSpPr>
          <p:cNvPr id="84997"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In the graphical treatment we saw that this occurs when </a:t>
            </a:r>
            <a:r>
              <a:rPr lang="en-GB" sz="1500" b="1" i="1">
                <a:latin typeface="Symbol" pitchFamily="18" charset="2"/>
              </a:rPr>
              <a:t>m</a:t>
            </a:r>
            <a:r>
              <a:rPr lang="en-GB" sz="1500" b="1">
                <a:latin typeface="Arial" charset="0"/>
              </a:rPr>
              <a:t> is equal to 5.  We will prove this must be the case mathematically.</a:t>
            </a:r>
            <a:endParaRPr lang="en-GB" sz="1500" b="1"/>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21" name="Text Box 8"/>
          <p:cNvSpPr txBox="1">
            <a:spLocks noChangeArrowheads="1"/>
          </p:cNvSpPr>
          <p:nvPr/>
        </p:nvSpPr>
        <p:spPr bwMode="auto">
          <a:xfrm>
            <a:off x="685800" y="42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p</a:t>
            </a:r>
            <a:endParaRPr lang="en-US" b="1" i="1"/>
          </a:p>
        </p:txBody>
      </p:sp>
      <p:graphicFrame>
        <p:nvGraphicFramePr>
          <p:cNvPr id="23" name="Object 10"/>
          <p:cNvGraphicFramePr>
            <a:graphicFrameLocks noChangeAspect="1"/>
          </p:cNvGraphicFramePr>
          <p:nvPr>
            <p:extLst>
              <p:ext uri="{D42A27DB-BD31-4B8C-83A1-F6EECF244321}">
                <p14:modId xmlns:p14="http://schemas.microsoft.com/office/powerpoint/2010/main" val="844285084"/>
              </p:ext>
            </p:extLst>
          </p:nvPr>
        </p:nvGraphicFramePr>
        <p:xfrm>
          <a:off x="528638" y="349250"/>
          <a:ext cx="4625975" cy="2844800"/>
        </p:xfrm>
        <a:graphic>
          <a:graphicData uri="http://schemas.openxmlformats.org/presentationml/2006/ole">
            <mc:AlternateContent xmlns:mc="http://schemas.openxmlformats.org/markup-compatibility/2006">
              <mc:Choice xmlns:v="urn:schemas-microsoft-com:vml" Requires="v">
                <p:oleObj spid="_x0000_s149555" name="Worksheet" r:id="rId3" imgW="9306151" imgH="5724766" progId="Excel.Sheet.8">
                  <p:embed/>
                </p:oleObj>
              </mc:Choice>
              <mc:Fallback>
                <p:oleObj name="Worksheet" r:id="rId3" imgW="9306151" imgH="5724766"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638" y="349250"/>
                        <a:ext cx="4625975" cy="284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 name="Text Box 11"/>
          <p:cNvSpPr txBox="1">
            <a:spLocks noChangeArrowheads="1"/>
          </p:cNvSpPr>
          <p:nvPr/>
        </p:nvSpPr>
        <p:spPr bwMode="auto">
          <a:xfrm>
            <a:off x="4660900" y="275907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25" name="Text Box 12"/>
          <p:cNvSpPr txBox="1">
            <a:spLocks noChangeArrowheads="1"/>
          </p:cNvSpPr>
          <p:nvPr/>
        </p:nvSpPr>
        <p:spPr bwMode="auto">
          <a:xfrm>
            <a:off x="4660900" y="5253038"/>
            <a:ext cx="53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26" name="Line 14"/>
          <p:cNvSpPr>
            <a:spLocks noChangeShapeType="1"/>
          </p:cNvSpPr>
          <p:nvPr/>
        </p:nvSpPr>
        <p:spPr bwMode="auto">
          <a:xfrm>
            <a:off x="3225800" y="2670175"/>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Line 16"/>
          <p:cNvSpPr>
            <a:spLocks noChangeShapeType="1"/>
          </p:cNvSpPr>
          <p:nvPr/>
        </p:nvSpPr>
        <p:spPr bwMode="auto">
          <a:xfrm>
            <a:off x="3225800" y="5186363"/>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Line 18"/>
          <p:cNvSpPr>
            <a:spLocks noChangeShapeType="1"/>
          </p:cNvSpPr>
          <p:nvPr/>
        </p:nvSpPr>
        <p:spPr bwMode="auto">
          <a:xfrm flipV="1">
            <a:off x="2797175" y="1655763"/>
            <a:ext cx="0" cy="1004887"/>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Line 19"/>
          <p:cNvSpPr>
            <a:spLocks noChangeShapeType="1"/>
          </p:cNvSpPr>
          <p:nvPr/>
        </p:nvSpPr>
        <p:spPr bwMode="auto">
          <a:xfrm flipV="1">
            <a:off x="3665538" y="1655763"/>
            <a:ext cx="0" cy="1004887"/>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20"/>
          <p:cNvSpPr txBox="1">
            <a:spLocks noChangeArrowheads="1"/>
          </p:cNvSpPr>
          <p:nvPr/>
        </p:nvSpPr>
        <p:spPr bwMode="auto">
          <a:xfrm>
            <a:off x="3673475" y="1363663"/>
            <a:ext cx="882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latin typeface="Arial" charset="0"/>
              </a:rPr>
              <a:t>0.2420</a:t>
            </a:r>
          </a:p>
        </p:txBody>
      </p:sp>
      <p:sp>
        <p:nvSpPr>
          <p:cNvPr id="31" name="Text Box 21"/>
          <p:cNvSpPr txBox="1">
            <a:spLocks noChangeArrowheads="1"/>
          </p:cNvSpPr>
          <p:nvPr/>
        </p:nvSpPr>
        <p:spPr bwMode="auto">
          <a:xfrm>
            <a:off x="1992313" y="1363663"/>
            <a:ext cx="882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latin typeface="Arial" charset="0"/>
              </a:rPr>
              <a:t>0.2420</a:t>
            </a:r>
          </a:p>
        </p:txBody>
      </p:sp>
      <p:sp>
        <p:nvSpPr>
          <p:cNvPr id="32" name="Text Box 11"/>
          <p:cNvSpPr txBox="1">
            <a:spLocks noChangeArrowheads="1"/>
          </p:cNvSpPr>
          <p:nvPr/>
        </p:nvSpPr>
        <p:spPr bwMode="auto">
          <a:xfrm>
            <a:off x="609600" y="296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L</a:t>
            </a:r>
            <a:endParaRPr lang="en-US" b="1" i="1"/>
          </a:p>
        </p:txBody>
      </p:sp>
      <p:sp>
        <p:nvSpPr>
          <p:cNvPr id="33" name="Rectangle 5"/>
          <p:cNvSpPr>
            <a:spLocks noChangeArrowheads="1"/>
          </p:cNvSpPr>
          <p:nvPr/>
        </p:nvSpPr>
        <p:spPr bwMode="auto">
          <a:xfrm>
            <a:off x="5562600" y="1685925"/>
            <a:ext cx="3381375" cy="219075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4" name="Rectangle 33"/>
          <p:cNvSpPr/>
          <p:nvPr/>
        </p:nvSpPr>
        <p:spPr>
          <a:xfrm>
            <a:off x="5605200" y="1728000"/>
            <a:ext cx="3294000" cy="385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Text Box 6"/>
          <p:cNvSpPr txBox="1">
            <a:spLocks noChangeArrowheads="1"/>
          </p:cNvSpPr>
          <p:nvPr/>
        </p:nvSpPr>
        <p:spPr bwMode="auto">
          <a:xfrm>
            <a:off x="5600700" y="1555750"/>
            <a:ext cx="3244850" cy="2559050"/>
          </a:xfrm>
          <a:prstGeom prst="rect">
            <a:avLst/>
          </a:prstGeom>
          <a:noFill/>
          <a:ln>
            <a:noFill/>
          </a:ln>
          <a:effectLst/>
          <a:extLst/>
        </p:spPr>
        <p:txBody>
          <a:bodyPr lIns="182880" tIns="182880" rIns="182880" bIns="182880"/>
          <a:lstStyle>
            <a:lvl1pPr>
              <a:tabLst>
                <a:tab pos="179388" algn="dec"/>
                <a:tab pos="695325" algn="dec"/>
                <a:tab pos="1489075" algn="dec"/>
                <a:tab pos="2282825" algn="dec"/>
              </a:tabLst>
              <a:defRPr sz="2400">
                <a:solidFill>
                  <a:schemeClr val="tx1"/>
                </a:solidFill>
                <a:latin typeface="Times New Roman" pitchFamily="18" charset="0"/>
              </a:defRPr>
            </a:lvl1pPr>
            <a:lvl2pPr>
              <a:tabLst>
                <a:tab pos="179388" algn="dec"/>
                <a:tab pos="695325" algn="dec"/>
                <a:tab pos="1489075" algn="dec"/>
                <a:tab pos="2282825" algn="dec"/>
              </a:tabLst>
              <a:defRPr sz="2400">
                <a:solidFill>
                  <a:schemeClr val="tx1"/>
                </a:solidFill>
                <a:latin typeface="Times New Roman" pitchFamily="18" charset="0"/>
              </a:defRPr>
            </a:lvl2pPr>
            <a:lvl3pPr>
              <a:tabLst>
                <a:tab pos="179388" algn="dec"/>
                <a:tab pos="695325" algn="dec"/>
                <a:tab pos="1489075" algn="dec"/>
                <a:tab pos="2282825" algn="dec"/>
              </a:tabLst>
              <a:defRPr sz="2400">
                <a:solidFill>
                  <a:schemeClr val="tx1"/>
                </a:solidFill>
                <a:latin typeface="Times New Roman" pitchFamily="18" charset="0"/>
              </a:defRPr>
            </a:lvl3pPr>
            <a:lvl4pPr>
              <a:tabLst>
                <a:tab pos="179388" algn="dec"/>
                <a:tab pos="695325" algn="dec"/>
                <a:tab pos="1489075" algn="dec"/>
                <a:tab pos="2282825" algn="dec"/>
              </a:tabLst>
              <a:defRPr sz="2400">
                <a:solidFill>
                  <a:schemeClr val="tx1"/>
                </a:solidFill>
                <a:latin typeface="Times New Roman" pitchFamily="18" charset="0"/>
              </a:defRPr>
            </a:lvl4pPr>
            <a:lvl5pPr>
              <a:tabLst>
                <a:tab pos="179388" algn="dec"/>
                <a:tab pos="695325" algn="dec"/>
                <a:tab pos="1489075" algn="dec"/>
                <a:tab pos="2282825" algn="dec"/>
              </a:tabLst>
              <a:defRPr sz="2400">
                <a:solidFill>
                  <a:schemeClr val="tx1"/>
                </a:solidFill>
                <a:latin typeface="Times New Roman" pitchFamily="18" charset="0"/>
              </a:defRPr>
            </a:lvl5pPr>
            <a:lvl6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6pPr>
            <a:lvl7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7pPr>
            <a:lvl8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8pPr>
            <a:lvl9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9pPr>
          </a:lstStyle>
          <a:p>
            <a:pPr>
              <a:spcBef>
                <a:spcPts val="0"/>
              </a:spcBef>
            </a:pPr>
            <a:r>
              <a:rPr lang="en-US" sz="1600" b="1" dirty="0">
                <a:latin typeface="Arial" charset="0"/>
              </a:rPr>
              <a:t>  </a:t>
            </a:r>
            <a:r>
              <a:rPr lang="en-US" sz="1800" b="1" i="1" dirty="0">
                <a:latin typeface="Symbol" pitchFamily="18" charset="2"/>
              </a:rPr>
              <a:t>m</a:t>
            </a:r>
            <a:r>
              <a:rPr lang="en-US" sz="1600" b="1" i="1" dirty="0">
                <a:latin typeface="Arial" charset="0"/>
              </a:rPr>
              <a:t> </a:t>
            </a:r>
            <a:r>
              <a:rPr lang="en-US" sz="1600" b="1" dirty="0">
                <a:latin typeface="Arial" charset="0"/>
              </a:rPr>
              <a:t>       </a:t>
            </a:r>
            <a:r>
              <a:rPr lang="en-US" sz="1600" b="1" i="1" dirty="0">
                <a:latin typeface="Arial" charset="0"/>
              </a:rPr>
              <a:t>p</a:t>
            </a:r>
            <a:r>
              <a:rPr lang="en-US" sz="1600" b="1" dirty="0">
                <a:latin typeface="Arial" charset="0"/>
              </a:rPr>
              <a:t>(4)       </a:t>
            </a:r>
            <a:r>
              <a:rPr lang="en-US" sz="1600" b="1" i="1" dirty="0">
                <a:latin typeface="Arial" charset="0"/>
              </a:rPr>
              <a:t>p</a:t>
            </a:r>
            <a:r>
              <a:rPr lang="en-US" sz="1600" b="1" dirty="0">
                <a:latin typeface="Arial" charset="0"/>
              </a:rPr>
              <a:t>(6)         </a:t>
            </a:r>
            <a:r>
              <a:rPr lang="en-US" sz="1600" b="1" i="1" dirty="0">
                <a:latin typeface="Arial" charset="0"/>
              </a:rPr>
              <a:t>L</a:t>
            </a:r>
            <a:endParaRPr lang="en-US" sz="1600" b="1" dirty="0">
              <a:latin typeface="Arial" charset="0"/>
            </a:endParaRPr>
          </a:p>
          <a:p>
            <a:pPr>
              <a:spcBef>
                <a:spcPts val="1500"/>
              </a:spcBef>
            </a:pPr>
            <a:r>
              <a:rPr lang="en-US" sz="1600" b="1" dirty="0">
                <a:latin typeface="Arial" charset="0"/>
              </a:rPr>
              <a:t>	3.5	0.3521	0.0175	0.0062</a:t>
            </a:r>
          </a:p>
          <a:p>
            <a:pPr>
              <a:spcBef>
                <a:spcPts val="600"/>
              </a:spcBef>
            </a:pPr>
            <a:r>
              <a:rPr lang="en-US" sz="1600" b="1" dirty="0">
                <a:latin typeface="Arial" charset="0"/>
              </a:rPr>
              <a:t>	4.0	0.3989	0.0540	0.0215</a:t>
            </a:r>
          </a:p>
          <a:p>
            <a:pPr>
              <a:spcBef>
                <a:spcPts val="600"/>
              </a:spcBef>
            </a:pPr>
            <a:r>
              <a:rPr lang="en-US" sz="1600" b="1" dirty="0">
                <a:latin typeface="Arial" charset="0"/>
              </a:rPr>
              <a:t>	4.5	0.3521	0.1295	0.0456</a:t>
            </a:r>
          </a:p>
          <a:p>
            <a:pPr>
              <a:spcBef>
                <a:spcPts val="600"/>
              </a:spcBef>
            </a:pPr>
            <a:r>
              <a:rPr lang="en-US" sz="1600" b="1" dirty="0">
                <a:latin typeface="Arial" charset="0"/>
              </a:rPr>
              <a:t>	5.0	0.2420	0.2420	0.0585</a:t>
            </a:r>
          </a:p>
          <a:p>
            <a:pPr>
              <a:spcBef>
                <a:spcPts val="600"/>
              </a:spcBef>
            </a:pPr>
            <a:r>
              <a:rPr lang="en-US" sz="1600" b="1" dirty="0">
                <a:latin typeface="Arial" charset="0"/>
              </a:rPr>
              <a:t>	5.5	0.1295	0.3521	0.0456</a:t>
            </a:r>
          </a:p>
        </p:txBody>
      </p:sp>
      <p:sp>
        <p:nvSpPr>
          <p:cNvPr id="36" name="Line 6"/>
          <p:cNvSpPr>
            <a:spLocks noChangeShapeType="1"/>
          </p:cNvSpPr>
          <p:nvPr/>
        </p:nvSpPr>
        <p:spPr bwMode="auto">
          <a:xfrm>
            <a:off x="5572350" y="2106057"/>
            <a:ext cx="3358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2" name="Object 1"/>
          <p:cNvGraphicFramePr>
            <a:graphicFrameLocks noChangeAspect="1"/>
          </p:cNvGraphicFramePr>
          <p:nvPr>
            <p:extLst>
              <p:ext uri="{D42A27DB-BD31-4B8C-83A1-F6EECF244321}">
                <p14:modId xmlns:p14="http://schemas.microsoft.com/office/powerpoint/2010/main" val="3866374701"/>
              </p:ext>
            </p:extLst>
          </p:nvPr>
        </p:nvGraphicFramePr>
        <p:xfrm>
          <a:off x="411163" y="2847975"/>
          <a:ext cx="4670425" cy="2873375"/>
        </p:xfrm>
        <a:graphic>
          <a:graphicData uri="http://schemas.openxmlformats.org/presentationml/2006/ole">
            <mc:AlternateContent xmlns:mc="http://schemas.openxmlformats.org/markup-compatibility/2006">
              <mc:Choice xmlns:v="urn:schemas-microsoft-com:vml" Requires="v">
                <p:oleObj spid="_x0000_s149556" name="Worksheet" r:id="rId6" imgW="9276480" imgH="5697360" progId="Excel.Sheet.8">
                  <p:embed/>
                </p:oleObj>
              </mc:Choice>
              <mc:Fallback>
                <p:oleObj name="Worksheet" r:id="rId6" imgW="9276480" imgH="5697360" progId="Excel.Sheet.8">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1163" y="2847975"/>
                        <a:ext cx="4670425" cy="287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601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16</a:t>
            </a:r>
          </a:p>
        </p:txBody>
      </p:sp>
      <p:sp>
        <p:nvSpPr>
          <p:cNvPr id="8602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To do this, we treat the sample values </a:t>
            </a:r>
            <a:r>
              <a:rPr lang="en-GB" sz="1500" b="1" i="1">
                <a:latin typeface="Arial" charset="0"/>
              </a:rPr>
              <a:t>X </a:t>
            </a:r>
            <a:r>
              <a:rPr lang="en-GB" sz="1500" b="1">
                <a:latin typeface="Arial" charset="0"/>
              </a:rPr>
              <a:t>= 4 and </a:t>
            </a:r>
            <a:r>
              <a:rPr lang="en-GB" sz="1500" b="1" i="1">
                <a:latin typeface="Arial" charset="0"/>
              </a:rPr>
              <a:t>X </a:t>
            </a:r>
            <a:r>
              <a:rPr lang="en-GB" sz="1500" b="1">
                <a:latin typeface="Arial" charset="0"/>
              </a:rPr>
              <a:t>= 6 as given and we use the calculus to determine the value of </a:t>
            </a:r>
            <a:r>
              <a:rPr lang="en-GB" sz="1500" b="1" i="1">
                <a:latin typeface="Symbol" pitchFamily="18" charset="2"/>
              </a:rPr>
              <a:t>m</a:t>
            </a:r>
            <a:r>
              <a:rPr lang="en-GB" sz="1500" b="1">
                <a:latin typeface="Arial" charset="0"/>
              </a:rPr>
              <a:t> that maximizes the expression.</a:t>
            </a:r>
            <a:endParaRPr lang="en-GB" sz="1500" b="1"/>
          </a:p>
        </p:txBody>
      </p:sp>
      <p:sp>
        <p:nvSpPr>
          <p:cNvPr id="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9" name="Rectangle 8"/>
          <p:cNvSpPr>
            <a:spLocks noChangeArrowheads="1"/>
          </p:cNvSpPr>
          <p:nvPr/>
        </p:nvSpPr>
        <p:spPr bwMode="auto">
          <a:xfrm>
            <a:off x="0" y="539998"/>
            <a:ext cx="9144000" cy="1173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2470501438"/>
              </p:ext>
            </p:extLst>
          </p:nvPr>
        </p:nvGraphicFramePr>
        <p:xfrm>
          <a:off x="365125" y="690563"/>
          <a:ext cx="5435600" cy="876300"/>
        </p:xfrm>
        <a:graphic>
          <a:graphicData uri="http://schemas.openxmlformats.org/presentationml/2006/ole">
            <mc:AlternateContent xmlns:mc="http://schemas.openxmlformats.org/markup-compatibility/2006">
              <mc:Choice xmlns:v="urn:schemas-microsoft-com:vml" Requires="v">
                <p:oleObj spid="_x0000_s150556" name="Equation" r:id="rId3" imgW="5435280" imgH="876240" progId="Equation.DSMT4">
                  <p:embed/>
                </p:oleObj>
              </mc:Choice>
              <mc:Fallback>
                <p:oleObj name="Equation" r:id="rId3" imgW="5435280" imgH="87624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125" y="690563"/>
                        <a:ext cx="5435600"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11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17</a:t>
            </a:r>
          </a:p>
        </p:txBody>
      </p:sp>
      <p:sp>
        <p:nvSpPr>
          <p:cNvPr id="91141"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When it is regarded in this way, the expression is called the likelihood function for </a:t>
            </a:r>
            <a:r>
              <a:rPr lang="en-GB" sz="1500" b="1" i="1">
                <a:latin typeface="Symbol" pitchFamily="18" charset="2"/>
              </a:rPr>
              <a:t>m</a:t>
            </a:r>
            <a:r>
              <a:rPr lang="en-GB" sz="1500" b="1">
                <a:latin typeface="Arial" charset="0"/>
              </a:rPr>
              <a:t>, given the sample observations 4 and 6. This is the meaning of </a:t>
            </a:r>
            <a:r>
              <a:rPr lang="en-GB" sz="1500" b="1" i="1">
                <a:latin typeface="Arial" charset="0"/>
              </a:rPr>
              <a:t>L</a:t>
            </a:r>
            <a:r>
              <a:rPr lang="en-GB" sz="1500" b="1">
                <a:latin typeface="Arial" charset="0"/>
              </a:rPr>
              <a:t>(</a:t>
            </a:r>
            <a:r>
              <a:rPr lang="en-GB" sz="1500" b="1" i="1">
                <a:latin typeface="Symbol" pitchFamily="18" charset="2"/>
              </a:rPr>
              <a:t>m </a:t>
            </a:r>
            <a:r>
              <a:rPr lang="en-GB" sz="1500" b="1">
                <a:latin typeface="Arial" charset="0"/>
              </a:rPr>
              <a:t>| 4,6).</a:t>
            </a:r>
            <a:endParaRPr lang="en-GB" sz="1500" b="1"/>
          </a:p>
        </p:txBody>
      </p:sp>
      <p:sp>
        <p:nvSpPr>
          <p:cNvPr id="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9" name="Rectangle 8"/>
          <p:cNvSpPr>
            <a:spLocks noChangeArrowheads="1"/>
          </p:cNvSpPr>
          <p:nvPr/>
        </p:nvSpPr>
        <p:spPr bwMode="auto">
          <a:xfrm>
            <a:off x="0" y="539998"/>
            <a:ext cx="9144000" cy="1173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2470501438"/>
              </p:ext>
            </p:extLst>
          </p:nvPr>
        </p:nvGraphicFramePr>
        <p:xfrm>
          <a:off x="365125" y="690563"/>
          <a:ext cx="5435600" cy="876300"/>
        </p:xfrm>
        <a:graphic>
          <a:graphicData uri="http://schemas.openxmlformats.org/presentationml/2006/ole">
            <mc:AlternateContent xmlns:mc="http://schemas.openxmlformats.org/markup-compatibility/2006">
              <mc:Choice xmlns:v="urn:schemas-microsoft-com:vml" Requires="v">
                <p:oleObj spid="_x0000_s151580" name="Equation" r:id="rId3" imgW="5435280" imgH="876240" progId="Equation.DSMT4">
                  <p:embed/>
                </p:oleObj>
              </mc:Choice>
              <mc:Fallback>
                <p:oleObj name="Equation" r:id="rId3" imgW="5435280" imgH="87624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125" y="690563"/>
                        <a:ext cx="5435600"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216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18</a:t>
            </a:r>
          </a:p>
        </p:txBody>
      </p:sp>
      <p:sp>
        <p:nvSpPr>
          <p:cNvPr id="92165"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To maximize the expression, we could differentiate with respect to </a:t>
            </a:r>
            <a:r>
              <a:rPr lang="en-GB" sz="1500" b="1" i="1">
                <a:latin typeface="Symbol" pitchFamily="18" charset="2"/>
              </a:rPr>
              <a:t>m</a:t>
            </a:r>
            <a:r>
              <a:rPr lang="en-GB" sz="1500" b="1">
                <a:latin typeface="Arial" charset="0"/>
              </a:rPr>
              <a:t> and set the result equal to 0.  This would be a little laborious.  Fortunately, we can simplify the problem with a trick.</a:t>
            </a:r>
            <a:endParaRPr lang="en-GB" sz="1500" b="1"/>
          </a:p>
        </p:txBody>
      </p:sp>
      <p:sp>
        <p:nvSpPr>
          <p:cNvPr id="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9" name="Rectangle 8"/>
          <p:cNvSpPr>
            <a:spLocks noChangeArrowheads="1"/>
          </p:cNvSpPr>
          <p:nvPr/>
        </p:nvSpPr>
        <p:spPr bwMode="auto">
          <a:xfrm>
            <a:off x="0" y="539998"/>
            <a:ext cx="9144000" cy="1173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2470501438"/>
              </p:ext>
            </p:extLst>
          </p:nvPr>
        </p:nvGraphicFramePr>
        <p:xfrm>
          <a:off x="365125" y="690563"/>
          <a:ext cx="5435600" cy="876300"/>
        </p:xfrm>
        <a:graphic>
          <a:graphicData uri="http://schemas.openxmlformats.org/presentationml/2006/ole">
            <mc:AlternateContent xmlns:mc="http://schemas.openxmlformats.org/markup-compatibility/2006">
              <mc:Choice xmlns:v="urn:schemas-microsoft-com:vml" Requires="v">
                <p:oleObj spid="_x0000_s152604" name="Equation" r:id="rId3" imgW="5435280" imgH="876240" progId="Equation.DSMT4">
                  <p:embed/>
                </p:oleObj>
              </mc:Choice>
              <mc:Fallback>
                <p:oleObj name="Equation" r:id="rId3" imgW="5435280" imgH="87624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125" y="690563"/>
                        <a:ext cx="5435600"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323850" y="476249"/>
            <a:ext cx="4981575" cy="51530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7065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1</a:t>
            </a:r>
          </a:p>
        </p:txBody>
      </p:sp>
      <p:sp>
        <p:nvSpPr>
          <p:cNvPr id="7066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706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latin typeface="Arial" charset="0"/>
              </a:rPr>
              <a:t>This sequence introduces the principle of maximum likelihood estimation and illustrates it with some simple examples.</a:t>
            </a:r>
            <a:endParaRPr lang="en-GB" sz="1500" b="1" dirty="0"/>
          </a:p>
        </p:txBody>
      </p:sp>
      <p:sp>
        <p:nvSpPr>
          <p:cNvPr id="70669" name="Text Box 13"/>
          <p:cNvSpPr txBox="1">
            <a:spLocks noChangeArrowheads="1"/>
          </p:cNvSpPr>
          <p:nvPr/>
        </p:nvSpPr>
        <p:spPr bwMode="auto">
          <a:xfrm>
            <a:off x="685800" y="42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p</a:t>
            </a:r>
            <a:endParaRPr lang="en-US" b="1" i="1"/>
          </a:p>
        </p:txBody>
      </p:sp>
      <p:graphicFrame>
        <p:nvGraphicFramePr>
          <p:cNvPr id="70676" name="Object 20"/>
          <p:cNvGraphicFramePr>
            <a:graphicFrameLocks noChangeAspect="1"/>
          </p:cNvGraphicFramePr>
          <p:nvPr>
            <p:extLst>
              <p:ext uri="{D42A27DB-BD31-4B8C-83A1-F6EECF244321}">
                <p14:modId xmlns:p14="http://schemas.microsoft.com/office/powerpoint/2010/main" val="2421657511"/>
              </p:ext>
            </p:extLst>
          </p:nvPr>
        </p:nvGraphicFramePr>
        <p:xfrm>
          <a:off x="528638" y="349250"/>
          <a:ext cx="4625975" cy="2844800"/>
        </p:xfrm>
        <a:graphic>
          <a:graphicData uri="http://schemas.openxmlformats.org/presentationml/2006/ole">
            <mc:AlternateContent xmlns:mc="http://schemas.openxmlformats.org/markup-compatibility/2006">
              <mc:Choice xmlns:v="urn:schemas-microsoft-com:vml" Requires="v">
                <p:oleObj spid="_x0000_s70733" name="Worksheet" r:id="rId3" imgW="9306151" imgH="5724766" progId="Excel.Sheet.8">
                  <p:embed/>
                </p:oleObj>
              </mc:Choice>
              <mc:Fallback>
                <p:oleObj name="Worksheet" r:id="rId3" imgW="9306151" imgH="5724766" progId="Excel.Sheet.8">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638" y="349250"/>
                        <a:ext cx="4625975" cy="284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0678" name="Object 22"/>
          <p:cNvGraphicFramePr>
            <a:graphicFrameLocks noChangeAspect="1"/>
          </p:cNvGraphicFramePr>
          <p:nvPr>
            <p:extLst>
              <p:ext uri="{D42A27DB-BD31-4B8C-83A1-F6EECF244321}">
                <p14:modId xmlns:p14="http://schemas.microsoft.com/office/powerpoint/2010/main" val="2754923792"/>
              </p:ext>
            </p:extLst>
          </p:nvPr>
        </p:nvGraphicFramePr>
        <p:xfrm>
          <a:off x="411163" y="2847975"/>
          <a:ext cx="4670425" cy="2873375"/>
        </p:xfrm>
        <a:graphic>
          <a:graphicData uri="http://schemas.openxmlformats.org/presentationml/2006/ole">
            <mc:AlternateContent xmlns:mc="http://schemas.openxmlformats.org/markup-compatibility/2006">
              <mc:Choice xmlns:v="urn:schemas-microsoft-com:vml" Requires="v">
                <p:oleObj spid="_x0000_s70734" name="Worksheet" r:id="rId5" imgW="9306151" imgH="5724766" progId="Excel.Sheet.8">
                  <p:embed/>
                </p:oleObj>
              </mc:Choice>
              <mc:Fallback>
                <p:oleObj name="Worksheet" r:id="rId5" imgW="9306151" imgH="5724766" progId="Excel.Sheet.8">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163" y="2847975"/>
                        <a:ext cx="4670425" cy="287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0679" name="Text Box 23"/>
          <p:cNvSpPr txBox="1">
            <a:spLocks noChangeArrowheads="1"/>
          </p:cNvSpPr>
          <p:nvPr/>
        </p:nvSpPr>
        <p:spPr bwMode="auto">
          <a:xfrm>
            <a:off x="4660900" y="275907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70680" name="Text Box 24"/>
          <p:cNvSpPr txBox="1">
            <a:spLocks noChangeArrowheads="1"/>
          </p:cNvSpPr>
          <p:nvPr/>
        </p:nvSpPr>
        <p:spPr bwMode="auto">
          <a:xfrm>
            <a:off x="4660900" y="5253038"/>
            <a:ext cx="53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14" name="Text Box 11"/>
          <p:cNvSpPr txBox="1">
            <a:spLocks noChangeArrowheads="1"/>
          </p:cNvSpPr>
          <p:nvPr/>
        </p:nvSpPr>
        <p:spPr bwMode="auto">
          <a:xfrm>
            <a:off x="609600" y="296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L</a:t>
            </a:r>
            <a:endParaRPr lang="en-US" b="1" i="1"/>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1821600"/>
            <a:ext cx="9144000" cy="34266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011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19</a:t>
            </a:r>
          </a:p>
        </p:txBody>
      </p:sp>
      <p:sp>
        <p:nvSpPr>
          <p:cNvPr id="9011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log </a:t>
            </a:r>
            <a:r>
              <a:rPr lang="en-GB" sz="1500" b="1" i="1">
                <a:latin typeface="Arial" charset="0"/>
              </a:rPr>
              <a:t>L</a:t>
            </a:r>
            <a:r>
              <a:rPr lang="en-GB" sz="1500" b="1">
                <a:latin typeface="Arial" charset="0"/>
              </a:rPr>
              <a:t> is a monotonically increasing function of </a:t>
            </a:r>
            <a:r>
              <a:rPr lang="en-GB" sz="1500" b="1" i="1">
                <a:latin typeface="Arial" charset="0"/>
              </a:rPr>
              <a:t>L</a:t>
            </a:r>
            <a:r>
              <a:rPr lang="en-GB" sz="1500" b="1">
                <a:latin typeface="Arial" charset="0"/>
              </a:rPr>
              <a:t> (meaning that log </a:t>
            </a:r>
            <a:r>
              <a:rPr lang="en-GB" sz="1500" b="1" i="1">
                <a:latin typeface="Arial" charset="0"/>
              </a:rPr>
              <a:t>L</a:t>
            </a:r>
            <a:r>
              <a:rPr lang="en-GB" sz="1500" b="1">
                <a:latin typeface="Arial" charset="0"/>
              </a:rPr>
              <a:t> increases if </a:t>
            </a:r>
            <a:r>
              <a:rPr lang="en-GB" sz="1500" b="1" i="1">
                <a:latin typeface="Arial" charset="0"/>
              </a:rPr>
              <a:t>L</a:t>
            </a:r>
            <a:r>
              <a:rPr lang="en-GB" sz="1500" b="1">
                <a:latin typeface="Arial" charset="0"/>
              </a:rPr>
              <a:t> increases and decreases if </a:t>
            </a:r>
            <a:r>
              <a:rPr lang="en-GB" sz="1500" b="1" i="1">
                <a:latin typeface="Arial" charset="0"/>
              </a:rPr>
              <a:t>L</a:t>
            </a:r>
            <a:r>
              <a:rPr lang="en-GB" sz="1500" b="1">
                <a:latin typeface="Arial" charset="0"/>
              </a:rPr>
              <a:t> decreases).</a:t>
            </a:r>
            <a:endParaRPr lang="en-GB" sz="1500" b="1"/>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3" name="Rectangle 12"/>
          <p:cNvSpPr>
            <a:spLocks noChangeArrowheads="1"/>
          </p:cNvSpPr>
          <p:nvPr/>
        </p:nvSpPr>
        <p:spPr bwMode="auto">
          <a:xfrm>
            <a:off x="0" y="539998"/>
            <a:ext cx="9144000" cy="1173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2470501438"/>
              </p:ext>
            </p:extLst>
          </p:nvPr>
        </p:nvGraphicFramePr>
        <p:xfrm>
          <a:off x="365125" y="690563"/>
          <a:ext cx="5435600" cy="876300"/>
        </p:xfrm>
        <a:graphic>
          <a:graphicData uri="http://schemas.openxmlformats.org/presentationml/2006/ole">
            <mc:AlternateContent xmlns:mc="http://schemas.openxmlformats.org/markup-compatibility/2006">
              <mc:Choice xmlns:v="urn:schemas-microsoft-com:vml" Requires="v">
                <p:oleObj spid="_x0000_s153656" name="Equation" r:id="rId3" imgW="5435280" imgH="876240" progId="Equation.DSMT4">
                  <p:embed/>
                </p:oleObj>
              </mc:Choice>
              <mc:Fallback>
                <p:oleObj name="Equation" r:id="rId3" imgW="5435280" imgH="87624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125" y="690563"/>
                        <a:ext cx="5435600"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247907659"/>
              </p:ext>
            </p:extLst>
          </p:nvPr>
        </p:nvGraphicFramePr>
        <p:xfrm>
          <a:off x="995363" y="1958975"/>
          <a:ext cx="7888287" cy="3136900"/>
        </p:xfrm>
        <a:graphic>
          <a:graphicData uri="http://schemas.openxmlformats.org/presentationml/2006/ole">
            <mc:AlternateContent xmlns:mc="http://schemas.openxmlformats.org/markup-compatibility/2006">
              <mc:Choice xmlns:v="urn:schemas-microsoft-com:vml" Requires="v">
                <p:oleObj spid="_x0000_s153657" name="Equation" r:id="rId5" imgW="7886520" imgH="3136680" progId="Equation.DSMT4">
                  <p:embed/>
                </p:oleObj>
              </mc:Choice>
              <mc:Fallback>
                <p:oleObj name="Equation" r:id="rId5" imgW="7886520" imgH="313668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5363" y="1958975"/>
                        <a:ext cx="7888287" cy="313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8"/>
          <p:cNvSpPr>
            <a:spLocks noChangeArrowheads="1"/>
          </p:cNvSpPr>
          <p:nvPr/>
        </p:nvSpPr>
        <p:spPr bwMode="auto">
          <a:xfrm>
            <a:off x="1266825" y="2905125"/>
            <a:ext cx="7696200" cy="22574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1821600"/>
            <a:ext cx="9144000" cy="34266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12"/>
          <p:cNvSpPr>
            <a:spLocks noChangeArrowheads="1"/>
          </p:cNvSpPr>
          <p:nvPr/>
        </p:nvSpPr>
        <p:spPr bwMode="auto">
          <a:xfrm>
            <a:off x="0" y="539998"/>
            <a:ext cx="9144000" cy="1173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318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20</a:t>
            </a:r>
          </a:p>
        </p:txBody>
      </p:sp>
      <p:sp>
        <p:nvSpPr>
          <p:cNvPr id="9318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It follows that the value of </a:t>
            </a:r>
            <a:r>
              <a:rPr lang="en-GB" sz="1500" b="1" i="1">
                <a:latin typeface="Symbol" pitchFamily="18" charset="2"/>
              </a:rPr>
              <a:t>m</a:t>
            </a:r>
            <a:r>
              <a:rPr lang="en-GB" sz="1500" b="1">
                <a:latin typeface="Arial" charset="0"/>
              </a:rPr>
              <a:t> which maximizes log </a:t>
            </a:r>
            <a:r>
              <a:rPr lang="en-GB" sz="1500" b="1" i="1">
                <a:latin typeface="Arial" charset="0"/>
              </a:rPr>
              <a:t>L</a:t>
            </a:r>
            <a:r>
              <a:rPr lang="en-GB" sz="1500" b="1">
                <a:latin typeface="Arial" charset="0"/>
              </a:rPr>
              <a:t> is the same as the one that maximizes </a:t>
            </a:r>
            <a:r>
              <a:rPr lang="en-GB" sz="1500" b="1" i="1">
                <a:latin typeface="Arial" charset="0"/>
              </a:rPr>
              <a:t>L</a:t>
            </a:r>
            <a:r>
              <a:rPr lang="en-GB" sz="1500" b="1">
                <a:latin typeface="Arial" charset="0"/>
              </a:rPr>
              <a:t>.  As it so happens, it is easier to maximize log </a:t>
            </a:r>
            <a:r>
              <a:rPr lang="en-GB" sz="1500" b="1" i="1">
                <a:latin typeface="Arial" charset="0"/>
              </a:rPr>
              <a:t>L</a:t>
            </a:r>
            <a:r>
              <a:rPr lang="en-GB" sz="1500" b="1">
                <a:latin typeface="Arial" charset="0"/>
              </a:rPr>
              <a:t> with respect to </a:t>
            </a:r>
            <a:r>
              <a:rPr lang="en-GB" sz="1500" b="1" i="1">
                <a:latin typeface="Symbol" pitchFamily="18" charset="2"/>
              </a:rPr>
              <a:t>m</a:t>
            </a:r>
            <a:r>
              <a:rPr lang="en-GB" sz="1500" b="1">
                <a:latin typeface="Arial" charset="0"/>
              </a:rPr>
              <a:t> than it is to maximize </a:t>
            </a:r>
            <a:r>
              <a:rPr lang="en-GB" sz="1500" b="1" i="1">
                <a:latin typeface="Arial" charset="0"/>
              </a:rPr>
              <a:t>L</a:t>
            </a:r>
            <a:r>
              <a:rPr lang="en-GB" sz="1500" b="1">
                <a:latin typeface="Arial" charset="0"/>
              </a:rPr>
              <a:t>.</a:t>
            </a:r>
            <a:endParaRPr lang="en-GB" sz="1500" b="1"/>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graphicFrame>
        <p:nvGraphicFramePr>
          <p:cNvPr id="3" name="Object 2"/>
          <p:cNvGraphicFramePr>
            <a:graphicFrameLocks noChangeAspect="1"/>
          </p:cNvGraphicFramePr>
          <p:nvPr>
            <p:extLst>
              <p:ext uri="{D42A27DB-BD31-4B8C-83A1-F6EECF244321}">
                <p14:modId xmlns:p14="http://schemas.microsoft.com/office/powerpoint/2010/main" val="2470501438"/>
              </p:ext>
            </p:extLst>
          </p:nvPr>
        </p:nvGraphicFramePr>
        <p:xfrm>
          <a:off x="365125" y="690563"/>
          <a:ext cx="5435600" cy="876300"/>
        </p:xfrm>
        <a:graphic>
          <a:graphicData uri="http://schemas.openxmlformats.org/presentationml/2006/ole">
            <mc:AlternateContent xmlns:mc="http://schemas.openxmlformats.org/markup-compatibility/2006">
              <mc:Choice xmlns:v="urn:schemas-microsoft-com:vml" Requires="v">
                <p:oleObj spid="_x0000_s154681" name="Equation" r:id="rId3" imgW="5435280" imgH="876240" progId="Equation.DSMT4">
                  <p:embed/>
                </p:oleObj>
              </mc:Choice>
              <mc:Fallback>
                <p:oleObj name="Equation" r:id="rId3" imgW="5435280" imgH="87624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125" y="690563"/>
                        <a:ext cx="5435600"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097037056"/>
              </p:ext>
            </p:extLst>
          </p:nvPr>
        </p:nvGraphicFramePr>
        <p:xfrm>
          <a:off x="995363" y="1958975"/>
          <a:ext cx="7888287" cy="3136900"/>
        </p:xfrm>
        <a:graphic>
          <a:graphicData uri="http://schemas.openxmlformats.org/presentationml/2006/ole">
            <mc:AlternateContent xmlns:mc="http://schemas.openxmlformats.org/markup-compatibility/2006">
              <mc:Choice xmlns:v="urn:schemas-microsoft-com:vml" Requires="v">
                <p:oleObj spid="_x0000_s154682" name="Equation" r:id="rId5" imgW="7886520" imgH="3136680" progId="Equation.DSMT4">
                  <p:embed/>
                </p:oleObj>
              </mc:Choice>
              <mc:Fallback>
                <p:oleObj name="Equation" r:id="rId5" imgW="7886520" imgH="313668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5363" y="1958975"/>
                        <a:ext cx="7888287" cy="313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3192" name="Rectangle 8"/>
          <p:cNvSpPr>
            <a:spLocks noChangeArrowheads="1"/>
          </p:cNvSpPr>
          <p:nvPr/>
        </p:nvSpPr>
        <p:spPr bwMode="auto">
          <a:xfrm>
            <a:off x="1266825" y="2905125"/>
            <a:ext cx="7696200" cy="22574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1821600"/>
            <a:ext cx="9144000" cy="34266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12"/>
          <p:cNvSpPr>
            <a:spLocks noChangeArrowheads="1"/>
          </p:cNvSpPr>
          <p:nvPr/>
        </p:nvSpPr>
        <p:spPr bwMode="auto">
          <a:xfrm>
            <a:off x="0" y="539998"/>
            <a:ext cx="9144000" cy="1173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90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21</a:t>
            </a:r>
          </a:p>
        </p:txBody>
      </p:sp>
      <p:sp>
        <p:nvSpPr>
          <p:cNvPr id="8909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The logarithm of the product of the density functions can be decomposed as the sum of their logarithms.</a:t>
            </a:r>
          </a:p>
          <a:p>
            <a:pPr>
              <a:spcBef>
                <a:spcPct val="50000"/>
              </a:spcBef>
            </a:pPr>
            <a:endParaRPr lang="en-GB" sz="1500" b="1"/>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graphicFrame>
        <p:nvGraphicFramePr>
          <p:cNvPr id="3" name="Object 2"/>
          <p:cNvGraphicFramePr>
            <a:graphicFrameLocks noChangeAspect="1"/>
          </p:cNvGraphicFramePr>
          <p:nvPr>
            <p:extLst>
              <p:ext uri="{D42A27DB-BD31-4B8C-83A1-F6EECF244321}">
                <p14:modId xmlns:p14="http://schemas.microsoft.com/office/powerpoint/2010/main" val="2470501438"/>
              </p:ext>
            </p:extLst>
          </p:nvPr>
        </p:nvGraphicFramePr>
        <p:xfrm>
          <a:off x="365125" y="690563"/>
          <a:ext cx="5435600" cy="876300"/>
        </p:xfrm>
        <a:graphic>
          <a:graphicData uri="http://schemas.openxmlformats.org/presentationml/2006/ole">
            <mc:AlternateContent xmlns:mc="http://schemas.openxmlformats.org/markup-compatibility/2006">
              <mc:Choice xmlns:v="urn:schemas-microsoft-com:vml" Requires="v">
                <p:oleObj spid="_x0000_s155705" name="Equation" r:id="rId3" imgW="5435280" imgH="876240" progId="Equation.DSMT4">
                  <p:embed/>
                </p:oleObj>
              </mc:Choice>
              <mc:Fallback>
                <p:oleObj name="Equation" r:id="rId3" imgW="5435280" imgH="87624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125" y="690563"/>
                        <a:ext cx="5435600"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097037056"/>
              </p:ext>
            </p:extLst>
          </p:nvPr>
        </p:nvGraphicFramePr>
        <p:xfrm>
          <a:off x="995363" y="1958975"/>
          <a:ext cx="7888287" cy="3136900"/>
        </p:xfrm>
        <a:graphic>
          <a:graphicData uri="http://schemas.openxmlformats.org/presentationml/2006/ole">
            <mc:AlternateContent xmlns:mc="http://schemas.openxmlformats.org/markup-compatibility/2006">
              <mc:Choice xmlns:v="urn:schemas-microsoft-com:vml" Requires="v">
                <p:oleObj spid="_x0000_s155706" name="Equation" r:id="rId5" imgW="7886520" imgH="3136680" progId="Equation.DSMT4">
                  <p:embed/>
                </p:oleObj>
              </mc:Choice>
              <mc:Fallback>
                <p:oleObj name="Equation" r:id="rId5" imgW="7886520" imgH="313668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5363" y="1958975"/>
                        <a:ext cx="7888287" cy="313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9096" name="Rectangle 8"/>
          <p:cNvSpPr>
            <a:spLocks noChangeArrowheads="1"/>
          </p:cNvSpPr>
          <p:nvPr/>
        </p:nvSpPr>
        <p:spPr bwMode="auto">
          <a:xfrm>
            <a:off x="1266825" y="4086225"/>
            <a:ext cx="7696200" cy="10763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a:spLocks noChangeArrowheads="1"/>
          </p:cNvSpPr>
          <p:nvPr/>
        </p:nvSpPr>
        <p:spPr bwMode="auto">
          <a:xfrm>
            <a:off x="0" y="1821600"/>
            <a:ext cx="9144000" cy="34266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806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22</a:t>
            </a:r>
          </a:p>
        </p:txBody>
      </p:sp>
      <p:sp>
        <p:nvSpPr>
          <p:cNvPr id="8806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Using the product rule a second time, we can decompose each term as shown.</a:t>
            </a:r>
            <a:endParaRPr lang="en-GB" sz="1500" b="1"/>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1" name="Rectangle 10"/>
          <p:cNvSpPr>
            <a:spLocks noChangeArrowheads="1"/>
          </p:cNvSpPr>
          <p:nvPr/>
        </p:nvSpPr>
        <p:spPr bwMode="auto">
          <a:xfrm>
            <a:off x="0" y="539998"/>
            <a:ext cx="9144000" cy="1173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470501438"/>
              </p:ext>
            </p:extLst>
          </p:nvPr>
        </p:nvGraphicFramePr>
        <p:xfrm>
          <a:off x="365125" y="690563"/>
          <a:ext cx="5435600" cy="876300"/>
        </p:xfrm>
        <a:graphic>
          <a:graphicData uri="http://schemas.openxmlformats.org/presentationml/2006/ole">
            <mc:AlternateContent xmlns:mc="http://schemas.openxmlformats.org/markup-compatibility/2006">
              <mc:Choice xmlns:v="urn:schemas-microsoft-com:vml" Requires="v">
                <p:oleObj spid="_x0000_s156735" name="Equation" r:id="rId3" imgW="5435280" imgH="876240" progId="Equation.DSMT4">
                  <p:embed/>
                </p:oleObj>
              </mc:Choice>
              <mc:Fallback>
                <p:oleObj name="Equation" r:id="rId3" imgW="5435280" imgH="87624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125" y="690563"/>
                        <a:ext cx="5435600"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097037056"/>
              </p:ext>
            </p:extLst>
          </p:nvPr>
        </p:nvGraphicFramePr>
        <p:xfrm>
          <a:off x="995363" y="1958975"/>
          <a:ext cx="7888287" cy="3136900"/>
        </p:xfrm>
        <a:graphic>
          <a:graphicData uri="http://schemas.openxmlformats.org/presentationml/2006/ole">
            <mc:AlternateContent xmlns:mc="http://schemas.openxmlformats.org/markup-compatibility/2006">
              <mc:Choice xmlns:v="urn:schemas-microsoft-com:vml" Requires="v">
                <p:oleObj spid="_x0000_s156736" name="Equation" r:id="rId5" imgW="7886520" imgH="3136680" progId="Equation.DSMT4">
                  <p:embed/>
                </p:oleObj>
              </mc:Choice>
              <mc:Fallback>
                <p:oleObj name="Equation" r:id="rId5" imgW="7886520" imgH="3136680" progId="Equation.DSMT4">
                  <p:embed/>
                  <p:pic>
                    <p:nvPicPr>
                      <p:cNvPr id="0" name="Object 7"/>
                      <p:cNvPicPr>
                        <a:picLocks noChangeAspect="1" noChangeArrowheads="1"/>
                      </p:cNvPicPr>
                      <p:nvPr/>
                    </p:nvPicPr>
                    <p:blipFill>
                      <a:blip r:embed="rId6"/>
                      <a:srcRect/>
                      <a:stretch>
                        <a:fillRect/>
                      </a:stretch>
                    </p:blipFill>
                    <p:spPr bwMode="auto">
                      <a:xfrm>
                        <a:off x="995363" y="1958975"/>
                        <a:ext cx="7888287" cy="313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419100" y="4349998"/>
            <a:ext cx="2305050" cy="745877"/>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806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23</a:t>
            </a:r>
            <a:endParaRPr lang="en-US" sz="1000" dirty="0">
              <a:solidFill>
                <a:srgbClr val="3366FF"/>
              </a:solidFill>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1" name="Rectangle 10"/>
          <p:cNvSpPr>
            <a:spLocks noChangeArrowheads="1"/>
          </p:cNvSpPr>
          <p:nvPr/>
        </p:nvSpPr>
        <p:spPr bwMode="auto">
          <a:xfrm>
            <a:off x="0" y="539998"/>
            <a:ext cx="9144000" cy="1173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8"/>
          <p:cNvSpPr>
            <a:spLocks noChangeArrowheads="1"/>
          </p:cNvSpPr>
          <p:nvPr/>
        </p:nvSpPr>
        <p:spPr bwMode="auto">
          <a:xfrm>
            <a:off x="3028950" y="4210050"/>
            <a:ext cx="5972175" cy="105727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2587307218"/>
              </p:ext>
            </p:extLst>
          </p:nvPr>
        </p:nvGraphicFramePr>
        <p:xfrm>
          <a:off x="3238500" y="4324350"/>
          <a:ext cx="5562600" cy="762000"/>
        </p:xfrm>
        <a:graphic>
          <a:graphicData uri="http://schemas.openxmlformats.org/presentationml/2006/ole">
            <mc:AlternateContent xmlns:mc="http://schemas.openxmlformats.org/markup-compatibility/2006">
              <mc:Choice xmlns:v="urn:schemas-microsoft-com:vml" Requires="v">
                <p:oleObj spid="_x0000_s168018" name="Equation" r:id="rId3" imgW="5562360" imgH="761760" progId="Equation.3">
                  <p:embed/>
                </p:oleObj>
              </mc:Choice>
              <mc:Fallback>
                <p:oleObj name="Equation" r:id="rId3" imgW="5562360" imgH="761760" progId="Equation.3">
                  <p:embed/>
                  <p:pic>
                    <p:nvPicPr>
                      <p:cNvPr id="0" name="Object 13"/>
                      <p:cNvPicPr>
                        <a:picLocks noChangeAspect="1" noChangeArrowheads="1"/>
                      </p:cNvPicPr>
                      <p:nvPr/>
                    </p:nvPicPr>
                    <p:blipFill>
                      <a:blip r:embed="rId4"/>
                      <a:srcRect/>
                      <a:stretch>
                        <a:fillRect/>
                      </a:stretch>
                    </p:blipFill>
                    <p:spPr bwMode="auto">
                      <a:xfrm>
                        <a:off x="3238500" y="4324350"/>
                        <a:ext cx="5562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614457080"/>
              </p:ext>
            </p:extLst>
          </p:nvPr>
        </p:nvGraphicFramePr>
        <p:xfrm>
          <a:off x="644525" y="4524375"/>
          <a:ext cx="1854200" cy="404813"/>
        </p:xfrm>
        <a:graphic>
          <a:graphicData uri="http://schemas.openxmlformats.org/presentationml/2006/ole">
            <mc:AlternateContent xmlns:mc="http://schemas.openxmlformats.org/markup-compatibility/2006">
              <mc:Choice xmlns:v="urn:schemas-microsoft-com:vml" Requires="v">
                <p:oleObj spid="_x0000_s168019" name="Equation" r:id="rId5" imgW="1853396" imgH="406224" progId="Equation.3">
                  <p:embed/>
                </p:oleObj>
              </mc:Choice>
              <mc:Fallback>
                <p:oleObj name="Equation" r:id="rId5" imgW="1853396" imgH="406224"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525" y="4524375"/>
                        <a:ext cx="18542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Now one of the basic rules for manipulating logarithms allows us to rewrite the second term as shown.</a:t>
            </a:r>
            <a:endParaRPr lang="en-GB" sz="1500" b="1"/>
          </a:p>
        </p:txBody>
      </p:sp>
      <p:sp>
        <p:nvSpPr>
          <p:cNvPr id="13" name="Rectangle 12"/>
          <p:cNvSpPr/>
          <p:nvPr/>
        </p:nvSpPr>
        <p:spPr bwMode="auto">
          <a:xfrm>
            <a:off x="7077075" y="4333875"/>
            <a:ext cx="1838325" cy="828675"/>
          </a:xfrm>
          <a:prstGeom prst="rect">
            <a:avLst/>
          </a:prstGeom>
          <a:solidFill>
            <a:srgbClr val="F8F8F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900" b="0" i="0" u="none" strike="noStrike" cap="none" normalizeH="0" baseline="0" smtClean="0">
              <a:ln>
                <a:noFill/>
              </a:ln>
              <a:solidFill>
                <a:schemeClr val="tx1"/>
              </a:solidFill>
              <a:effectLst/>
              <a:latin typeface="Times New Roman" pitchFamily="18"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2470501438"/>
              </p:ext>
            </p:extLst>
          </p:nvPr>
        </p:nvGraphicFramePr>
        <p:xfrm>
          <a:off x="365125" y="690563"/>
          <a:ext cx="5435600" cy="876300"/>
        </p:xfrm>
        <a:graphic>
          <a:graphicData uri="http://schemas.openxmlformats.org/presentationml/2006/ole">
            <mc:AlternateContent xmlns:mc="http://schemas.openxmlformats.org/markup-compatibility/2006">
              <mc:Choice xmlns:v="urn:schemas-microsoft-com:vml" Requires="v">
                <p:oleObj spid="_x0000_s168020" name="Equation" r:id="rId7" imgW="5435280" imgH="876240" progId="Equation.DSMT4">
                  <p:embed/>
                </p:oleObj>
              </mc:Choice>
              <mc:Fallback>
                <p:oleObj name="Equation" r:id="rId7" imgW="5435280" imgH="8762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5125" y="690563"/>
                        <a:ext cx="5435600"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20"/>
          <p:cNvSpPr>
            <a:spLocks noChangeArrowheads="1"/>
          </p:cNvSpPr>
          <p:nvPr/>
        </p:nvSpPr>
        <p:spPr bwMode="auto">
          <a:xfrm>
            <a:off x="0" y="1821600"/>
            <a:ext cx="9144000" cy="217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2" name="Object 21"/>
          <p:cNvGraphicFramePr>
            <a:graphicFrameLocks noChangeAspect="1"/>
          </p:cNvGraphicFramePr>
          <p:nvPr>
            <p:extLst>
              <p:ext uri="{D42A27DB-BD31-4B8C-83A1-F6EECF244321}">
                <p14:modId xmlns:p14="http://schemas.microsoft.com/office/powerpoint/2010/main" val="2117730757"/>
              </p:ext>
            </p:extLst>
          </p:nvPr>
        </p:nvGraphicFramePr>
        <p:xfrm>
          <a:off x="995363" y="1971675"/>
          <a:ext cx="7888287" cy="1841500"/>
        </p:xfrm>
        <a:graphic>
          <a:graphicData uri="http://schemas.openxmlformats.org/presentationml/2006/ole">
            <mc:AlternateContent xmlns:mc="http://schemas.openxmlformats.org/markup-compatibility/2006">
              <mc:Choice xmlns:v="urn:schemas-microsoft-com:vml" Requires="v">
                <p:oleObj spid="_x0000_s168021" name="Equation" r:id="rId9" imgW="7886520" imgH="1841400" progId="Equation.DSMT4">
                  <p:embed/>
                </p:oleObj>
              </mc:Choice>
              <mc:Fallback>
                <p:oleObj name="Equation" r:id="rId9" imgW="7886520" imgH="18414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95363" y="1971675"/>
                        <a:ext cx="7888287" cy="184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22"/>
          <p:cNvSpPr/>
          <p:nvPr/>
        </p:nvSpPr>
        <p:spPr bwMode="auto">
          <a:xfrm>
            <a:off x="1295400" y="2933700"/>
            <a:ext cx="5943600" cy="94297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9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4603470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a:spLocks noChangeArrowheads="1"/>
          </p:cNvSpPr>
          <p:nvPr/>
        </p:nvSpPr>
        <p:spPr bwMode="auto">
          <a:xfrm>
            <a:off x="0" y="1821600"/>
            <a:ext cx="9144000" cy="217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419100" y="4349998"/>
            <a:ext cx="2305050" cy="745877"/>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806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24</a:t>
            </a:r>
            <a:endParaRPr lang="en-US" sz="1000" dirty="0">
              <a:solidFill>
                <a:srgbClr val="3366FF"/>
              </a:solidFill>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1" name="Rectangle 10"/>
          <p:cNvSpPr>
            <a:spLocks noChangeArrowheads="1"/>
          </p:cNvSpPr>
          <p:nvPr/>
        </p:nvSpPr>
        <p:spPr bwMode="auto">
          <a:xfrm>
            <a:off x="0" y="539998"/>
            <a:ext cx="9144000" cy="1173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8"/>
          <p:cNvSpPr>
            <a:spLocks noChangeArrowheads="1"/>
          </p:cNvSpPr>
          <p:nvPr/>
        </p:nvSpPr>
        <p:spPr bwMode="auto">
          <a:xfrm>
            <a:off x="3028950" y="4210050"/>
            <a:ext cx="5972175" cy="105727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3703871572"/>
              </p:ext>
            </p:extLst>
          </p:nvPr>
        </p:nvGraphicFramePr>
        <p:xfrm>
          <a:off x="3238500" y="4324350"/>
          <a:ext cx="5562600" cy="762000"/>
        </p:xfrm>
        <a:graphic>
          <a:graphicData uri="http://schemas.openxmlformats.org/presentationml/2006/ole">
            <mc:AlternateContent xmlns:mc="http://schemas.openxmlformats.org/markup-compatibility/2006">
              <mc:Choice xmlns:v="urn:schemas-microsoft-com:vml" Requires="v">
                <p:oleObj spid="_x0000_s169032" name="Equation" r:id="rId3" imgW="5562360" imgH="761760" progId="Equation.3">
                  <p:embed/>
                </p:oleObj>
              </mc:Choice>
              <mc:Fallback>
                <p:oleObj name="Equation" r:id="rId3" imgW="5562360" imgH="761760" progId="Equation.3">
                  <p:embed/>
                  <p:pic>
                    <p:nvPicPr>
                      <p:cNvPr id="0" name=""/>
                      <p:cNvPicPr>
                        <a:picLocks noChangeAspect="1" noChangeArrowheads="1"/>
                      </p:cNvPicPr>
                      <p:nvPr/>
                    </p:nvPicPr>
                    <p:blipFill>
                      <a:blip r:embed="rId4"/>
                      <a:srcRect/>
                      <a:stretch>
                        <a:fillRect/>
                      </a:stretch>
                    </p:blipFill>
                    <p:spPr bwMode="auto">
                      <a:xfrm>
                        <a:off x="3238500" y="4324350"/>
                        <a:ext cx="5562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075820886"/>
              </p:ext>
            </p:extLst>
          </p:nvPr>
        </p:nvGraphicFramePr>
        <p:xfrm>
          <a:off x="644525" y="4524375"/>
          <a:ext cx="1854200" cy="404813"/>
        </p:xfrm>
        <a:graphic>
          <a:graphicData uri="http://schemas.openxmlformats.org/presentationml/2006/ole">
            <mc:AlternateContent xmlns:mc="http://schemas.openxmlformats.org/markup-compatibility/2006">
              <mc:Choice xmlns:v="urn:schemas-microsoft-com:vml" Requires="v">
                <p:oleObj spid="_x0000_s169033" name="Equation" r:id="rId5" imgW="1853396" imgH="406224" progId="Equation.3">
                  <p:embed/>
                </p:oleObj>
              </mc:Choice>
              <mc:Fallback>
                <p:oleObj name="Equation" r:id="rId5" imgW="1853396" imgH="406224"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525" y="4524375"/>
                        <a:ext cx="18542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log </a:t>
            </a:r>
            <a:r>
              <a:rPr lang="en-GB" sz="1500" b="1" i="1">
                <a:latin typeface="Arial" charset="0"/>
              </a:rPr>
              <a:t>e</a:t>
            </a:r>
            <a:r>
              <a:rPr lang="en-GB" sz="1500" b="1">
                <a:latin typeface="Arial" charset="0"/>
              </a:rPr>
              <a:t> is equal to 1, another basic logarithm result.  (Remember, as always, we are using natural logarithms, that is, logarithms to base </a:t>
            </a:r>
            <a:r>
              <a:rPr lang="en-GB" sz="1500" b="1" i="1">
                <a:latin typeface="Arial" charset="0"/>
              </a:rPr>
              <a:t>e</a:t>
            </a:r>
            <a:r>
              <a:rPr lang="en-GB" sz="1500" b="1">
                <a:latin typeface="Arial" charset="0"/>
              </a:rPr>
              <a:t>.) </a:t>
            </a:r>
            <a:endParaRPr lang="en-GB" sz="1500" b="1"/>
          </a:p>
        </p:txBody>
      </p:sp>
      <p:graphicFrame>
        <p:nvGraphicFramePr>
          <p:cNvPr id="4" name="Object 3"/>
          <p:cNvGraphicFramePr>
            <a:graphicFrameLocks noChangeAspect="1"/>
          </p:cNvGraphicFramePr>
          <p:nvPr>
            <p:extLst>
              <p:ext uri="{D42A27DB-BD31-4B8C-83A1-F6EECF244321}">
                <p14:modId xmlns:p14="http://schemas.microsoft.com/office/powerpoint/2010/main" val="2470501438"/>
              </p:ext>
            </p:extLst>
          </p:nvPr>
        </p:nvGraphicFramePr>
        <p:xfrm>
          <a:off x="365125" y="690563"/>
          <a:ext cx="5435600" cy="876300"/>
        </p:xfrm>
        <a:graphic>
          <a:graphicData uri="http://schemas.openxmlformats.org/presentationml/2006/ole">
            <mc:AlternateContent xmlns:mc="http://schemas.openxmlformats.org/markup-compatibility/2006">
              <mc:Choice xmlns:v="urn:schemas-microsoft-com:vml" Requires="v">
                <p:oleObj spid="_x0000_s169034" name="Equation" r:id="rId7" imgW="5435280" imgH="876240" progId="Equation.DSMT4">
                  <p:embed/>
                </p:oleObj>
              </mc:Choice>
              <mc:Fallback>
                <p:oleObj name="Equation" r:id="rId7" imgW="5435280" imgH="8762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5125" y="690563"/>
                        <a:ext cx="5435600"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833924743"/>
              </p:ext>
            </p:extLst>
          </p:nvPr>
        </p:nvGraphicFramePr>
        <p:xfrm>
          <a:off x="995363" y="1971675"/>
          <a:ext cx="7888287" cy="1841500"/>
        </p:xfrm>
        <a:graphic>
          <a:graphicData uri="http://schemas.openxmlformats.org/presentationml/2006/ole">
            <mc:AlternateContent xmlns:mc="http://schemas.openxmlformats.org/markup-compatibility/2006">
              <mc:Choice xmlns:v="urn:schemas-microsoft-com:vml" Requires="v">
                <p:oleObj spid="_x0000_s169035" name="Equation" r:id="rId9" imgW="7886520" imgH="1841400" progId="Equation.DSMT4">
                  <p:embed/>
                </p:oleObj>
              </mc:Choice>
              <mc:Fallback>
                <p:oleObj name="Equation" r:id="rId9" imgW="7886520" imgH="184140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95363" y="1971675"/>
                        <a:ext cx="7888287" cy="184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Rectangle 17"/>
          <p:cNvSpPr/>
          <p:nvPr/>
        </p:nvSpPr>
        <p:spPr bwMode="auto">
          <a:xfrm>
            <a:off x="1295400" y="2933700"/>
            <a:ext cx="5943600" cy="94297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9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45420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625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25</a:t>
            </a:r>
          </a:p>
        </p:txBody>
      </p:sp>
      <p:sp>
        <p:nvSpPr>
          <p:cNvPr id="962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Hence the second term reduces to a simple quadratic in </a:t>
            </a:r>
            <a:r>
              <a:rPr lang="en-GB" sz="1500" b="1" i="1">
                <a:latin typeface="Arial" charset="0"/>
              </a:rPr>
              <a:t>X</a:t>
            </a:r>
            <a:r>
              <a:rPr lang="en-GB" sz="1500" b="1">
                <a:latin typeface="Arial" charset="0"/>
              </a:rPr>
              <a:t>.  And so does the fourth.</a:t>
            </a:r>
            <a:endParaRPr lang="en-GB" sz="1500" b="1"/>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3" name="Rectangle 12"/>
          <p:cNvSpPr>
            <a:spLocks noChangeArrowheads="1"/>
          </p:cNvSpPr>
          <p:nvPr/>
        </p:nvSpPr>
        <p:spPr bwMode="auto">
          <a:xfrm>
            <a:off x="419100" y="4349998"/>
            <a:ext cx="2305050" cy="745877"/>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1821600"/>
            <a:ext cx="9144000" cy="217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539998"/>
            <a:ext cx="9144000" cy="1173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3028950" y="4210050"/>
            <a:ext cx="5972175" cy="105727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1429163028"/>
              </p:ext>
            </p:extLst>
          </p:nvPr>
        </p:nvGraphicFramePr>
        <p:xfrm>
          <a:off x="3238500" y="4324350"/>
          <a:ext cx="5562600" cy="762000"/>
        </p:xfrm>
        <a:graphic>
          <a:graphicData uri="http://schemas.openxmlformats.org/presentationml/2006/ole">
            <mc:AlternateContent xmlns:mc="http://schemas.openxmlformats.org/markup-compatibility/2006">
              <mc:Choice xmlns:v="urn:schemas-microsoft-com:vml" Requires="v">
                <p:oleObj spid="_x0000_s96374" name="Equation" r:id="rId3" imgW="5562360" imgH="761760" progId="Equation.3">
                  <p:embed/>
                </p:oleObj>
              </mc:Choice>
              <mc:Fallback>
                <p:oleObj name="Equation" r:id="rId3" imgW="5562360" imgH="761760" progId="Equation.3">
                  <p:embed/>
                  <p:pic>
                    <p:nvPicPr>
                      <p:cNvPr id="0" name=""/>
                      <p:cNvPicPr>
                        <a:picLocks noChangeAspect="1" noChangeArrowheads="1"/>
                      </p:cNvPicPr>
                      <p:nvPr/>
                    </p:nvPicPr>
                    <p:blipFill>
                      <a:blip r:embed="rId4"/>
                      <a:srcRect/>
                      <a:stretch>
                        <a:fillRect/>
                      </a:stretch>
                    </p:blipFill>
                    <p:spPr bwMode="auto">
                      <a:xfrm>
                        <a:off x="3238500" y="4324350"/>
                        <a:ext cx="5562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38103905"/>
              </p:ext>
            </p:extLst>
          </p:nvPr>
        </p:nvGraphicFramePr>
        <p:xfrm>
          <a:off x="644525" y="4524375"/>
          <a:ext cx="1854200" cy="404813"/>
        </p:xfrm>
        <a:graphic>
          <a:graphicData uri="http://schemas.openxmlformats.org/presentationml/2006/ole">
            <mc:AlternateContent xmlns:mc="http://schemas.openxmlformats.org/markup-compatibility/2006">
              <mc:Choice xmlns:v="urn:schemas-microsoft-com:vml" Requires="v">
                <p:oleObj spid="_x0000_s96375" name="Equation" r:id="rId5" imgW="1853396" imgH="406224" progId="Equation.3">
                  <p:embed/>
                </p:oleObj>
              </mc:Choice>
              <mc:Fallback>
                <p:oleObj name="Equation" r:id="rId5" imgW="1853396" imgH="406224"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525" y="4524375"/>
                        <a:ext cx="18542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470501438"/>
              </p:ext>
            </p:extLst>
          </p:nvPr>
        </p:nvGraphicFramePr>
        <p:xfrm>
          <a:off x="365125" y="690563"/>
          <a:ext cx="5435600" cy="876300"/>
        </p:xfrm>
        <a:graphic>
          <a:graphicData uri="http://schemas.openxmlformats.org/presentationml/2006/ole">
            <mc:AlternateContent xmlns:mc="http://schemas.openxmlformats.org/markup-compatibility/2006">
              <mc:Choice xmlns:v="urn:schemas-microsoft-com:vml" Requires="v">
                <p:oleObj spid="_x0000_s96376" name="Equation" r:id="rId7" imgW="5435280" imgH="876240" progId="Equation.DSMT4">
                  <p:embed/>
                </p:oleObj>
              </mc:Choice>
              <mc:Fallback>
                <p:oleObj name="Equation" r:id="rId7" imgW="5435280" imgH="8762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5125" y="690563"/>
                        <a:ext cx="5435600"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33924743"/>
              </p:ext>
            </p:extLst>
          </p:nvPr>
        </p:nvGraphicFramePr>
        <p:xfrm>
          <a:off x="995363" y="1971675"/>
          <a:ext cx="7888287" cy="1841500"/>
        </p:xfrm>
        <a:graphic>
          <a:graphicData uri="http://schemas.openxmlformats.org/presentationml/2006/ole">
            <mc:AlternateContent xmlns:mc="http://schemas.openxmlformats.org/markup-compatibility/2006">
              <mc:Choice xmlns:v="urn:schemas-microsoft-com:vml" Requires="v">
                <p:oleObj spid="_x0000_s96377" name="Equation" r:id="rId9" imgW="7886520" imgH="1841400" progId="Equation.DSMT4">
                  <p:embed/>
                </p:oleObj>
              </mc:Choice>
              <mc:Fallback>
                <p:oleObj name="Equation" r:id="rId9" imgW="7886520" imgH="184140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95363" y="1971675"/>
                        <a:ext cx="7888287" cy="184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a:spLocks noChangeArrowheads="1"/>
          </p:cNvSpPr>
          <p:nvPr/>
        </p:nvSpPr>
        <p:spPr bwMode="auto">
          <a:xfrm>
            <a:off x="0" y="1821600"/>
            <a:ext cx="9144000" cy="217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704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26</a:t>
            </a:r>
          </a:p>
        </p:txBody>
      </p:sp>
      <p:sp>
        <p:nvSpPr>
          <p:cNvPr id="87045"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We will now choose </a:t>
            </a:r>
            <a:r>
              <a:rPr lang="en-GB" sz="1500" b="1" i="1">
                <a:latin typeface="Symbol" pitchFamily="18" charset="2"/>
              </a:rPr>
              <a:t>m</a:t>
            </a:r>
            <a:r>
              <a:rPr lang="en-GB" sz="1500" b="1">
                <a:latin typeface="Arial" charset="0"/>
              </a:rPr>
              <a:t> so as to maximize this expression.</a:t>
            </a:r>
            <a:endParaRPr lang="en-GB" sz="1500" b="1"/>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4" name="Rectangle 13"/>
          <p:cNvSpPr>
            <a:spLocks noChangeArrowheads="1"/>
          </p:cNvSpPr>
          <p:nvPr/>
        </p:nvSpPr>
        <p:spPr bwMode="auto">
          <a:xfrm>
            <a:off x="0" y="539998"/>
            <a:ext cx="9144000" cy="1173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833924743"/>
              </p:ext>
            </p:extLst>
          </p:nvPr>
        </p:nvGraphicFramePr>
        <p:xfrm>
          <a:off x="995363" y="1971675"/>
          <a:ext cx="7888287" cy="1841500"/>
        </p:xfrm>
        <a:graphic>
          <a:graphicData uri="http://schemas.openxmlformats.org/presentationml/2006/ole">
            <mc:AlternateContent xmlns:mc="http://schemas.openxmlformats.org/markup-compatibility/2006">
              <mc:Choice xmlns:v="urn:schemas-microsoft-com:vml" Requires="v">
                <p:oleObj spid="_x0000_s87109" name="Equation" r:id="rId3" imgW="7886520" imgH="1841400" progId="Equation.DSMT4">
                  <p:embed/>
                </p:oleObj>
              </mc:Choice>
              <mc:Fallback>
                <p:oleObj name="Equation" r:id="rId3" imgW="7886520" imgH="1841400" progId="Equation.DSMT4">
                  <p:embed/>
                  <p:pic>
                    <p:nvPicPr>
                      <p:cNvPr id="0" name="Object 15"/>
                      <p:cNvPicPr>
                        <a:picLocks noChangeAspect="1" noChangeArrowheads="1"/>
                      </p:cNvPicPr>
                      <p:nvPr/>
                    </p:nvPicPr>
                    <p:blipFill>
                      <a:blip r:embed="rId4"/>
                      <a:srcRect/>
                      <a:stretch>
                        <a:fillRect/>
                      </a:stretch>
                    </p:blipFill>
                    <p:spPr bwMode="auto">
                      <a:xfrm>
                        <a:off x="995363" y="1971675"/>
                        <a:ext cx="7888287" cy="184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470501438"/>
              </p:ext>
            </p:extLst>
          </p:nvPr>
        </p:nvGraphicFramePr>
        <p:xfrm>
          <a:off x="365125" y="690563"/>
          <a:ext cx="5435600" cy="876300"/>
        </p:xfrm>
        <a:graphic>
          <a:graphicData uri="http://schemas.openxmlformats.org/presentationml/2006/ole">
            <mc:AlternateContent xmlns:mc="http://schemas.openxmlformats.org/markup-compatibility/2006">
              <mc:Choice xmlns:v="urn:schemas-microsoft-com:vml" Requires="v">
                <p:oleObj spid="_x0000_s87110" name="Equation" r:id="rId5" imgW="5435280" imgH="876240" progId="Equation.DSMT4">
                  <p:embed/>
                </p:oleObj>
              </mc:Choice>
              <mc:Fallback>
                <p:oleObj name="Equation" r:id="rId5" imgW="5435280" imgH="876240" progId="Equation.DSMT4">
                  <p:embed/>
                  <p:pic>
                    <p:nvPicPr>
                      <p:cNvPr id="0" name="Object 6"/>
                      <p:cNvPicPr>
                        <a:picLocks noChangeAspect="1" noChangeArrowheads="1"/>
                      </p:cNvPicPr>
                      <p:nvPr/>
                    </p:nvPicPr>
                    <p:blipFill>
                      <a:blip r:embed="rId6"/>
                      <a:srcRect/>
                      <a:stretch>
                        <a:fillRect/>
                      </a:stretch>
                    </p:blipFill>
                    <p:spPr bwMode="auto">
                      <a:xfrm>
                        <a:off x="365125" y="690563"/>
                        <a:ext cx="5435600"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72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27</a:t>
            </a:r>
          </a:p>
        </p:txBody>
      </p:sp>
      <p:sp>
        <p:nvSpPr>
          <p:cNvPr id="972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Quadratic terms of the type in the expression can be expanded as shown.</a:t>
            </a:r>
            <a:endParaRPr lang="en-GB" sz="1500" b="1"/>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1" name="Rectangle 10"/>
          <p:cNvSpPr>
            <a:spLocks noChangeArrowheads="1"/>
          </p:cNvSpPr>
          <p:nvPr/>
        </p:nvSpPr>
        <p:spPr bwMode="auto">
          <a:xfrm>
            <a:off x="0" y="1594800"/>
            <a:ext cx="9144000" cy="892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11"/>
          <p:cNvSpPr>
            <a:spLocks noChangeArrowheads="1"/>
          </p:cNvSpPr>
          <p:nvPr/>
        </p:nvSpPr>
        <p:spPr bwMode="auto">
          <a:xfrm>
            <a:off x="0" y="539998"/>
            <a:ext cx="9144000" cy="94590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3" name="Object 6"/>
          <p:cNvGraphicFramePr>
            <a:graphicFrameLocks noChangeAspect="1"/>
          </p:cNvGraphicFramePr>
          <p:nvPr>
            <p:extLst>
              <p:ext uri="{D42A27DB-BD31-4B8C-83A1-F6EECF244321}">
                <p14:modId xmlns:p14="http://schemas.microsoft.com/office/powerpoint/2010/main" val="3208643723"/>
              </p:ext>
            </p:extLst>
          </p:nvPr>
        </p:nvGraphicFramePr>
        <p:xfrm>
          <a:off x="2700000" y="628650"/>
          <a:ext cx="5310188" cy="787400"/>
        </p:xfrm>
        <a:graphic>
          <a:graphicData uri="http://schemas.openxmlformats.org/presentationml/2006/ole">
            <mc:AlternateContent xmlns:mc="http://schemas.openxmlformats.org/markup-compatibility/2006">
              <mc:Choice xmlns:v="urn:schemas-microsoft-com:vml" Requires="v">
                <p:oleObj spid="_x0000_s97341" name="Equation" r:id="rId3" imgW="5308560" imgH="787320" progId="Equation.3">
                  <p:embed/>
                </p:oleObj>
              </mc:Choice>
              <mc:Fallback>
                <p:oleObj name="Equation" r:id="rId3" imgW="5308560" imgH="7873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0000" y="628650"/>
                        <a:ext cx="5310188"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7"/>
          <p:cNvGraphicFramePr>
            <a:graphicFrameLocks noChangeAspect="1"/>
          </p:cNvGraphicFramePr>
          <p:nvPr>
            <p:extLst>
              <p:ext uri="{D42A27DB-BD31-4B8C-83A1-F6EECF244321}">
                <p14:modId xmlns:p14="http://schemas.microsoft.com/office/powerpoint/2010/main" val="3000590888"/>
              </p:ext>
            </p:extLst>
          </p:nvPr>
        </p:nvGraphicFramePr>
        <p:xfrm>
          <a:off x="1924050" y="1645200"/>
          <a:ext cx="6491288" cy="722313"/>
        </p:xfrm>
        <a:graphic>
          <a:graphicData uri="http://schemas.openxmlformats.org/presentationml/2006/ole">
            <mc:AlternateContent xmlns:mc="http://schemas.openxmlformats.org/markup-compatibility/2006">
              <mc:Choice xmlns:v="urn:schemas-microsoft-com:vml" Requires="v">
                <p:oleObj spid="_x0000_s97342" name="Equation" r:id="rId5" imgW="6489360" imgH="723600" progId="Equation.3">
                  <p:embed/>
                </p:oleObj>
              </mc:Choice>
              <mc:Fallback>
                <p:oleObj name="Equation" r:id="rId5" imgW="6489360" imgH="723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4050" y="1645200"/>
                        <a:ext cx="6491288"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830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28</a:t>
            </a:r>
          </a:p>
        </p:txBody>
      </p:sp>
      <p:sp>
        <p:nvSpPr>
          <p:cNvPr id="9830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Thus we obtain the differential of the quadratic term.</a:t>
            </a:r>
            <a:endParaRPr lang="en-GB" sz="1500" b="1"/>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1" name="Rectangle 10"/>
          <p:cNvSpPr>
            <a:spLocks noChangeArrowheads="1"/>
          </p:cNvSpPr>
          <p:nvPr/>
        </p:nvSpPr>
        <p:spPr bwMode="auto">
          <a:xfrm>
            <a:off x="0" y="2595600"/>
            <a:ext cx="9144000" cy="92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11"/>
          <p:cNvSpPr>
            <a:spLocks noChangeArrowheads="1"/>
          </p:cNvSpPr>
          <p:nvPr/>
        </p:nvSpPr>
        <p:spPr bwMode="auto">
          <a:xfrm>
            <a:off x="0" y="1594800"/>
            <a:ext cx="9144000" cy="892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12"/>
          <p:cNvSpPr>
            <a:spLocks noChangeArrowheads="1"/>
          </p:cNvSpPr>
          <p:nvPr/>
        </p:nvSpPr>
        <p:spPr bwMode="auto">
          <a:xfrm>
            <a:off x="0" y="539998"/>
            <a:ext cx="9144000" cy="94590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4" name="Object 6"/>
          <p:cNvGraphicFramePr>
            <a:graphicFrameLocks noChangeAspect="1"/>
          </p:cNvGraphicFramePr>
          <p:nvPr>
            <p:extLst>
              <p:ext uri="{D42A27DB-BD31-4B8C-83A1-F6EECF244321}">
                <p14:modId xmlns:p14="http://schemas.microsoft.com/office/powerpoint/2010/main" val="3208643723"/>
              </p:ext>
            </p:extLst>
          </p:nvPr>
        </p:nvGraphicFramePr>
        <p:xfrm>
          <a:off x="2700000" y="628650"/>
          <a:ext cx="5310188" cy="787400"/>
        </p:xfrm>
        <a:graphic>
          <a:graphicData uri="http://schemas.openxmlformats.org/presentationml/2006/ole">
            <mc:AlternateContent xmlns:mc="http://schemas.openxmlformats.org/markup-compatibility/2006">
              <mc:Choice xmlns:v="urn:schemas-microsoft-com:vml" Requires="v">
                <p:oleObj spid="_x0000_s157768" name="Equation" r:id="rId3" imgW="5308560" imgH="787320" progId="Equation.3">
                  <p:embed/>
                </p:oleObj>
              </mc:Choice>
              <mc:Fallback>
                <p:oleObj name="Equation" r:id="rId3" imgW="5308560" imgH="7873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0000" y="628650"/>
                        <a:ext cx="5310188"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7"/>
          <p:cNvGraphicFramePr>
            <a:graphicFrameLocks noChangeAspect="1"/>
          </p:cNvGraphicFramePr>
          <p:nvPr>
            <p:extLst>
              <p:ext uri="{D42A27DB-BD31-4B8C-83A1-F6EECF244321}">
                <p14:modId xmlns:p14="http://schemas.microsoft.com/office/powerpoint/2010/main" val="3000590888"/>
              </p:ext>
            </p:extLst>
          </p:nvPr>
        </p:nvGraphicFramePr>
        <p:xfrm>
          <a:off x="1924050" y="1645200"/>
          <a:ext cx="6491288" cy="722313"/>
        </p:xfrm>
        <a:graphic>
          <a:graphicData uri="http://schemas.openxmlformats.org/presentationml/2006/ole">
            <mc:AlternateContent xmlns:mc="http://schemas.openxmlformats.org/markup-compatibility/2006">
              <mc:Choice xmlns:v="urn:schemas-microsoft-com:vml" Requires="v">
                <p:oleObj spid="_x0000_s157769" name="Equation" r:id="rId5" imgW="6489360" imgH="723600" progId="Equation.3">
                  <p:embed/>
                </p:oleObj>
              </mc:Choice>
              <mc:Fallback>
                <p:oleObj name="Equation" r:id="rId5" imgW="6489360" imgH="723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4050" y="1645200"/>
                        <a:ext cx="6491288"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8"/>
          <p:cNvGraphicFramePr>
            <a:graphicFrameLocks noChangeAspect="1"/>
          </p:cNvGraphicFramePr>
          <p:nvPr>
            <p:extLst>
              <p:ext uri="{D42A27DB-BD31-4B8C-83A1-F6EECF244321}">
                <p14:modId xmlns:p14="http://schemas.microsoft.com/office/powerpoint/2010/main" val="1782835456"/>
              </p:ext>
            </p:extLst>
          </p:nvPr>
        </p:nvGraphicFramePr>
        <p:xfrm>
          <a:off x="1162050" y="2667600"/>
          <a:ext cx="3162300" cy="787400"/>
        </p:xfrm>
        <a:graphic>
          <a:graphicData uri="http://schemas.openxmlformats.org/presentationml/2006/ole">
            <mc:AlternateContent xmlns:mc="http://schemas.openxmlformats.org/markup-compatibility/2006">
              <mc:Choice xmlns:v="urn:schemas-microsoft-com:vml" Requires="v">
                <p:oleObj spid="_x0000_s157770" name="Equation" r:id="rId7" imgW="3162240" imgH="787320" progId="Equation.3">
                  <p:embed/>
                </p:oleObj>
              </mc:Choice>
              <mc:Fallback>
                <p:oleObj name="Equation" r:id="rId7" imgW="3162240" imgH="787320" progId="Equation.3">
                  <p:embed/>
                  <p:pic>
                    <p:nvPicPr>
                      <p:cNvPr id="0" name=""/>
                      <p:cNvPicPr>
                        <a:picLocks noChangeAspect="1" noChangeArrowheads="1"/>
                      </p:cNvPicPr>
                      <p:nvPr/>
                    </p:nvPicPr>
                    <p:blipFill>
                      <a:blip r:embed="rId8"/>
                      <a:srcRect/>
                      <a:stretch>
                        <a:fillRect/>
                      </a:stretch>
                    </p:blipFill>
                    <p:spPr bwMode="auto">
                      <a:xfrm>
                        <a:off x="1162050" y="2667600"/>
                        <a:ext cx="3162300"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323850" y="476249"/>
            <a:ext cx="4981575" cy="51530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782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2</a:t>
            </a:r>
          </a:p>
        </p:txBody>
      </p:sp>
      <p:sp>
        <p:nvSpPr>
          <p:cNvPr id="7782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Suppose that you have a normally-distributed random variable </a:t>
            </a:r>
            <a:r>
              <a:rPr lang="en-GB" sz="1500" b="1" i="1">
                <a:latin typeface="Arial" charset="0"/>
              </a:rPr>
              <a:t>X</a:t>
            </a:r>
            <a:r>
              <a:rPr lang="en-GB" sz="1500" b="1">
                <a:latin typeface="Arial" charset="0"/>
              </a:rPr>
              <a:t> with unknown population mean </a:t>
            </a:r>
            <a:r>
              <a:rPr lang="en-GB" sz="1500" b="1" i="1">
                <a:latin typeface="Symbol" pitchFamily="18" charset="2"/>
              </a:rPr>
              <a:t>m</a:t>
            </a:r>
            <a:r>
              <a:rPr lang="en-GB" sz="1500" b="1">
                <a:latin typeface="Arial" charset="0"/>
              </a:rPr>
              <a:t> and standard deviation </a:t>
            </a:r>
            <a:r>
              <a:rPr lang="en-GB" sz="1500" b="1" i="1">
                <a:latin typeface="Symbol" pitchFamily="18" charset="2"/>
              </a:rPr>
              <a:t>s</a:t>
            </a:r>
            <a:r>
              <a:rPr lang="en-GB" sz="1500" b="1">
                <a:latin typeface="Arial" charset="0"/>
              </a:rPr>
              <a:t>, and that you have a sample of two observations, 4 and 6.  For the time being, we will assume that </a:t>
            </a:r>
            <a:r>
              <a:rPr lang="en-GB" sz="1500" b="1" i="1">
                <a:latin typeface="Symbol" pitchFamily="18" charset="2"/>
              </a:rPr>
              <a:t>s</a:t>
            </a:r>
            <a:r>
              <a:rPr lang="en-GB" sz="1500" b="1">
                <a:latin typeface="Arial" charset="0"/>
              </a:rPr>
              <a:t> is equal to 1.</a:t>
            </a:r>
            <a:endParaRPr lang="en-GB" sz="1500" b="1"/>
          </a:p>
        </p:txBody>
      </p:sp>
      <p:sp>
        <p:nvSpPr>
          <p:cNvPr id="77832" name="Text Box 8"/>
          <p:cNvSpPr txBox="1">
            <a:spLocks noChangeArrowheads="1"/>
          </p:cNvSpPr>
          <p:nvPr/>
        </p:nvSpPr>
        <p:spPr bwMode="auto">
          <a:xfrm>
            <a:off x="685800" y="42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p</a:t>
            </a:r>
            <a:endParaRPr lang="en-US" b="1" i="1"/>
          </a:p>
        </p:txBody>
      </p:sp>
      <p:graphicFrame>
        <p:nvGraphicFramePr>
          <p:cNvPr id="77833" name="Object 9"/>
          <p:cNvGraphicFramePr>
            <a:graphicFrameLocks noChangeAspect="1"/>
          </p:cNvGraphicFramePr>
          <p:nvPr>
            <p:extLst>
              <p:ext uri="{D42A27DB-BD31-4B8C-83A1-F6EECF244321}">
                <p14:modId xmlns:p14="http://schemas.microsoft.com/office/powerpoint/2010/main" val="2213587742"/>
              </p:ext>
            </p:extLst>
          </p:nvPr>
        </p:nvGraphicFramePr>
        <p:xfrm>
          <a:off x="528638" y="349250"/>
          <a:ext cx="4625975" cy="2844800"/>
        </p:xfrm>
        <a:graphic>
          <a:graphicData uri="http://schemas.openxmlformats.org/presentationml/2006/ole">
            <mc:AlternateContent xmlns:mc="http://schemas.openxmlformats.org/markup-compatibility/2006">
              <mc:Choice xmlns:v="urn:schemas-microsoft-com:vml" Requires="v">
                <p:oleObj spid="_x0000_s77889" name="Worksheet" r:id="rId3" imgW="9306151" imgH="5724766" progId="Excel.Sheet.8">
                  <p:embed/>
                </p:oleObj>
              </mc:Choice>
              <mc:Fallback>
                <p:oleObj name="Worksheet" r:id="rId3" imgW="9306151" imgH="5724766" progId="Excel.Sheet.8">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638" y="349250"/>
                        <a:ext cx="4625975" cy="284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7834" name="Object 10"/>
          <p:cNvGraphicFramePr>
            <a:graphicFrameLocks noChangeAspect="1"/>
          </p:cNvGraphicFramePr>
          <p:nvPr>
            <p:extLst>
              <p:ext uri="{D42A27DB-BD31-4B8C-83A1-F6EECF244321}">
                <p14:modId xmlns:p14="http://schemas.microsoft.com/office/powerpoint/2010/main" val="2024713033"/>
              </p:ext>
            </p:extLst>
          </p:nvPr>
        </p:nvGraphicFramePr>
        <p:xfrm>
          <a:off x="411163" y="2847975"/>
          <a:ext cx="4670425" cy="2873375"/>
        </p:xfrm>
        <a:graphic>
          <a:graphicData uri="http://schemas.openxmlformats.org/presentationml/2006/ole">
            <mc:AlternateContent xmlns:mc="http://schemas.openxmlformats.org/markup-compatibility/2006">
              <mc:Choice xmlns:v="urn:schemas-microsoft-com:vml" Requires="v">
                <p:oleObj spid="_x0000_s77890" name="Worksheet" r:id="rId5" imgW="9306151" imgH="5724766" progId="Excel.Sheet.8">
                  <p:embed/>
                </p:oleObj>
              </mc:Choice>
              <mc:Fallback>
                <p:oleObj name="Worksheet" r:id="rId5" imgW="9306151" imgH="5724766" progId="Excel.Sheet.8">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163" y="2847975"/>
                        <a:ext cx="4670425" cy="287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7835" name="Text Box 11"/>
          <p:cNvSpPr txBox="1">
            <a:spLocks noChangeArrowheads="1"/>
          </p:cNvSpPr>
          <p:nvPr/>
        </p:nvSpPr>
        <p:spPr bwMode="auto">
          <a:xfrm>
            <a:off x="4660900" y="275907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77836" name="Text Box 12"/>
          <p:cNvSpPr txBox="1">
            <a:spLocks noChangeArrowheads="1"/>
          </p:cNvSpPr>
          <p:nvPr/>
        </p:nvSpPr>
        <p:spPr bwMode="auto">
          <a:xfrm>
            <a:off x="4660900" y="5253038"/>
            <a:ext cx="53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4" name="Text Box 11"/>
          <p:cNvSpPr txBox="1">
            <a:spLocks noChangeArrowheads="1"/>
          </p:cNvSpPr>
          <p:nvPr/>
        </p:nvSpPr>
        <p:spPr bwMode="auto">
          <a:xfrm>
            <a:off x="609600" y="296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L</a:t>
            </a:r>
            <a:endParaRPr lang="en-US" b="1" i="1"/>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93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29</a:t>
            </a:r>
          </a:p>
        </p:txBody>
      </p:sp>
      <p:sp>
        <p:nvSpPr>
          <p:cNvPr id="99333"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Applying this result, we obtain the differential of log </a:t>
            </a:r>
            <a:r>
              <a:rPr lang="en-GB" sz="1500" b="1" i="1">
                <a:latin typeface="Arial" charset="0"/>
              </a:rPr>
              <a:t>L</a:t>
            </a:r>
            <a:r>
              <a:rPr lang="en-GB" sz="1500" b="1">
                <a:latin typeface="Arial" charset="0"/>
              </a:rPr>
              <a:t> with respect to </a:t>
            </a:r>
            <a:r>
              <a:rPr lang="en-GB" sz="1500" b="1" i="1">
                <a:latin typeface="Symbol" pitchFamily="18" charset="2"/>
              </a:rPr>
              <a:t>m</a:t>
            </a:r>
            <a:r>
              <a:rPr lang="en-GB" sz="1500" b="1">
                <a:latin typeface="Arial" charset="0"/>
              </a:rPr>
              <a:t>.  (The first term in the expression for log </a:t>
            </a:r>
            <a:r>
              <a:rPr lang="en-GB" sz="1500" b="1" i="1">
                <a:latin typeface="Arial" charset="0"/>
              </a:rPr>
              <a:t>L</a:t>
            </a:r>
            <a:r>
              <a:rPr lang="en-GB" sz="1500" b="1">
                <a:latin typeface="Arial" charset="0"/>
              </a:rPr>
              <a:t> disappears completely since it is not a function of </a:t>
            </a:r>
            <a:r>
              <a:rPr lang="en-GB" sz="1500" b="1" i="1">
                <a:latin typeface="Symbol" pitchFamily="18" charset="2"/>
              </a:rPr>
              <a:t>m</a:t>
            </a:r>
            <a:r>
              <a:rPr lang="en-GB" sz="1500" b="1">
                <a:latin typeface="Arial" charset="0"/>
              </a:rPr>
              <a:t>.)</a:t>
            </a:r>
            <a:endParaRPr lang="en-GB" sz="1500" b="1"/>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3" name="Rectangle 12"/>
          <p:cNvSpPr>
            <a:spLocks noChangeArrowheads="1"/>
          </p:cNvSpPr>
          <p:nvPr/>
        </p:nvSpPr>
        <p:spPr bwMode="auto">
          <a:xfrm>
            <a:off x="0" y="3628800"/>
            <a:ext cx="9144000" cy="92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2595600"/>
            <a:ext cx="9144000" cy="92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1594800"/>
            <a:ext cx="9144000" cy="892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539998"/>
            <a:ext cx="9144000" cy="94590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3688277477"/>
              </p:ext>
            </p:extLst>
          </p:nvPr>
        </p:nvGraphicFramePr>
        <p:xfrm>
          <a:off x="2700000" y="628650"/>
          <a:ext cx="5310188" cy="787400"/>
        </p:xfrm>
        <a:graphic>
          <a:graphicData uri="http://schemas.openxmlformats.org/presentationml/2006/ole">
            <mc:AlternateContent xmlns:mc="http://schemas.openxmlformats.org/markup-compatibility/2006">
              <mc:Choice xmlns:v="urn:schemas-microsoft-com:vml" Requires="v">
                <p:oleObj spid="_x0000_s158816" name="Equation" r:id="rId3" imgW="5308560" imgH="787320" progId="Equation.3">
                  <p:embed/>
                </p:oleObj>
              </mc:Choice>
              <mc:Fallback>
                <p:oleObj name="Equation" r:id="rId3" imgW="5308560" imgH="7873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0000" y="628650"/>
                        <a:ext cx="5310188"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7"/>
          <p:cNvGraphicFramePr>
            <a:graphicFrameLocks noChangeAspect="1"/>
          </p:cNvGraphicFramePr>
          <p:nvPr>
            <p:extLst>
              <p:ext uri="{D42A27DB-BD31-4B8C-83A1-F6EECF244321}">
                <p14:modId xmlns:p14="http://schemas.microsoft.com/office/powerpoint/2010/main" val="3650848425"/>
              </p:ext>
            </p:extLst>
          </p:nvPr>
        </p:nvGraphicFramePr>
        <p:xfrm>
          <a:off x="1924050" y="1645200"/>
          <a:ext cx="6491288" cy="722313"/>
        </p:xfrm>
        <a:graphic>
          <a:graphicData uri="http://schemas.openxmlformats.org/presentationml/2006/ole">
            <mc:AlternateContent xmlns:mc="http://schemas.openxmlformats.org/markup-compatibility/2006">
              <mc:Choice xmlns:v="urn:schemas-microsoft-com:vml" Requires="v">
                <p:oleObj spid="_x0000_s158817" name="Equation" r:id="rId5" imgW="6489360" imgH="723600" progId="Equation.3">
                  <p:embed/>
                </p:oleObj>
              </mc:Choice>
              <mc:Fallback>
                <p:oleObj name="Equation" r:id="rId5" imgW="6489360" imgH="723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4050" y="1645200"/>
                        <a:ext cx="6491288"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8"/>
          <p:cNvGraphicFramePr>
            <a:graphicFrameLocks noChangeAspect="1"/>
          </p:cNvGraphicFramePr>
          <p:nvPr>
            <p:extLst>
              <p:ext uri="{D42A27DB-BD31-4B8C-83A1-F6EECF244321}">
                <p14:modId xmlns:p14="http://schemas.microsoft.com/office/powerpoint/2010/main" val="230104681"/>
              </p:ext>
            </p:extLst>
          </p:nvPr>
        </p:nvGraphicFramePr>
        <p:xfrm>
          <a:off x="1162050" y="2667600"/>
          <a:ext cx="3162300" cy="787400"/>
        </p:xfrm>
        <a:graphic>
          <a:graphicData uri="http://schemas.openxmlformats.org/presentationml/2006/ole">
            <mc:AlternateContent xmlns:mc="http://schemas.openxmlformats.org/markup-compatibility/2006">
              <mc:Choice xmlns:v="urn:schemas-microsoft-com:vml" Requires="v">
                <p:oleObj spid="_x0000_s158818" name="Equation" r:id="rId7" imgW="3162240" imgH="787320" progId="Equation.3">
                  <p:embed/>
                </p:oleObj>
              </mc:Choice>
              <mc:Fallback>
                <p:oleObj name="Equation" r:id="rId7" imgW="3162240" imgH="787320" progId="Equation.3">
                  <p:embed/>
                  <p:pic>
                    <p:nvPicPr>
                      <p:cNvPr id="0" name=""/>
                      <p:cNvPicPr>
                        <a:picLocks noChangeAspect="1" noChangeArrowheads="1"/>
                      </p:cNvPicPr>
                      <p:nvPr/>
                    </p:nvPicPr>
                    <p:blipFill>
                      <a:blip r:embed="rId8"/>
                      <a:srcRect/>
                      <a:stretch>
                        <a:fillRect/>
                      </a:stretch>
                    </p:blipFill>
                    <p:spPr bwMode="auto">
                      <a:xfrm>
                        <a:off x="1162050" y="2667600"/>
                        <a:ext cx="3162300"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9"/>
          <p:cNvGraphicFramePr>
            <a:graphicFrameLocks noChangeAspect="1"/>
          </p:cNvGraphicFramePr>
          <p:nvPr>
            <p:extLst>
              <p:ext uri="{D42A27DB-BD31-4B8C-83A1-F6EECF244321}">
                <p14:modId xmlns:p14="http://schemas.microsoft.com/office/powerpoint/2010/main" val="2286803604"/>
              </p:ext>
            </p:extLst>
          </p:nvPr>
        </p:nvGraphicFramePr>
        <p:xfrm>
          <a:off x="2473325" y="3694875"/>
          <a:ext cx="3149600" cy="774700"/>
        </p:xfrm>
        <a:graphic>
          <a:graphicData uri="http://schemas.openxmlformats.org/presentationml/2006/ole">
            <mc:AlternateContent xmlns:mc="http://schemas.openxmlformats.org/markup-compatibility/2006">
              <mc:Choice xmlns:v="urn:schemas-microsoft-com:vml" Requires="v">
                <p:oleObj spid="_x0000_s158819" name="Equation" r:id="rId9" imgW="3149280" imgH="774360" progId="Equation.3">
                  <p:embed/>
                </p:oleObj>
              </mc:Choice>
              <mc:Fallback>
                <p:oleObj name="Equation" r:id="rId9" imgW="3149280" imgH="774360" progId="Equation.3">
                  <p:embed/>
                  <p:pic>
                    <p:nvPicPr>
                      <p:cNvPr id="0" name=""/>
                      <p:cNvPicPr>
                        <a:picLocks noChangeAspect="1" noChangeArrowheads="1"/>
                      </p:cNvPicPr>
                      <p:nvPr/>
                    </p:nvPicPr>
                    <p:blipFill>
                      <a:blip r:embed="rId10"/>
                      <a:srcRect/>
                      <a:stretch>
                        <a:fillRect/>
                      </a:stretch>
                    </p:blipFill>
                    <p:spPr bwMode="auto">
                      <a:xfrm>
                        <a:off x="2473325" y="3694875"/>
                        <a:ext cx="31496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035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30</a:t>
            </a:r>
          </a:p>
        </p:txBody>
      </p:sp>
      <p:sp>
        <p:nvSpPr>
          <p:cNvPr id="100357"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Thus from the first order condition we confirm that 5 is the value of </a:t>
            </a:r>
            <a:r>
              <a:rPr lang="en-GB" sz="1500" b="1" i="1">
                <a:latin typeface="Symbol" pitchFamily="18" charset="2"/>
              </a:rPr>
              <a:t>m</a:t>
            </a:r>
            <a:r>
              <a:rPr lang="en-GB" sz="1500" b="1">
                <a:latin typeface="Arial" charset="0"/>
              </a:rPr>
              <a:t> that maximizes the log-likelihood function, and hence the likelihood function. </a:t>
            </a:r>
            <a:endParaRPr lang="en-GB" sz="1500" b="1"/>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3" name="Rectangle 12"/>
          <p:cNvSpPr>
            <a:spLocks noChangeArrowheads="1"/>
          </p:cNvSpPr>
          <p:nvPr/>
        </p:nvSpPr>
        <p:spPr bwMode="auto">
          <a:xfrm>
            <a:off x="0" y="4662000"/>
            <a:ext cx="9144000" cy="92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3628800"/>
            <a:ext cx="9144000" cy="92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2595600"/>
            <a:ext cx="9144000" cy="92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1594800"/>
            <a:ext cx="9144000" cy="892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39998"/>
            <a:ext cx="9144000" cy="94590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3688277477"/>
              </p:ext>
            </p:extLst>
          </p:nvPr>
        </p:nvGraphicFramePr>
        <p:xfrm>
          <a:off x="2700000" y="628650"/>
          <a:ext cx="5310188" cy="787400"/>
        </p:xfrm>
        <a:graphic>
          <a:graphicData uri="http://schemas.openxmlformats.org/presentationml/2006/ole">
            <mc:AlternateContent xmlns:mc="http://schemas.openxmlformats.org/markup-compatibility/2006">
              <mc:Choice xmlns:v="urn:schemas-microsoft-com:vml" Requires="v">
                <p:oleObj spid="_x0000_s159864" name="Equation" r:id="rId3" imgW="5308560" imgH="787320" progId="Equation.3">
                  <p:embed/>
                </p:oleObj>
              </mc:Choice>
              <mc:Fallback>
                <p:oleObj name="Equation" r:id="rId3" imgW="5308560" imgH="7873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0000" y="628650"/>
                        <a:ext cx="5310188"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7"/>
          <p:cNvGraphicFramePr>
            <a:graphicFrameLocks noChangeAspect="1"/>
          </p:cNvGraphicFramePr>
          <p:nvPr>
            <p:extLst>
              <p:ext uri="{D42A27DB-BD31-4B8C-83A1-F6EECF244321}">
                <p14:modId xmlns:p14="http://schemas.microsoft.com/office/powerpoint/2010/main" val="3650848425"/>
              </p:ext>
            </p:extLst>
          </p:nvPr>
        </p:nvGraphicFramePr>
        <p:xfrm>
          <a:off x="1924050" y="1645200"/>
          <a:ext cx="6491288" cy="722313"/>
        </p:xfrm>
        <a:graphic>
          <a:graphicData uri="http://schemas.openxmlformats.org/presentationml/2006/ole">
            <mc:AlternateContent xmlns:mc="http://schemas.openxmlformats.org/markup-compatibility/2006">
              <mc:Choice xmlns:v="urn:schemas-microsoft-com:vml" Requires="v">
                <p:oleObj spid="_x0000_s159865" name="Equation" r:id="rId5" imgW="6489360" imgH="723600" progId="Equation.3">
                  <p:embed/>
                </p:oleObj>
              </mc:Choice>
              <mc:Fallback>
                <p:oleObj name="Equation" r:id="rId5" imgW="6489360" imgH="723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4050" y="1645200"/>
                        <a:ext cx="6491288"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8"/>
          <p:cNvGraphicFramePr>
            <a:graphicFrameLocks noChangeAspect="1"/>
          </p:cNvGraphicFramePr>
          <p:nvPr>
            <p:extLst>
              <p:ext uri="{D42A27DB-BD31-4B8C-83A1-F6EECF244321}">
                <p14:modId xmlns:p14="http://schemas.microsoft.com/office/powerpoint/2010/main" val="230104681"/>
              </p:ext>
            </p:extLst>
          </p:nvPr>
        </p:nvGraphicFramePr>
        <p:xfrm>
          <a:off x="1162050" y="2667600"/>
          <a:ext cx="3162300" cy="787400"/>
        </p:xfrm>
        <a:graphic>
          <a:graphicData uri="http://schemas.openxmlformats.org/presentationml/2006/ole">
            <mc:AlternateContent xmlns:mc="http://schemas.openxmlformats.org/markup-compatibility/2006">
              <mc:Choice xmlns:v="urn:schemas-microsoft-com:vml" Requires="v">
                <p:oleObj spid="_x0000_s159866" name="Equation" r:id="rId7" imgW="3162240" imgH="787320" progId="Equation.3">
                  <p:embed/>
                </p:oleObj>
              </mc:Choice>
              <mc:Fallback>
                <p:oleObj name="Equation" r:id="rId7" imgW="3162240" imgH="787320" progId="Equation.3">
                  <p:embed/>
                  <p:pic>
                    <p:nvPicPr>
                      <p:cNvPr id="0" name=""/>
                      <p:cNvPicPr>
                        <a:picLocks noChangeAspect="1" noChangeArrowheads="1"/>
                      </p:cNvPicPr>
                      <p:nvPr/>
                    </p:nvPicPr>
                    <p:blipFill>
                      <a:blip r:embed="rId8"/>
                      <a:srcRect/>
                      <a:stretch>
                        <a:fillRect/>
                      </a:stretch>
                    </p:blipFill>
                    <p:spPr bwMode="auto">
                      <a:xfrm>
                        <a:off x="1162050" y="2667600"/>
                        <a:ext cx="3162300"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9"/>
          <p:cNvGraphicFramePr>
            <a:graphicFrameLocks noChangeAspect="1"/>
          </p:cNvGraphicFramePr>
          <p:nvPr>
            <p:extLst>
              <p:ext uri="{D42A27DB-BD31-4B8C-83A1-F6EECF244321}">
                <p14:modId xmlns:p14="http://schemas.microsoft.com/office/powerpoint/2010/main" val="2286803604"/>
              </p:ext>
            </p:extLst>
          </p:nvPr>
        </p:nvGraphicFramePr>
        <p:xfrm>
          <a:off x="2473325" y="3694875"/>
          <a:ext cx="3149600" cy="774700"/>
        </p:xfrm>
        <a:graphic>
          <a:graphicData uri="http://schemas.openxmlformats.org/presentationml/2006/ole">
            <mc:AlternateContent xmlns:mc="http://schemas.openxmlformats.org/markup-compatibility/2006">
              <mc:Choice xmlns:v="urn:schemas-microsoft-com:vml" Requires="v">
                <p:oleObj spid="_x0000_s159867" name="Equation" r:id="rId9" imgW="3149280" imgH="774360" progId="Equation.3">
                  <p:embed/>
                </p:oleObj>
              </mc:Choice>
              <mc:Fallback>
                <p:oleObj name="Equation" r:id="rId9" imgW="3149280" imgH="774360" progId="Equation.3">
                  <p:embed/>
                  <p:pic>
                    <p:nvPicPr>
                      <p:cNvPr id="0" name=""/>
                      <p:cNvPicPr>
                        <a:picLocks noChangeAspect="1" noChangeArrowheads="1"/>
                      </p:cNvPicPr>
                      <p:nvPr/>
                    </p:nvPicPr>
                    <p:blipFill>
                      <a:blip r:embed="rId10"/>
                      <a:srcRect/>
                      <a:stretch>
                        <a:fillRect/>
                      </a:stretch>
                    </p:blipFill>
                    <p:spPr bwMode="auto">
                      <a:xfrm>
                        <a:off x="2473325" y="3694875"/>
                        <a:ext cx="31496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10"/>
          <p:cNvGraphicFramePr>
            <a:graphicFrameLocks noChangeAspect="1"/>
          </p:cNvGraphicFramePr>
          <p:nvPr>
            <p:extLst>
              <p:ext uri="{D42A27DB-BD31-4B8C-83A1-F6EECF244321}">
                <p14:modId xmlns:p14="http://schemas.microsoft.com/office/powerpoint/2010/main" val="3816491132"/>
              </p:ext>
            </p:extLst>
          </p:nvPr>
        </p:nvGraphicFramePr>
        <p:xfrm>
          <a:off x="2473200" y="4733925"/>
          <a:ext cx="2895600" cy="774700"/>
        </p:xfrm>
        <a:graphic>
          <a:graphicData uri="http://schemas.openxmlformats.org/presentationml/2006/ole">
            <mc:AlternateContent xmlns:mc="http://schemas.openxmlformats.org/markup-compatibility/2006">
              <mc:Choice xmlns:v="urn:schemas-microsoft-com:vml" Requires="v">
                <p:oleObj spid="_x0000_s159868" name="Equation" r:id="rId11" imgW="2895480" imgH="774360" progId="Equation.3">
                  <p:embed/>
                </p:oleObj>
              </mc:Choice>
              <mc:Fallback>
                <p:oleObj name="Equation" r:id="rId11" imgW="2895480" imgH="774360" progId="Equation.3">
                  <p:embed/>
                  <p:pic>
                    <p:nvPicPr>
                      <p:cNvPr id="0" name=""/>
                      <p:cNvPicPr>
                        <a:picLocks noChangeAspect="1" noChangeArrowheads="1"/>
                      </p:cNvPicPr>
                      <p:nvPr/>
                    </p:nvPicPr>
                    <p:blipFill>
                      <a:blip r:embed="rId12"/>
                      <a:srcRect/>
                      <a:stretch>
                        <a:fillRect/>
                      </a:stretch>
                    </p:blipFill>
                    <p:spPr bwMode="auto">
                      <a:xfrm>
                        <a:off x="2473200" y="4733925"/>
                        <a:ext cx="28956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13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31</a:t>
            </a:r>
          </a:p>
        </p:txBody>
      </p:sp>
      <p:sp>
        <p:nvSpPr>
          <p:cNvPr id="101381"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latin typeface="Arial" charset="0"/>
              </a:rPr>
              <a:t>Note that a caret mark has been placed over </a:t>
            </a:r>
            <a:r>
              <a:rPr lang="en-GB" sz="1500" b="1" i="1" dirty="0">
                <a:latin typeface="Symbol" pitchFamily="18" charset="2"/>
              </a:rPr>
              <a:t>m</a:t>
            </a:r>
            <a:r>
              <a:rPr lang="en-GB" sz="1500" b="1" dirty="0">
                <a:latin typeface="Arial" charset="0"/>
              </a:rPr>
              <a:t>, because we are now talking about </a:t>
            </a:r>
            <a:r>
              <a:rPr lang="en-GB" sz="1500" b="1" dirty="0" smtClean="0">
                <a:latin typeface="Arial" charset="0"/>
              </a:rPr>
              <a:t>the specific value </a:t>
            </a:r>
            <a:r>
              <a:rPr lang="en-GB" sz="1500" b="1" dirty="0">
                <a:latin typeface="Arial" charset="0"/>
              </a:rPr>
              <a:t>of </a:t>
            </a:r>
            <a:r>
              <a:rPr lang="en-GB" sz="1500" b="1" i="1" dirty="0" smtClean="0">
                <a:latin typeface="Symbol" pitchFamily="18" charset="2"/>
              </a:rPr>
              <a:t>m</a:t>
            </a:r>
            <a:r>
              <a:rPr lang="en-GB" sz="1500" b="1" dirty="0" smtClean="0">
                <a:latin typeface="Arial" charset="0"/>
              </a:rPr>
              <a:t> that maximizes the log-likelihood.</a:t>
            </a:r>
            <a:endParaRPr lang="en-GB" sz="1500" b="1" dirty="0">
              <a:latin typeface="Arial"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3" name="Rectangle 12"/>
          <p:cNvSpPr>
            <a:spLocks noChangeArrowheads="1"/>
          </p:cNvSpPr>
          <p:nvPr/>
        </p:nvSpPr>
        <p:spPr bwMode="auto">
          <a:xfrm>
            <a:off x="0" y="4662000"/>
            <a:ext cx="9144000" cy="92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3628800"/>
            <a:ext cx="9144000" cy="92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2595600"/>
            <a:ext cx="9144000" cy="92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1594800"/>
            <a:ext cx="9144000" cy="892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39998"/>
            <a:ext cx="9144000" cy="94590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2511835904"/>
              </p:ext>
            </p:extLst>
          </p:nvPr>
        </p:nvGraphicFramePr>
        <p:xfrm>
          <a:off x="2700000" y="628650"/>
          <a:ext cx="5310188" cy="787400"/>
        </p:xfrm>
        <a:graphic>
          <a:graphicData uri="http://schemas.openxmlformats.org/presentationml/2006/ole">
            <mc:AlternateContent xmlns:mc="http://schemas.openxmlformats.org/markup-compatibility/2006">
              <mc:Choice xmlns:v="urn:schemas-microsoft-com:vml" Requires="v">
                <p:oleObj spid="_x0000_s160888" name="Equation" r:id="rId3" imgW="5308560" imgH="787320" progId="Equation.3">
                  <p:embed/>
                </p:oleObj>
              </mc:Choice>
              <mc:Fallback>
                <p:oleObj name="Equation" r:id="rId3" imgW="5308560" imgH="7873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0000" y="628650"/>
                        <a:ext cx="5310188"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7"/>
          <p:cNvGraphicFramePr>
            <a:graphicFrameLocks noChangeAspect="1"/>
          </p:cNvGraphicFramePr>
          <p:nvPr>
            <p:extLst>
              <p:ext uri="{D42A27DB-BD31-4B8C-83A1-F6EECF244321}">
                <p14:modId xmlns:p14="http://schemas.microsoft.com/office/powerpoint/2010/main" val="2123191636"/>
              </p:ext>
            </p:extLst>
          </p:nvPr>
        </p:nvGraphicFramePr>
        <p:xfrm>
          <a:off x="1924050" y="1645200"/>
          <a:ext cx="6491288" cy="722313"/>
        </p:xfrm>
        <a:graphic>
          <a:graphicData uri="http://schemas.openxmlformats.org/presentationml/2006/ole">
            <mc:AlternateContent xmlns:mc="http://schemas.openxmlformats.org/markup-compatibility/2006">
              <mc:Choice xmlns:v="urn:schemas-microsoft-com:vml" Requires="v">
                <p:oleObj spid="_x0000_s160889" name="Equation" r:id="rId5" imgW="6489360" imgH="723600" progId="Equation.3">
                  <p:embed/>
                </p:oleObj>
              </mc:Choice>
              <mc:Fallback>
                <p:oleObj name="Equation" r:id="rId5" imgW="6489360" imgH="723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4050" y="1645200"/>
                        <a:ext cx="6491288"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8"/>
          <p:cNvGraphicFramePr>
            <a:graphicFrameLocks noChangeAspect="1"/>
          </p:cNvGraphicFramePr>
          <p:nvPr>
            <p:extLst>
              <p:ext uri="{D42A27DB-BD31-4B8C-83A1-F6EECF244321}">
                <p14:modId xmlns:p14="http://schemas.microsoft.com/office/powerpoint/2010/main" val="953979596"/>
              </p:ext>
            </p:extLst>
          </p:nvPr>
        </p:nvGraphicFramePr>
        <p:xfrm>
          <a:off x="1162050" y="2667600"/>
          <a:ext cx="3162300" cy="787400"/>
        </p:xfrm>
        <a:graphic>
          <a:graphicData uri="http://schemas.openxmlformats.org/presentationml/2006/ole">
            <mc:AlternateContent xmlns:mc="http://schemas.openxmlformats.org/markup-compatibility/2006">
              <mc:Choice xmlns:v="urn:schemas-microsoft-com:vml" Requires="v">
                <p:oleObj spid="_x0000_s160890" name="Equation" r:id="rId7" imgW="3162240" imgH="787320" progId="Equation.3">
                  <p:embed/>
                </p:oleObj>
              </mc:Choice>
              <mc:Fallback>
                <p:oleObj name="Equation" r:id="rId7" imgW="3162240" imgH="787320" progId="Equation.3">
                  <p:embed/>
                  <p:pic>
                    <p:nvPicPr>
                      <p:cNvPr id="0" name=""/>
                      <p:cNvPicPr>
                        <a:picLocks noChangeAspect="1" noChangeArrowheads="1"/>
                      </p:cNvPicPr>
                      <p:nvPr/>
                    </p:nvPicPr>
                    <p:blipFill>
                      <a:blip r:embed="rId8"/>
                      <a:srcRect/>
                      <a:stretch>
                        <a:fillRect/>
                      </a:stretch>
                    </p:blipFill>
                    <p:spPr bwMode="auto">
                      <a:xfrm>
                        <a:off x="1162050" y="2667600"/>
                        <a:ext cx="3162300"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9"/>
          <p:cNvGraphicFramePr>
            <a:graphicFrameLocks noChangeAspect="1"/>
          </p:cNvGraphicFramePr>
          <p:nvPr>
            <p:extLst>
              <p:ext uri="{D42A27DB-BD31-4B8C-83A1-F6EECF244321}">
                <p14:modId xmlns:p14="http://schemas.microsoft.com/office/powerpoint/2010/main" val="2770795799"/>
              </p:ext>
            </p:extLst>
          </p:nvPr>
        </p:nvGraphicFramePr>
        <p:xfrm>
          <a:off x="2473325" y="3694875"/>
          <a:ext cx="3149600" cy="774700"/>
        </p:xfrm>
        <a:graphic>
          <a:graphicData uri="http://schemas.openxmlformats.org/presentationml/2006/ole">
            <mc:AlternateContent xmlns:mc="http://schemas.openxmlformats.org/markup-compatibility/2006">
              <mc:Choice xmlns:v="urn:schemas-microsoft-com:vml" Requires="v">
                <p:oleObj spid="_x0000_s160891" name="Equation" r:id="rId9" imgW="3149280" imgH="774360" progId="Equation.3">
                  <p:embed/>
                </p:oleObj>
              </mc:Choice>
              <mc:Fallback>
                <p:oleObj name="Equation" r:id="rId9" imgW="3149280" imgH="774360" progId="Equation.3">
                  <p:embed/>
                  <p:pic>
                    <p:nvPicPr>
                      <p:cNvPr id="0" name=""/>
                      <p:cNvPicPr>
                        <a:picLocks noChangeAspect="1" noChangeArrowheads="1"/>
                      </p:cNvPicPr>
                      <p:nvPr/>
                    </p:nvPicPr>
                    <p:blipFill>
                      <a:blip r:embed="rId10"/>
                      <a:srcRect/>
                      <a:stretch>
                        <a:fillRect/>
                      </a:stretch>
                    </p:blipFill>
                    <p:spPr bwMode="auto">
                      <a:xfrm>
                        <a:off x="2473325" y="3694875"/>
                        <a:ext cx="31496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10"/>
          <p:cNvGraphicFramePr>
            <a:graphicFrameLocks noChangeAspect="1"/>
          </p:cNvGraphicFramePr>
          <p:nvPr>
            <p:extLst>
              <p:ext uri="{D42A27DB-BD31-4B8C-83A1-F6EECF244321}">
                <p14:modId xmlns:p14="http://schemas.microsoft.com/office/powerpoint/2010/main" val="1976881501"/>
              </p:ext>
            </p:extLst>
          </p:nvPr>
        </p:nvGraphicFramePr>
        <p:xfrm>
          <a:off x="2473200" y="4733925"/>
          <a:ext cx="2895600" cy="774700"/>
        </p:xfrm>
        <a:graphic>
          <a:graphicData uri="http://schemas.openxmlformats.org/presentationml/2006/ole">
            <mc:AlternateContent xmlns:mc="http://schemas.openxmlformats.org/markup-compatibility/2006">
              <mc:Choice xmlns:v="urn:schemas-microsoft-com:vml" Requires="v">
                <p:oleObj spid="_x0000_s160892" name="Equation" r:id="rId11" imgW="2895480" imgH="774360" progId="Equation.3">
                  <p:embed/>
                </p:oleObj>
              </mc:Choice>
              <mc:Fallback>
                <p:oleObj name="Equation" r:id="rId11" imgW="2895480" imgH="774360" progId="Equation.3">
                  <p:embed/>
                  <p:pic>
                    <p:nvPicPr>
                      <p:cNvPr id="0" name=""/>
                      <p:cNvPicPr>
                        <a:picLocks noChangeAspect="1" noChangeArrowheads="1"/>
                      </p:cNvPicPr>
                      <p:nvPr/>
                    </p:nvPicPr>
                    <p:blipFill>
                      <a:blip r:embed="rId12"/>
                      <a:srcRect/>
                      <a:stretch>
                        <a:fillRect/>
                      </a:stretch>
                    </p:blipFill>
                    <p:spPr bwMode="auto">
                      <a:xfrm>
                        <a:off x="2473200" y="4733925"/>
                        <a:ext cx="28956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a:spLocks noChangeArrowheads="1"/>
          </p:cNvSpPr>
          <p:nvPr/>
        </p:nvSpPr>
        <p:spPr bwMode="auto">
          <a:xfrm>
            <a:off x="0" y="4662000"/>
            <a:ext cx="9144000" cy="92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0" y="3628800"/>
            <a:ext cx="9144000" cy="92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2595600"/>
            <a:ext cx="9144000" cy="92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1594800"/>
            <a:ext cx="9144000" cy="892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539998"/>
            <a:ext cx="9144000" cy="94590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240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32</a:t>
            </a:r>
          </a:p>
        </p:txBody>
      </p:sp>
      <p:sp>
        <p:nvSpPr>
          <p:cNvPr id="102405"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latin typeface="Arial" charset="0"/>
              </a:rPr>
              <a:t>Note also that the second differential of log </a:t>
            </a:r>
            <a:r>
              <a:rPr lang="en-GB" sz="1500" b="1" i="1" dirty="0">
                <a:latin typeface="Arial" charset="0"/>
              </a:rPr>
              <a:t>L</a:t>
            </a:r>
            <a:r>
              <a:rPr lang="en-GB" sz="1500" b="1" dirty="0">
                <a:latin typeface="Arial" charset="0"/>
              </a:rPr>
              <a:t> with respect to </a:t>
            </a:r>
            <a:r>
              <a:rPr lang="en-GB" sz="1500" b="1" i="1" dirty="0">
                <a:latin typeface="Symbol" pitchFamily="18" charset="2"/>
              </a:rPr>
              <a:t>m</a:t>
            </a:r>
            <a:r>
              <a:rPr lang="en-GB" sz="1500" b="1" dirty="0">
                <a:latin typeface="Arial" charset="0"/>
              </a:rPr>
              <a:t> is </a:t>
            </a:r>
            <a:r>
              <a:rPr lang="en-GB" sz="1500" b="1" dirty="0" smtClean="0">
                <a:latin typeface="Arial" charset="0"/>
              </a:rPr>
              <a:t>–2</a:t>
            </a:r>
            <a:r>
              <a:rPr lang="en-GB" sz="1500" b="1" dirty="0">
                <a:latin typeface="Arial" charset="0"/>
              </a:rPr>
              <a:t>.  Since this is negative, we have found a maximum, not a minimum.</a:t>
            </a:r>
          </a:p>
        </p:txBody>
      </p:sp>
      <p:graphicFrame>
        <p:nvGraphicFramePr>
          <p:cNvPr id="102406" name="Object 6"/>
          <p:cNvGraphicFramePr>
            <a:graphicFrameLocks noChangeAspect="1"/>
          </p:cNvGraphicFramePr>
          <p:nvPr>
            <p:extLst>
              <p:ext uri="{D42A27DB-BD31-4B8C-83A1-F6EECF244321}">
                <p14:modId xmlns:p14="http://schemas.microsoft.com/office/powerpoint/2010/main" val="3915032503"/>
              </p:ext>
            </p:extLst>
          </p:nvPr>
        </p:nvGraphicFramePr>
        <p:xfrm>
          <a:off x="2700000" y="628650"/>
          <a:ext cx="5310188" cy="787400"/>
        </p:xfrm>
        <a:graphic>
          <a:graphicData uri="http://schemas.openxmlformats.org/presentationml/2006/ole">
            <mc:AlternateContent xmlns:mc="http://schemas.openxmlformats.org/markup-compatibility/2006">
              <mc:Choice xmlns:v="urn:schemas-microsoft-com:vml" Requires="v">
                <p:oleObj spid="_x0000_s161945" name="Equation" r:id="rId3" imgW="5308560" imgH="787320" progId="Equation.3">
                  <p:embed/>
                </p:oleObj>
              </mc:Choice>
              <mc:Fallback>
                <p:oleObj name="Equation" r:id="rId3" imgW="5308560" imgH="78732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0000" y="628650"/>
                        <a:ext cx="5310188"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407" name="Object 7"/>
          <p:cNvGraphicFramePr>
            <a:graphicFrameLocks noChangeAspect="1"/>
          </p:cNvGraphicFramePr>
          <p:nvPr>
            <p:extLst>
              <p:ext uri="{D42A27DB-BD31-4B8C-83A1-F6EECF244321}">
                <p14:modId xmlns:p14="http://schemas.microsoft.com/office/powerpoint/2010/main" val="2260772736"/>
              </p:ext>
            </p:extLst>
          </p:nvPr>
        </p:nvGraphicFramePr>
        <p:xfrm>
          <a:off x="1924050" y="1645200"/>
          <a:ext cx="6491288" cy="722313"/>
        </p:xfrm>
        <a:graphic>
          <a:graphicData uri="http://schemas.openxmlformats.org/presentationml/2006/ole">
            <mc:AlternateContent xmlns:mc="http://schemas.openxmlformats.org/markup-compatibility/2006">
              <mc:Choice xmlns:v="urn:schemas-microsoft-com:vml" Requires="v">
                <p:oleObj spid="_x0000_s161946" name="Equation" r:id="rId5" imgW="6489360" imgH="723600" progId="Equation.3">
                  <p:embed/>
                </p:oleObj>
              </mc:Choice>
              <mc:Fallback>
                <p:oleObj name="Equation" r:id="rId5" imgW="6489360" imgH="7236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4050" y="1645200"/>
                        <a:ext cx="6491288"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408" name="Object 8"/>
          <p:cNvGraphicFramePr>
            <a:graphicFrameLocks noChangeAspect="1"/>
          </p:cNvGraphicFramePr>
          <p:nvPr>
            <p:extLst>
              <p:ext uri="{D42A27DB-BD31-4B8C-83A1-F6EECF244321}">
                <p14:modId xmlns:p14="http://schemas.microsoft.com/office/powerpoint/2010/main" val="2364957677"/>
              </p:ext>
            </p:extLst>
          </p:nvPr>
        </p:nvGraphicFramePr>
        <p:xfrm>
          <a:off x="1162050" y="2667600"/>
          <a:ext cx="3162300" cy="787400"/>
        </p:xfrm>
        <a:graphic>
          <a:graphicData uri="http://schemas.openxmlformats.org/presentationml/2006/ole">
            <mc:AlternateContent xmlns:mc="http://schemas.openxmlformats.org/markup-compatibility/2006">
              <mc:Choice xmlns:v="urn:schemas-microsoft-com:vml" Requires="v">
                <p:oleObj spid="_x0000_s161947" name="Equation" r:id="rId7" imgW="3162240" imgH="787320" progId="Equation.3">
                  <p:embed/>
                </p:oleObj>
              </mc:Choice>
              <mc:Fallback>
                <p:oleObj name="Equation" r:id="rId7" imgW="3162240" imgH="787320" progId="Equation.3">
                  <p:embed/>
                  <p:pic>
                    <p:nvPicPr>
                      <p:cNvPr id="0" name="Object 8"/>
                      <p:cNvPicPr>
                        <a:picLocks noChangeAspect="1" noChangeArrowheads="1"/>
                      </p:cNvPicPr>
                      <p:nvPr/>
                    </p:nvPicPr>
                    <p:blipFill>
                      <a:blip r:embed="rId8"/>
                      <a:srcRect/>
                      <a:stretch>
                        <a:fillRect/>
                      </a:stretch>
                    </p:blipFill>
                    <p:spPr bwMode="auto">
                      <a:xfrm>
                        <a:off x="1162050" y="2667600"/>
                        <a:ext cx="3162300"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409" name="Object 9"/>
          <p:cNvGraphicFramePr>
            <a:graphicFrameLocks noChangeAspect="1"/>
          </p:cNvGraphicFramePr>
          <p:nvPr>
            <p:extLst>
              <p:ext uri="{D42A27DB-BD31-4B8C-83A1-F6EECF244321}">
                <p14:modId xmlns:p14="http://schemas.microsoft.com/office/powerpoint/2010/main" val="1275234844"/>
              </p:ext>
            </p:extLst>
          </p:nvPr>
        </p:nvGraphicFramePr>
        <p:xfrm>
          <a:off x="2473325" y="3694875"/>
          <a:ext cx="3149600" cy="774700"/>
        </p:xfrm>
        <a:graphic>
          <a:graphicData uri="http://schemas.openxmlformats.org/presentationml/2006/ole">
            <mc:AlternateContent xmlns:mc="http://schemas.openxmlformats.org/markup-compatibility/2006">
              <mc:Choice xmlns:v="urn:schemas-microsoft-com:vml" Requires="v">
                <p:oleObj spid="_x0000_s161948" name="Equation" r:id="rId9" imgW="3149280" imgH="774360" progId="Equation.3">
                  <p:embed/>
                </p:oleObj>
              </mc:Choice>
              <mc:Fallback>
                <p:oleObj name="Equation" r:id="rId9" imgW="3149280" imgH="774360" progId="Equation.3">
                  <p:embed/>
                  <p:pic>
                    <p:nvPicPr>
                      <p:cNvPr id="0" name="Object 9"/>
                      <p:cNvPicPr>
                        <a:picLocks noChangeAspect="1" noChangeArrowheads="1"/>
                      </p:cNvPicPr>
                      <p:nvPr/>
                    </p:nvPicPr>
                    <p:blipFill>
                      <a:blip r:embed="rId10"/>
                      <a:srcRect/>
                      <a:stretch>
                        <a:fillRect/>
                      </a:stretch>
                    </p:blipFill>
                    <p:spPr bwMode="auto">
                      <a:xfrm>
                        <a:off x="2473325" y="3694875"/>
                        <a:ext cx="31496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410" name="Object 10"/>
          <p:cNvGraphicFramePr>
            <a:graphicFrameLocks noChangeAspect="1"/>
          </p:cNvGraphicFramePr>
          <p:nvPr>
            <p:extLst>
              <p:ext uri="{D42A27DB-BD31-4B8C-83A1-F6EECF244321}">
                <p14:modId xmlns:p14="http://schemas.microsoft.com/office/powerpoint/2010/main" val="2090601976"/>
              </p:ext>
            </p:extLst>
          </p:nvPr>
        </p:nvGraphicFramePr>
        <p:xfrm>
          <a:off x="2473200" y="4733925"/>
          <a:ext cx="2895600" cy="774700"/>
        </p:xfrm>
        <a:graphic>
          <a:graphicData uri="http://schemas.openxmlformats.org/presentationml/2006/ole">
            <mc:AlternateContent xmlns:mc="http://schemas.openxmlformats.org/markup-compatibility/2006">
              <mc:Choice xmlns:v="urn:schemas-microsoft-com:vml" Requires="v">
                <p:oleObj spid="_x0000_s161949" name="Equation" r:id="rId11" imgW="2895480" imgH="774360" progId="Equation.3">
                  <p:embed/>
                </p:oleObj>
              </mc:Choice>
              <mc:Fallback>
                <p:oleObj name="Equation" r:id="rId11" imgW="2895480" imgH="774360" progId="Equation.3">
                  <p:embed/>
                  <p:pic>
                    <p:nvPicPr>
                      <p:cNvPr id="0" name="Object 10"/>
                      <p:cNvPicPr>
                        <a:picLocks noChangeAspect="1" noChangeArrowheads="1"/>
                      </p:cNvPicPr>
                      <p:nvPr/>
                    </p:nvPicPr>
                    <p:blipFill>
                      <a:blip r:embed="rId12"/>
                      <a:srcRect/>
                      <a:stretch>
                        <a:fillRect/>
                      </a:stretch>
                    </p:blipFill>
                    <p:spPr bwMode="auto">
                      <a:xfrm>
                        <a:off x="2473200" y="4733925"/>
                        <a:ext cx="28956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21" name="Rectangle 20"/>
          <p:cNvSpPr>
            <a:spLocks noChangeArrowheads="1"/>
          </p:cNvSpPr>
          <p:nvPr/>
        </p:nvSpPr>
        <p:spPr bwMode="auto">
          <a:xfrm>
            <a:off x="6353175" y="4397624"/>
            <a:ext cx="2076450" cy="98400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2247745029"/>
              </p:ext>
            </p:extLst>
          </p:nvPr>
        </p:nvGraphicFramePr>
        <p:xfrm>
          <a:off x="6556375" y="4476750"/>
          <a:ext cx="1663700" cy="812800"/>
        </p:xfrm>
        <a:graphic>
          <a:graphicData uri="http://schemas.openxmlformats.org/presentationml/2006/ole">
            <mc:AlternateContent xmlns:mc="http://schemas.openxmlformats.org/markup-compatibility/2006">
              <mc:Choice xmlns:v="urn:schemas-microsoft-com:vml" Requires="v">
                <p:oleObj spid="_x0000_s161950" name="Equation" r:id="rId13" imgW="1663560" imgH="812520" progId="Equation.3">
                  <p:embed/>
                </p:oleObj>
              </mc:Choice>
              <mc:Fallback>
                <p:oleObj name="Equation" r:id="rId13" imgW="1663560" imgH="812520" progId="Equation.3">
                  <p:embed/>
                  <p:pic>
                    <p:nvPicPr>
                      <p:cNvPr id="0" name="Object 10"/>
                      <p:cNvPicPr>
                        <a:picLocks noChangeAspect="1" noChangeArrowheads="1"/>
                      </p:cNvPicPr>
                      <p:nvPr/>
                    </p:nvPicPr>
                    <p:blipFill>
                      <a:blip r:embed="rId14"/>
                      <a:srcRect/>
                      <a:stretch>
                        <a:fillRect/>
                      </a:stretch>
                    </p:blipFill>
                    <p:spPr bwMode="auto">
                      <a:xfrm>
                        <a:off x="6556375" y="4476750"/>
                        <a:ext cx="16637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a:spLocks noChangeArrowheads="1"/>
          </p:cNvSpPr>
          <p:nvPr/>
        </p:nvSpPr>
        <p:spPr bwMode="auto">
          <a:xfrm>
            <a:off x="0" y="539998"/>
            <a:ext cx="9144000" cy="1011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342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33</a:t>
            </a:r>
          </a:p>
        </p:txBody>
      </p:sp>
      <p:sp>
        <p:nvSpPr>
          <p:cNvPr id="10342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We will generalize this result to a sample of </a:t>
            </a:r>
            <a:r>
              <a:rPr lang="en-GB" sz="1500" b="1" i="1">
                <a:latin typeface="Arial" charset="0"/>
              </a:rPr>
              <a:t>n</a:t>
            </a:r>
            <a:r>
              <a:rPr lang="en-GB" sz="1500" b="1">
                <a:latin typeface="Arial" charset="0"/>
              </a:rPr>
              <a:t> observations </a:t>
            </a:r>
            <a:r>
              <a:rPr lang="en-GB" sz="1500" b="1" i="1">
                <a:latin typeface="Arial" charset="0"/>
              </a:rPr>
              <a:t>X</a:t>
            </a:r>
            <a:r>
              <a:rPr lang="en-GB" sz="1500" b="1" baseline="-25000">
                <a:latin typeface="Arial" charset="0"/>
              </a:rPr>
              <a:t>1</a:t>
            </a:r>
            <a:r>
              <a:rPr lang="en-GB" sz="1500" b="1">
                <a:latin typeface="Arial" charset="0"/>
              </a:rPr>
              <a:t>,...,</a:t>
            </a:r>
            <a:r>
              <a:rPr lang="en-GB" sz="1500" b="1" i="1">
                <a:latin typeface="Arial" charset="0"/>
              </a:rPr>
              <a:t>X</a:t>
            </a:r>
            <a:r>
              <a:rPr lang="en-GB" sz="1500" b="1" i="1" baseline="-25000">
                <a:latin typeface="Arial" charset="0"/>
              </a:rPr>
              <a:t>n</a:t>
            </a:r>
            <a:r>
              <a:rPr lang="en-GB" sz="1500" b="1">
                <a:latin typeface="Arial" charset="0"/>
              </a:rPr>
              <a:t>.  The probability density for </a:t>
            </a:r>
            <a:r>
              <a:rPr lang="en-GB" sz="1500" b="1" i="1">
                <a:latin typeface="Arial" charset="0"/>
              </a:rPr>
              <a:t>X</a:t>
            </a:r>
            <a:r>
              <a:rPr lang="en-GB" sz="1500" b="1" i="1" baseline="-25000">
                <a:latin typeface="Arial" charset="0"/>
              </a:rPr>
              <a:t>i</a:t>
            </a:r>
            <a:r>
              <a:rPr lang="en-GB" sz="1500" b="1">
                <a:latin typeface="Arial" charset="0"/>
              </a:rPr>
              <a:t> is given by the first line.</a:t>
            </a:r>
          </a:p>
          <a:p>
            <a:pPr>
              <a:spcBef>
                <a:spcPct val="50000"/>
              </a:spcBef>
            </a:pPr>
            <a:endParaRPr lang="en-GB" sz="1500" b="1">
              <a:latin typeface="Arial" charset="0"/>
            </a:endParaRPr>
          </a:p>
        </p:txBody>
      </p:sp>
      <p:sp>
        <p:nvSpPr>
          <p:cNvPr id="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graphicFrame>
        <p:nvGraphicFramePr>
          <p:cNvPr id="2" name="Object 1"/>
          <p:cNvGraphicFramePr>
            <a:graphicFrameLocks noChangeAspect="1"/>
          </p:cNvGraphicFramePr>
          <p:nvPr>
            <p:extLst>
              <p:ext uri="{D42A27DB-BD31-4B8C-83A1-F6EECF244321}">
                <p14:modId xmlns:p14="http://schemas.microsoft.com/office/powerpoint/2010/main" val="3520411283"/>
              </p:ext>
            </p:extLst>
          </p:nvPr>
        </p:nvGraphicFramePr>
        <p:xfrm>
          <a:off x="1898650" y="625475"/>
          <a:ext cx="2895600" cy="812800"/>
        </p:xfrm>
        <a:graphic>
          <a:graphicData uri="http://schemas.openxmlformats.org/presentationml/2006/ole">
            <mc:AlternateContent xmlns:mc="http://schemas.openxmlformats.org/markup-compatibility/2006">
              <mc:Choice xmlns:v="urn:schemas-microsoft-com:vml" Requires="v">
                <p:oleObj spid="_x0000_s103467" name="Equation" r:id="rId3" imgW="2895600" imgH="812800" progId="Equation.DSMT4">
                  <p:embed/>
                </p:oleObj>
              </mc:Choice>
              <mc:Fallback>
                <p:oleObj name="Equation" r:id="rId3" imgW="2895600" imgH="8128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8650" y="625475"/>
                        <a:ext cx="28956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ChangeArrowheads="1"/>
          </p:cNvSpPr>
          <p:nvPr/>
        </p:nvSpPr>
        <p:spPr bwMode="auto">
          <a:xfrm>
            <a:off x="0" y="1659600"/>
            <a:ext cx="9144000" cy="11968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539998"/>
            <a:ext cx="9144000" cy="1011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445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34</a:t>
            </a:r>
          </a:p>
        </p:txBody>
      </p:sp>
      <p:sp>
        <p:nvSpPr>
          <p:cNvPr id="1044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The joint density function for a sample of </a:t>
            </a:r>
            <a:r>
              <a:rPr lang="en-GB" sz="1500" b="1" i="1">
                <a:latin typeface="Arial" charset="0"/>
              </a:rPr>
              <a:t>n</a:t>
            </a:r>
            <a:r>
              <a:rPr lang="en-GB" sz="1500" b="1">
                <a:latin typeface="Arial" charset="0"/>
              </a:rPr>
              <a:t> observations is  the product of their individual densities.</a:t>
            </a:r>
          </a:p>
          <a:p>
            <a:pPr>
              <a:spcBef>
                <a:spcPct val="50000"/>
              </a:spcBef>
            </a:pPr>
            <a:endParaRPr lang="en-GB" sz="1500" b="1">
              <a:latin typeface="Arial"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graphicFrame>
        <p:nvGraphicFramePr>
          <p:cNvPr id="4" name="Object 3"/>
          <p:cNvGraphicFramePr>
            <a:graphicFrameLocks noChangeAspect="1"/>
          </p:cNvGraphicFramePr>
          <p:nvPr>
            <p:extLst>
              <p:ext uri="{D42A27DB-BD31-4B8C-83A1-F6EECF244321}">
                <p14:modId xmlns:p14="http://schemas.microsoft.com/office/powerpoint/2010/main" val="1837696188"/>
              </p:ext>
            </p:extLst>
          </p:nvPr>
        </p:nvGraphicFramePr>
        <p:xfrm>
          <a:off x="715963" y="1825625"/>
          <a:ext cx="7177087" cy="876300"/>
        </p:xfrm>
        <a:graphic>
          <a:graphicData uri="http://schemas.openxmlformats.org/presentationml/2006/ole">
            <mc:AlternateContent xmlns:mc="http://schemas.openxmlformats.org/markup-compatibility/2006">
              <mc:Choice xmlns:v="urn:schemas-microsoft-com:vml" Requires="v">
                <p:oleObj spid="_x0000_s162868" name="Equation" r:id="rId3" imgW="7175160" imgH="876240" progId="Equation.DSMT4">
                  <p:embed/>
                </p:oleObj>
              </mc:Choice>
              <mc:Fallback>
                <p:oleObj name="Equation" r:id="rId3" imgW="7175160" imgH="87624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963" y="1825625"/>
                        <a:ext cx="7177087"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520411283"/>
              </p:ext>
            </p:extLst>
          </p:nvPr>
        </p:nvGraphicFramePr>
        <p:xfrm>
          <a:off x="1898650" y="625475"/>
          <a:ext cx="2895600" cy="812800"/>
        </p:xfrm>
        <a:graphic>
          <a:graphicData uri="http://schemas.openxmlformats.org/presentationml/2006/ole">
            <mc:AlternateContent xmlns:mc="http://schemas.openxmlformats.org/markup-compatibility/2006">
              <mc:Choice xmlns:v="urn:schemas-microsoft-com:vml" Requires="v">
                <p:oleObj spid="_x0000_s162869" name="Equation" r:id="rId5" imgW="2895480" imgH="812520" progId="Equation.DSMT4">
                  <p:embed/>
                </p:oleObj>
              </mc:Choice>
              <mc:Fallback>
                <p:oleObj name="Equation" r:id="rId5" imgW="2895480" imgH="81252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98650" y="625475"/>
                        <a:ext cx="28956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Rectangle 1"/>
          <p:cNvSpPr/>
          <p:nvPr/>
        </p:nvSpPr>
        <p:spPr bwMode="auto">
          <a:xfrm>
            <a:off x="638176" y="1790700"/>
            <a:ext cx="2438400" cy="81915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900" b="0" i="0" u="none" strike="noStrike" cap="none" normalizeH="0" baseline="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0" y="539998"/>
            <a:ext cx="9144000" cy="1011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649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35</a:t>
            </a:r>
          </a:p>
        </p:txBody>
      </p:sp>
      <p:sp>
        <p:nvSpPr>
          <p:cNvPr id="1065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Now treating the sample values as fixed, we can re-interpret the joint density function as the likelihood function for </a:t>
            </a:r>
            <a:r>
              <a:rPr lang="en-GB" sz="1500" b="1" i="1">
                <a:latin typeface="Symbol" pitchFamily="18" charset="2"/>
              </a:rPr>
              <a:t>m</a:t>
            </a:r>
            <a:r>
              <a:rPr lang="en-GB" sz="1500" b="1">
                <a:latin typeface="Arial" charset="0"/>
              </a:rPr>
              <a:t>, given this sample.  We will find the value of </a:t>
            </a:r>
            <a:r>
              <a:rPr lang="en-GB" sz="1500" b="1" i="1">
                <a:latin typeface="Symbol" pitchFamily="18" charset="2"/>
              </a:rPr>
              <a:t>m</a:t>
            </a:r>
            <a:r>
              <a:rPr lang="en-GB" sz="1500" b="1">
                <a:latin typeface="Arial" charset="0"/>
              </a:rPr>
              <a:t> that maximizes it.</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4" name="Rectangle 13"/>
          <p:cNvSpPr>
            <a:spLocks noChangeArrowheads="1"/>
          </p:cNvSpPr>
          <p:nvPr/>
        </p:nvSpPr>
        <p:spPr bwMode="auto">
          <a:xfrm>
            <a:off x="0" y="1659600"/>
            <a:ext cx="9144000" cy="11968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837696188"/>
              </p:ext>
            </p:extLst>
          </p:nvPr>
        </p:nvGraphicFramePr>
        <p:xfrm>
          <a:off x="715963" y="1825625"/>
          <a:ext cx="7177087" cy="876300"/>
        </p:xfrm>
        <a:graphic>
          <a:graphicData uri="http://schemas.openxmlformats.org/presentationml/2006/ole">
            <mc:AlternateContent xmlns:mc="http://schemas.openxmlformats.org/markup-compatibility/2006">
              <mc:Choice xmlns:v="urn:schemas-microsoft-com:vml" Requires="v">
                <p:oleObj spid="_x0000_s106562" name="Equation" r:id="rId3" imgW="7175160" imgH="876240" progId="Equation.DSMT4">
                  <p:embed/>
                </p:oleObj>
              </mc:Choice>
              <mc:Fallback>
                <p:oleObj name="Equation" r:id="rId3" imgW="7175160" imgH="87624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963" y="1825625"/>
                        <a:ext cx="7177087"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520411283"/>
              </p:ext>
            </p:extLst>
          </p:nvPr>
        </p:nvGraphicFramePr>
        <p:xfrm>
          <a:off x="1898650" y="625475"/>
          <a:ext cx="2895600" cy="812800"/>
        </p:xfrm>
        <a:graphic>
          <a:graphicData uri="http://schemas.openxmlformats.org/presentationml/2006/ole">
            <mc:AlternateContent xmlns:mc="http://schemas.openxmlformats.org/markup-compatibility/2006">
              <mc:Choice xmlns:v="urn:schemas-microsoft-com:vml" Requires="v">
                <p:oleObj spid="_x0000_s106563" name="Equation" r:id="rId5" imgW="2895480" imgH="812520" progId="Equation.DSMT4">
                  <p:embed/>
                </p:oleObj>
              </mc:Choice>
              <mc:Fallback>
                <p:oleObj name="Equation" r:id="rId5" imgW="2895480" imgH="81252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98650" y="625475"/>
                        <a:ext cx="28956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a:spLocks noChangeArrowheads="1"/>
          </p:cNvSpPr>
          <p:nvPr/>
        </p:nvSpPr>
        <p:spPr bwMode="auto">
          <a:xfrm>
            <a:off x="0" y="2955600"/>
            <a:ext cx="9144000" cy="24059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1659600"/>
            <a:ext cx="9144000" cy="11968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10"/>
          <p:cNvSpPr>
            <a:spLocks noChangeArrowheads="1"/>
          </p:cNvSpPr>
          <p:nvPr/>
        </p:nvSpPr>
        <p:spPr bwMode="auto">
          <a:xfrm>
            <a:off x="0" y="539998"/>
            <a:ext cx="9144000" cy="1011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547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36</a:t>
            </a:r>
          </a:p>
        </p:txBody>
      </p:sp>
      <p:sp>
        <p:nvSpPr>
          <p:cNvPr id="105477"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We will do this indirectly, as before, by maximizing log </a:t>
            </a:r>
            <a:r>
              <a:rPr lang="en-GB" sz="1500" b="1" i="1">
                <a:latin typeface="Arial" charset="0"/>
              </a:rPr>
              <a:t>L</a:t>
            </a:r>
            <a:r>
              <a:rPr lang="en-GB" sz="1500" b="1">
                <a:latin typeface="Arial" charset="0"/>
              </a:rPr>
              <a:t> with respect to </a:t>
            </a:r>
            <a:r>
              <a:rPr lang="en-GB" sz="1500" b="1" i="1">
                <a:latin typeface="Symbol" pitchFamily="18" charset="2"/>
              </a:rPr>
              <a:t>m</a:t>
            </a:r>
            <a:r>
              <a:rPr lang="en-GB" sz="1500" b="1">
                <a:latin typeface="Arial" charset="0"/>
              </a:rPr>
              <a:t>.  The logarithm decomposes as shown. </a:t>
            </a:r>
          </a:p>
          <a:p>
            <a:pPr>
              <a:spcBef>
                <a:spcPct val="50000"/>
              </a:spcBef>
            </a:pPr>
            <a:endParaRPr lang="en-GB" sz="1500" b="1">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graphicFrame>
        <p:nvGraphicFramePr>
          <p:cNvPr id="2" name="Object 1"/>
          <p:cNvGraphicFramePr>
            <a:graphicFrameLocks noChangeAspect="1"/>
          </p:cNvGraphicFramePr>
          <p:nvPr>
            <p:extLst>
              <p:ext uri="{D42A27DB-BD31-4B8C-83A1-F6EECF244321}">
                <p14:modId xmlns:p14="http://schemas.microsoft.com/office/powerpoint/2010/main" val="3520411283"/>
              </p:ext>
            </p:extLst>
          </p:nvPr>
        </p:nvGraphicFramePr>
        <p:xfrm>
          <a:off x="1898650" y="625475"/>
          <a:ext cx="2895600" cy="812800"/>
        </p:xfrm>
        <a:graphic>
          <a:graphicData uri="http://schemas.openxmlformats.org/presentationml/2006/ole">
            <mc:AlternateContent xmlns:mc="http://schemas.openxmlformats.org/markup-compatibility/2006">
              <mc:Choice xmlns:v="urn:schemas-microsoft-com:vml" Requires="v">
                <p:oleObj spid="_x0000_s105569" name="Equation" r:id="rId3" imgW="2895480" imgH="812520" progId="Equation.DSMT4">
                  <p:embed/>
                </p:oleObj>
              </mc:Choice>
              <mc:Fallback>
                <p:oleObj name="Equation" r:id="rId3" imgW="2895480" imgH="812520" progId="Equation.DSMT4">
                  <p:embed/>
                  <p:pic>
                    <p:nvPicPr>
                      <p:cNvPr id="0" name="Object 9"/>
                      <p:cNvPicPr>
                        <a:picLocks noChangeAspect="1" noChangeArrowheads="1"/>
                      </p:cNvPicPr>
                      <p:nvPr/>
                    </p:nvPicPr>
                    <p:blipFill>
                      <a:blip r:embed="rId4"/>
                      <a:srcRect/>
                      <a:stretch>
                        <a:fillRect/>
                      </a:stretch>
                    </p:blipFill>
                    <p:spPr bwMode="auto">
                      <a:xfrm>
                        <a:off x="1898650" y="625475"/>
                        <a:ext cx="28956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837696188"/>
              </p:ext>
            </p:extLst>
          </p:nvPr>
        </p:nvGraphicFramePr>
        <p:xfrm>
          <a:off x="716400" y="1825625"/>
          <a:ext cx="7177087" cy="876300"/>
        </p:xfrm>
        <a:graphic>
          <a:graphicData uri="http://schemas.openxmlformats.org/presentationml/2006/ole">
            <mc:AlternateContent xmlns:mc="http://schemas.openxmlformats.org/markup-compatibility/2006">
              <mc:Choice xmlns:v="urn:schemas-microsoft-com:vml" Requires="v">
                <p:oleObj spid="_x0000_s105570" name="Equation" r:id="rId5" imgW="7175160" imgH="876240" progId="Equation.DSMT4">
                  <p:embed/>
                </p:oleObj>
              </mc:Choice>
              <mc:Fallback>
                <p:oleObj name="Equation" r:id="rId5" imgW="7175160" imgH="876240" progId="Equation.DSMT4">
                  <p:embed/>
                  <p:pic>
                    <p:nvPicPr>
                      <p:cNvPr id="0" name="Object 7"/>
                      <p:cNvPicPr>
                        <a:picLocks noChangeAspect="1" noChangeArrowheads="1"/>
                      </p:cNvPicPr>
                      <p:nvPr/>
                    </p:nvPicPr>
                    <p:blipFill>
                      <a:blip r:embed="rId6"/>
                      <a:srcRect/>
                      <a:stretch>
                        <a:fillRect/>
                      </a:stretch>
                    </p:blipFill>
                    <p:spPr bwMode="auto">
                      <a:xfrm>
                        <a:off x="716400" y="1825625"/>
                        <a:ext cx="7177087"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5592516"/>
              </p:ext>
            </p:extLst>
          </p:nvPr>
        </p:nvGraphicFramePr>
        <p:xfrm>
          <a:off x="2141538" y="3146425"/>
          <a:ext cx="6681787" cy="2019300"/>
        </p:xfrm>
        <a:graphic>
          <a:graphicData uri="http://schemas.openxmlformats.org/presentationml/2006/ole">
            <mc:AlternateContent xmlns:mc="http://schemas.openxmlformats.org/markup-compatibility/2006">
              <mc:Choice xmlns:v="urn:schemas-microsoft-com:vml" Requires="v">
                <p:oleObj spid="_x0000_s105571" name="Equation" r:id="rId7" imgW="6680160" imgH="2019240" progId="Equation.DSMT4">
                  <p:embed/>
                </p:oleObj>
              </mc:Choice>
              <mc:Fallback>
                <p:oleObj name="Equation" r:id="rId7" imgW="6680160" imgH="2019240" progId="Equation.DSMT4">
                  <p:embed/>
                  <p:pic>
                    <p:nvPicPr>
                      <p:cNvPr id="0" name="Object 8"/>
                      <p:cNvPicPr>
                        <a:picLocks noChangeAspect="1" noChangeArrowheads="1"/>
                      </p:cNvPicPr>
                      <p:nvPr/>
                    </p:nvPicPr>
                    <p:blipFill>
                      <a:blip r:embed="rId8"/>
                      <a:srcRect/>
                      <a:stretch>
                        <a:fillRect/>
                      </a:stretch>
                    </p:blipFill>
                    <p:spPr bwMode="auto">
                      <a:xfrm>
                        <a:off x="2141538" y="3146425"/>
                        <a:ext cx="6681787" cy="2019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75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37</a:t>
            </a:r>
          </a:p>
        </p:txBody>
      </p:sp>
      <p:sp>
        <p:nvSpPr>
          <p:cNvPr id="107525"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We differentiate log </a:t>
            </a:r>
            <a:r>
              <a:rPr lang="en-GB" sz="1500" b="1" i="1">
                <a:latin typeface="Arial" charset="0"/>
              </a:rPr>
              <a:t>L</a:t>
            </a:r>
            <a:r>
              <a:rPr lang="en-GB" sz="1500" b="1">
                <a:latin typeface="Arial" charset="0"/>
              </a:rPr>
              <a:t> with respect to </a:t>
            </a:r>
            <a:r>
              <a:rPr lang="en-GB" sz="1500" b="1" i="1">
                <a:latin typeface="Symbol" pitchFamily="18" charset="2"/>
              </a:rPr>
              <a:t>m</a:t>
            </a:r>
            <a:r>
              <a:rPr lang="en-GB" sz="1500" b="1">
                <a:latin typeface="Arial" charset="0"/>
              </a:rPr>
              <a:t>.</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1" name="Rectangle 10"/>
          <p:cNvSpPr>
            <a:spLocks noChangeArrowheads="1"/>
          </p:cNvSpPr>
          <p:nvPr/>
        </p:nvSpPr>
        <p:spPr bwMode="auto">
          <a:xfrm>
            <a:off x="0" y="2685600"/>
            <a:ext cx="9144000" cy="92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2" name="Object 7"/>
          <p:cNvGraphicFramePr>
            <a:graphicFrameLocks noChangeAspect="1"/>
          </p:cNvGraphicFramePr>
          <p:nvPr>
            <p:extLst>
              <p:ext uri="{D42A27DB-BD31-4B8C-83A1-F6EECF244321}">
                <p14:modId xmlns:p14="http://schemas.microsoft.com/office/powerpoint/2010/main" val="188046572"/>
              </p:ext>
            </p:extLst>
          </p:nvPr>
        </p:nvGraphicFramePr>
        <p:xfrm>
          <a:off x="1514475" y="2754000"/>
          <a:ext cx="4114800" cy="774700"/>
        </p:xfrm>
        <a:graphic>
          <a:graphicData uri="http://schemas.openxmlformats.org/presentationml/2006/ole">
            <mc:AlternateContent xmlns:mc="http://schemas.openxmlformats.org/markup-compatibility/2006">
              <mc:Choice xmlns:v="urn:schemas-microsoft-com:vml" Requires="v">
                <p:oleObj spid="_x0000_s163898" name="Equation" r:id="rId3" imgW="4114800" imgH="774360" progId="Equation.3">
                  <p:embed/>
                </p:oleObj>
              </mc:Choice>
              <mc:Fallback>
                <p:oleObj name="Equation" r:id="rId3" imgW="4114800" imgH="774360" progId="Equation.3">
                  <p:embed/>
                  <p:pic>
                    <p:nvPicPr>
                      <p:cNvPr id="0" name=""/>
                      <p:cNvPicPr>
                        <a:picLocks noChangeAspect="1" noChangeArrowheads="1"/>
                      </p:cNvPicPr>
                      <p:nvPr/>
                    </p:nvPicPr>
                    <p:blipFill>
                      <a:blip r:embed="rId4"/>
                      <a:srcRect/>
                      <a:stretch>
                        <a:fillRect/>
                      </a:stretch>
                    </p:blipFill>
                    <p:spPr bwMode="auto">
                      <a:xfrm>
                        <a:off x="1514475" y="2754000"/>
                        <a:ext cx="41148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Rectangle 12"/>
          <p:cNvSpPr>
            <a:spLocks noChangeArrowheads="1"/>
          </p:cNvSpPr>
          <p:nvPr/>
        </p:nvSpPr>
        <p:spPr bwMode="auto">
          <a:xfrm>
            <a:off x="0" y="539998"/>
            <a:ext cx="9144000" cy="2037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37110617"/>
              </p:ext>
            </p:extLst>
          </p:nvPr>
        </p:nvGraphicFramePr>
        <p:xfrm>
          <a:off x="1743075" y="649288"/>
          <a:ext cx="6681788" cy="1841500"/>
        </p:xfrm>
        <a:graphic>
          <a:graphicData uri="http://schemas.openxmlformats.org/presentationml/2006/ole">
            <mc:AlternateContent xmlns:mc="http://schemas.openxmlformats.org/markup-compatibility/2006">
              <mc:Choice xmlns:v="urn:schemas-microsoft-com:vml" Requires="v">
                <p:oleObj spid="_x0000_s163899" name="Equation" r:id="rId5" imgW="6680160" imgH="1841400" progId="Equation.DSMT4">
                  <p:embed/>
                </p:oleObj>
              </mc:Choice>
              <mc:Fallback>
                <p:oleObj name="Equation" r:id="rId5" imgW="6680160" imgH="18414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3075" y="649288"/>
                        <a:ext cx="6681788" cy="184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85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38</a:t>
            </a:r>
          </a:p>
        </p:txBody>
      </p:sp>
      <p:sp>
        <p:nvSpPr>
          <p:cNvPr id="1085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The first order condition for a minimum is that the differential be equal to zero.</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1" name="Rectangle 10"/>
          <p:cNvSpPr>
            <a:spLocks noChangeArrowheads="1"/>
          </p:cNvSpPr>
          <p:nvPr/>
        </p:nvSpPr>
        <p:spPr bwMode="auto">
          <a:xfrm>
            <a:off x="0" y="3718800"/>
            <a:ext cx="9144000" cy="92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11"/>
          <p:cNvSpPr>
            <a:spLocks noChangeArrowheads="1"/>
          </p:cNvSpPr>
          <p:nvPr/>
        </p:nvSpPr>
        <p:spPr bwMode="auto">
          <a:xfrm>
            <a:off x="0" y="2685600"/>
            <a:ext cx="9144000" cy="92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3" name="Object 7"/>
          <p:cNvGraphicFramePr>
            <a:graphicFrameLocks noChangeAspect="1"/>
          </p:cNvGraphicFramePr>
          <p:nvPr>
            <p:extLst>
              <p:ext uri="{D42A27DB-BD31-4B8C-83A1-F6EECF244321}">
                <p14:modId xmlns:p14="http://schemas.microsoft.com/office/powerpoint/2010/main" val="2120822510"/>
              </p:ext>
            </p:extLst>
          </p:nvPr>
        </p:nvGraphicFramePr>
        <p:xfrm>
          <a:off x="1514475" y="2754000"/>
          <a:ext cx="4114800" cy="774700"/>
        </p:xfrm>
        <a:graphic>
          <a:graphicData uri="http://schemas.openxmlformats.org/presentationml/2006/ole">
            <mc:AlternateContent xmlns:mc="http://schemas.openxmlformats.org/markup-compatibility/2006">
              <mc:Choice xmlns:v="urn:schemas-microsoft-com:vml" Requires="v">
                <p:oleObj spid="_x0000_s108633" name="Equation" r:id="rId3" imgW="4114800" imgH="774360" progId="Equation.3">
                  <p:embed/>
                </p:oleObj>
              </mc:Choice>
              <mc:Fallback>
                <p:oleObj name="Equation" r:id="rId3" imgW="4114800" imgH="774360" progId="Equation.3">
                  <p:embed/>
                  <p:pic>
                    <p:nvPicPr>
                      <p:cNvPr id="0" name=""/>
                      <p:cNvPicPr>
                        <a:picLocks noChangeAspect="1" noChangeArrowheads="1"/>
                      </p:cNvPicPr>
                      <p:nvPr/>
                    </p:nvPicPr>
                    <p:blipFill>
                      <a:blip r:embed="rId4"/>
                      <a:srcRect/>
                      <a:stretch>
                        <a:fillRect/>
                      </a:stretch>
                    </p:blipFill>
                    <p:spPr bwMode="auto">
                      <a:xfrm>
                        <a:off x="1514475" y="2754000"/>
                        <a:ext cx="41148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8"/>
          <p:cNvGraphicFramePr>
            <a:graphicFrameLocks noChangeAspect="1"/>
          </p:cNvGraphicFramePr>
          <p:nvPr>
            <p:extLst>
              <p:ext uri="{D42A27DB-BD31-4B8C-83A1-F6EECF244321}">
                <p14:modId xmlns:p14="http://schemas.microsoft.com/office/powerpoint/2010/main" val="1945977066"/>
              </p:ext>
            </p:extLst>
          </p:nvPr>
        </p:nvGraphicFramePr>
        <p:xfrm>
          <a:off x="1511300" y="3787200"/>
          <a:ext cx="4064000" cy="774700"/>
        </p:xfrm>
        <a:graphic>
          <a:graphicData uri="http://schemas.openxmlformats.org/presentationml/2006/ole">
            <mc:AlternateContent xmlns:mc="http://schemas.openxmlformats.org/markup-compatibility/2006">
              <mc:Choice xmlns:v="urn:schemas-microsoft-com:vml" Requires="v">
                <p:oleObj spid="_x0000_s108634" name="Equation" r:id="rId5" imgW="4063680" imgH="774360" progId="Equation.3">
                  <p:embed/>
                </p:oleObj>
              </mc:Choice>
              <mc:Fallback>
                <p:oleObj name="Equation" r:id="rId5" imgW="4063680" imgH="774360" progId="Equation.3">
                  <p:embed/>
                  <p:pic>
                    <p:nvPicPr>
                      <p:cNvPr id="0" name=""/>
                      <p:cNvPicPr>
                        <a:picLocks noChangeAspect="1" noChangeArrowheads="1"/>
                      </p:cNvPicPr>
                      <p:nvPr/>
                    </p:nvPicPr>
                    <p:blipFill>
                      <a:blip r:embed="rId6"/>
                      <a:srcRect/>
                      <a:stretch>
                        <a:fillRect/>
                      </a:stretch>
                    </p:blipFill>
                    <p:spPr bwMode="auto">
                      <a:xfrm>
                        <a:off x="1511300" y="3787200"/>
                        <a:ext cx="40640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Rectangle 14"/>
          <p:cNvSpPr>
            <a:spLocks noChangeArrowheads="1"/>
          </p:cNvSpPr>
          <p:nvPr/>
        </p:nvSpPr>
        <p:spPr bwMode="auto">
          <a:xfrm>
            <a:off x="0" y="539998"/>
            <a:ext cx="9144000" cy="2037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37110617"/>
              </p:ext>
            </p:extLst>
          </p:nvPr>
        </p:nvGraphicFramePr>
        <p:xfrm>
          <a:off x="1743075" y="649288"/>
          <a:ext cx="6681788" cy="1841500"/>
        </p:xfrm>
        <a:graphic>
          <a:graphicData uri="http://schemas.openxmlformats.org/presentationml/2006/ole">
            <mc:AlternateContent xmlns:mc="http://schemas.openxmlformats.org/markup-compatibility/2006">
              <mc:Choice xmlns:v="urn:schemas-microsoft-com:vml" Requires="v">
                <p:oleObj spid="_x0000_s108635" name="Equation" r:id="rId7" imgW="6680160" imgH="1841400" progId="Equation.DSMT4">
                  <p:embed/>
                </p:oleObj>
              </mc:Choice>
              <mc:Fallback>
                <p:oleObj name="Equation" r:id="rId7" imgW="6680160" imgH="18414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43075" y="649288"/>
                        <a:ext cx="6681788" cy="184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bwMode="auto">
          <a:xfrm>
            <a:off x="323850" y="476249"/>
            <a:ext cx="4981575" cy="51530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8851" name="Text Box 10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3</a:t>
            </a:r>
          </a:p>
        </p:txBody>
      </p:sp>
      <p:sp>
        <p:nvSpPr>
          <p:cNvPr id="78853" name="Text Box 1029"/>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Suppose initially you consider the hypothesis </a:t>
            </a:r>
            <a:r>
              <a:rPr lang="en-GB" sz="1500" b="1" i="1">
                <a:latin typeface="Symbol" pitchFamily="18" charset="2"/>
              </a:rPr>
              <a:t>m</a:t>
            </a:r>
            <a:r>
              <a:rPr lang="en-GB" sz="1500" b="1">
                <a:latin typeface="Arial" charset="0"/>
              </a:rPr>
              <a:t> = 3.5.  Under this hypothesis the probability density at 4 would be 0.3521 and that at 6 would be 0.0175.</a:t>
            </a:r>
            <a:endParaRPr lang="en-GB" sz="1500" b="1"/>
          </a:p>
        </p:txBody>
      </p:sp>
      <p:sp>
        <p:nvSpPr>
          <p:cNvPr id="78855" name="Text Box 1031"/>
          <p:cNvSpPr txBox="1">
            <a:spLocks noChangeArrowheads="1"/>
          </p:cNvSpPr>
          <p:nvPr/>
        </p:nvSpPr>
        <p:spPr bwMode="auto">
          <a:xfrm>
            <a:off x="685800" y="42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p</a:t>
            </a:r>
            <a:endParaRPr lang="en-US" b="1" i="1"/>
          </a:p>
        </p:txBody>
      </p:sp>
      <p:graphicFrame>
        <p:nvGraphicFramePr>
          <p:cNvPr id="78856" name="Object 1032"/>
          <p:cNvGraphicFramePr>
            <a:graphicFrameLocks noChangeAspect="1"/>
          </p:cNvGraphicFramePr>
          <p:nvPr>
            <p:extLst>
              <p:ext uri="{D42A27DB-BD31-4B8C-83A1-F6EECF244321}">
                <p14:modId xmlns:p14="http://schemas.microsoft.com/office/powerpoint/2010/main" val="79572345"/>
              </p:ext>
            </p:extLst>
          </p:nvPr>
        </p:nvGraphicFramePr>
        <p:xfrm>
          <a:off x="528638" y="349250"/>
          <a:ext cx="4625975" cy="2844800"/>
        </p:xfrm>
        <a:graphic>
          <a:graphicData uri="http://schemas.openxmlformats.org/presentationml/2006/ole">
            <mc:AlternateContent xmlns:mc="http://schemas.openxmlformats.org/markup-compatibility/2006">
              <mc:Choice xmlns:v="urn:schemas-microsoft-com:vml" Requires="v">
                <p:oleObj spid="_x0000_s78918" name="Worksheet" r:id="rId3" imgW="9306151" imgH="5724766" progId="Excel.Sheet.8">
                  <p:embed/>
                </p:oleObj>
              </mc:Choice>
              <mc:Fallback>
                <p:oleObj name="Worksheet" r:id="rId3" imgW="9306151" imgH="5724766" progId="Excel.Sheet.8">
                  <p:embed/>
                  <p:pic>
                    <p:nvPicPr>
                      <p:cNvPr id="0" name="Object 10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638" y="349250"/>
                        <a:ext cx="4625975" cy="284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8857" name="Object 1033"/>
          <p:cNvGraphicFramePr>
            <a:graphicFrameLocks noChangeAspect="1"/>
          </p:cNvGraphicFramePr>
          <p:nvPr>
            <p:extLst>
              <p:ext uri="{D42A27DB-BD31-4B8C-83A1-F6EECF244321}">
                <p14:modId xmlns:p14="http://schemas.microsoft.com/office/powerpoint/2010/main" val="812508374"/>
              </p:ext>
            </p:extLst>
          </p:nvPr>
        </p:nvGraphicFramePr>
        <p:xfrm>
          <a:off x="411163" y="2847975"/>
          <a:ext cx="4670425" cy="2873375"/>
        </p:xfrm>
        <a:graphic>
          <a:graphicData uri="http://schemas.openxmlformats.org/presentationml/2006/ole">
            <mc:AlternateContent xmlns:mc="http://schemas.openxmlformats.org/markup-compatibility/2006">
              <mc:Choice xmlns:v="urn:schemas-microsoft-com:vml" Requires="v">
                <p:oleObj spid="_x0000_s78919" name="Worksheet" r:id="rId5" imgW="9306151" imgH="5724766" progId="Excel.Sheet.8">
                  <p:embed/>
                </p:oleObj>
              </mc:Choice>
              <mc:Fallback>
                <p:oleObj name="Worksheet" r:id="rId5" imgW="9306151" imgH="5724766" progId="Excel.Sheet.8">
                  <p:embed/>
                  <p:pic>
                    <p:nvPicPr>
                      <p:cNvPr id="0" name="Object 103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163" y="2847975"/>
                        <a:ext cx="4670425" cy="287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8858" name="Text Box 1034"/>
          <p:cNvSpPr txBox="1">
            <a:spLocks noChangeArrowheads="1"/>
          </p:cNvSpPr>
          <p:nvPr/>
        </p:nvSpPr>
        <p:spPr bwMode="auto">
          <a:xfrm>
            <a:off x="4660900" y="275907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78859" name="Text Box 1035"/>
          <p:cNvSpPr txBox="1">
            <a:spLocks noChangeArrowheads="1"/>
          </p:cNvSpPr>
          <p:nvPr/>
        </p:nvSpPr>
        <p:spPr bwMode="auto">
          <a:xfrm>
            <a:off x="4660900" y="5253038"/>
            <a:ext cx="53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78861" name="Line 1037"/>
          <p:cNvSpPr>
            <a:spLocks noChangeShapeType="1"/>
          </p:cNvSpPr>
          <p:nvPr/>
        </p:nvSpPr>
        <p:spPr bwMode="auto">
          <a:xfrm>
            <a:off x="2568575" y="2670175"/>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8862" name="Line 1038"/>
          <p:cNvSpPr>
            <a:spLocks noChangeShapeType="1"/>
          </p:cNvSpPr>
          <p:nvPr/>
        </p:nvSpPr>
        <p:spPr bwMode="auto">
          <a:xfrm flipV="1">
            <a:off x="2797175" y="1198563"/>
            <a:ext cx="0" cy="1462087"/>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8863" name="Line 1039"/>
          <p:cNvSpPr>
            <a:spLocks noChangeShapeType="1"/>
          </p:cNvSpPr>
          <p:nvPr/>
        </p:nvSpPr>
        <p:spPr bwMode="auto">
          <a:xfrm flipV="1">
            <a:off x="3665538" y="2597150"/>
            <a:ext cx="0" cy="635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8864" name="Text Box 1040"/>
          <p:cNvSpPr txBox="1">
            <a:spLocks noChangeArrowheads="1"/>
          </p:cNvSpPr>
          <p:nvPr/>
        </p:nvSpPr>
        <p:spPr bwMode="auto">
          <a:xfrm>
            <a:off x="2819400" y="962025"/>
            <a:ext cx="882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latin typeface="Arial" charset="0"/>
              </a:rPr>
              <a:t>0.3521</a:t>
            </a:r>
          </a:p>
        </p:txBody>
      </p:sp>
      <p:sp>
        <p:nvSpPr>
          <p:cNvPr id="78865" name="Text Box 1041"/>
          <p:cNvSpPr txBox="1">
            <a:spLocks noChangeArrowheads="1"/>
          </p:cNvSpPr>
          <p:nvPr/>
        </p:nvSpPr>
        <p:spPr bwMode="auto">
          <a:xfrm>
            <a:off x="3689350" y="2301875"/>
            <a:ext cx="882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latin typeface="Arial" charset="0"/>
              </a:rPr>
              <a:t>0.0175</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20" name="Text Box 11"/>
          <p:cNvSpPr txBox="1">
            <a:spLocks noChangeArrowheads="1"/>
          </p:cNvSpPr>
          <p:nvPr/>
        </p:nvSpPr>
        <p:spPr bwMode="auto">
          <a:xfrm>
            <a:off x="609600" y="296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L</a:t>
            </a:r>
            <a:endParaRPr lang="en-US" b="1" i="1"/>
          </a:p>
        </p:txBody>
      </p:sp>
      <p:sp>
        <p:nvSpPr>
          <p:cNvPr id="21" name="Rectangle 5"/>
          <p:cNvSpPr>
            <a:spLocks noChangeArrowheads="1"/>
          </p:cNvSpPr>
          <p:nvPr/>
        </p:nvSpPr>
        <p:spPr bwMode="auto">
          <a:xfrm>
            <a:off x="5562600" y="1685925"/>
            <a:ext cx="3381375" cy="219075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2" name="Rectangle 21"/>
          <p:cNvSpPr/>
          <p:nvPr/>
        </p:nvSpPr>
        <p:spPr>
          <a:xfrm>
            <a:off x="5605200" y="1728000"/>
            <a:ext cx="3294000" cy="385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 Box 6"/>
          <p:cNvSpPr txBox="1">
            <a:spLocks noChangeArrowheads="1"/>
          </p:cNvSpPr>
          <p:nvPr/>
        </p:nvSpPr>
        <p:spPr bwMode="auto">
          <a:xfrm>
            <a:off x="5600700" y="1555751"/>
            <a:ext cx="3244850" cy="1187450"/>
          </a:xfrm>
          <a:prstGeom prst="rect">
            <a:avLst/>
          </a:prstGeom>
          <a:noFill/>
          <a:ln>
            <a:noFill/>
          </a:ln>
          <a:effectLst/>
          <a:extLst/>
        </p:spPr>
        <p:txBody>
          <a:bodyPr lIns="182880" tIns="182880" rIns="182880" bIns="182880"/>
          <a:lstStyle>
            <a:lvl1pPr>
              <a:tabLst>
                <a:tab pos="179388" algn="dec"/>
                <a:tab pos="695325" algn="dec"/>
                <a:tab pos="1489075" algn="dec"/>
                <a:tab pos="2282825" algn="dec"/>
              </a:tabLst>
              <a:defRPr sz="2400">
                <a:solidFill>
                  <a:schemeClr val="tx1"/>
                </a:solidFill>
                <a:latin typeface="Times New Roman" pitchFamily="18" charset="0"/>
              </a:defRPr>
            </a:lvl1pPr>
            <a:lvl2pPr>
              <a:tabLst>
                <a:tab pos="179388" algn="dec"/>
                <a:tab pos="695325" algn="dec"/>
                <a:tab pos="1489075" algn="dec"/>
                <a:tab pos="2282825" algn="dec"/>
              </a:tabLst>
              <a:defRPr sz="2400">
                <a:solidFill>
                  <a:schemeClr val="tx1"/>
                </a:solidFill>
                <a:latin typeface="Times New Roman" pitchFamily="18" charset="0"/>
              </a:defRPr>
            </a:lvl2pPr>
            <a:lvl3pPr>
              <a:tabLst>
                <a:tab pos="179388" algn="dec"/>
                <a:tab pos="695325" algn="dec"/>
                <a:tab pos="1489075" algn="dec"/>
                <a:tab pos="2282825" algn="dec"/>
              </a:tabLst>
              <a:defRPr sz="2400">
                <a:solidFill>
                  <a:schemeClr val="tx1"/>
                </a:solidFill>
                <a:latin typeface="Times New Roman" pitchFamily="18" charset="0"/>
              </a:defRPr>
            </a:lvl3pPr>
            <a:lvl4pPr>
              <a:tabLst>
                <a:tab pos="179388" algn="dec"/>
                <a:tab pos="695325" algn="dec"/>
                <a:tab pos="1489075" algn="dec"/>
                <a:tab pos="2282825" algn="dec"/>
              </a:tabLst>
              <a:defRPr sz="2400">
                <a:solidFill>
                  <a:schemeClr val="tx1"/>
                </a:solidFill>
                <a:latin typeface="Times New Roman" pitchFamily="18" charset="0"/>
              </a:defRPr>
            </a:lvl4pPr>
            <a:lvl5pPr>
              <a:tabLst>
                <a:tab pos="179388" algn="dec"/>
                <a:tab pos="695325" algn="dec"/>
                <a:tab pos="1489075" algn="dec"/>
                <a:tab pos="2282825" algn="dec"/>
              </a:tabLst>
              <a:defRPr sz="2400">
                <a:solidFill>
                  <a:schemeClr val="tx1"/>
                </a:solidFill>
                <a:latin typeface="Times New Roman" pitchFamily="18" charset="0"/>
              </a:defRPr>
            </a:lvl5pPr>
            <a:lvl6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6pPr>
            <a:lvl7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7pPr>
            <a:lvl8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8pPr>
            <a:lvl9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9pPr>
          </a:lstStyle>
          <a:p>
            <a:pPr>
              <a:spcBef>
                <a:spcPts val="0"/>
              </a:spcBef>
            </a:pPr>
            <a:r>
              <a:rPr lang="en-US" sz="1600" b="1" dirty="0">
                <a:latin typeface="Arial" charset="0"/>
              </a:rPr>
              <a:t>  </a:t>
            </a:r>
            <a:r>
              <a:rPr lang="en-US" sz="1800" b="1" i="1" dirty="0">
                <a:latin typeface="Symbol" pitchFamily="18" charset="2"/>
              </a:rPr>
              <a:t>m</a:t>
            </a:r>
            <a:r>
              <a:rPr lang="en-US" sz="1600" b="1" i="1" dirty="0">
                <a:latin typeface="Arial" charset="0"/>
              </a:rPr>
              <a:t> </a:t>
            </a:r>
            <a:r>
              <a:rPr lang="en-US" sz="1600" b="1" dirty="0">
                <a:latin typeface="Arial" charset="0"/>
              </a:rPr>
              <a:t>       </a:t>
            </a:r>
            <a:r>
              <a:rPr lang="en-US" sz="1600" b="1" i="1" dirty="0">
                <a:latin typeface="Arial" charset="0"/>
              </a:rPr>
              <a:t>p</a:t>
            </a:r>
            <a:r>
              <a:rPr lang="en-US" sz="1600" b="1" dirty="0">
                <a:latin typeface="Arial" charset="0"/>
              </a:rPr>
              <a:t>(4)       </a:t>
            </a:r>
            <a:r>
              <a:rPr lang="en-US" sz="1600" b="1" i="1" dirty="0">
                <a:latin typeface="Arial" charset="0"/>
              </a:rPr>
              <a:t>p</a:t>
            </a:r>
            <a:r>
              <a:rPr lang="en-US" sz="1600" b="1" dirty="0">
                <a:latin typeface="Arial" charset="0"/>
              </a:rPr>
              <a:t>(6</a:t>
            </a:r>
            <a:r>
              <a:rPr lang="en-US" sz="1600" b="1" dirty="0" smtClean="0">
                <a:latin typeface="Arial" charset="0"/>
              </a:rPr>
              <a:t>)</a:t>
            </a:r>
            <a:endParaRPr lang="en-US" sz="1600" b="1" dirty="0">
              <a:latin typeface="Arial" charset="0"/>
            </a:endParaRPr>
          </a:p>
          <a:p>
            <a:pPr>
              <a:spcBef>
                <a:spcPts val="1500"/>
              </a:spcBef>
            </a:pPr>
            <a:r>
              <a:rPr lang="en-US" sz="1600" b="1" dirty="0">
                <a:latin typeface="Arial" charset="0"/>
              </a:rPr>
              <a:t>	3.5	0.3521	</a:t>
            </a:r>
            <a:r>
              <a:rPr lang="en-US" sz="1600" b="1" dirty="0" smtClean="0">
                <a:latin typeface="Arial" charset="0"/>
              </a:rPr>
              <a:t>0.0175</a:t>
            </a:r>
            <a:endParaRPr lang="en-US" sz="1600" b="1" dirty="0">
              <a:latin typeface="Arial" charset="0"/>
            </a:endParaRPr>
          </a:p>
        </p:txBody>
      </p:sp>
      <p:sp>
        <p:nvSpPr>
          <p:cNvPr id="24" name="Line 6"/>
          <p:cNvSpPr>
            <a:spLocks noChangeShapeType="1"/>
          </p:cNvSpPr>
          <p:nvPr/>
        </p:nvSpPr>
        <p:spPr bwMode="auto">
          <a:xfrm>
            <a:off x="5572350" y="2106057"/>
            <a:ext cx="3358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ChangeArrowheads="1"/>
          </p:cNvSpPr>
          <p:nvPr/>
        </p:nvSpPr>
        <p:spPr bwMode="auto">
          <a:xfrm>
            <a:off x="0" y="4752000"/>
            <a:ext cx="9144000" cy="83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3718800"/>
            <a:ext cx="9144000" cy="92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2685600"/>
            <a:ext cx="9144000" cy="92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957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39</a:t>
            </a:r>
          </a:p>
        </p:txBody>
      </p:sp>
      <p:sp>
        <p:nvSpPr>
          <p:cNvPr id="109573"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latin typeface="Arial" charset="0"/>
              </a:rPr>
              <a:t>Thus we have demonstrated that the maximum likelihood estimator of </a:t>
            </a:r>
            <a:r>
              <a:rPr lang="en-GB" sz="1500" b="1" i="1" dirty="0">
                <a:latin typeface="Symbol" pitchFamily="18" charset="2"/>
              </a:rPr>
              <a:t>m</a:t>
            </a:r>
            <a:r>
              <a:rPr lang="en-GB" sz="1500" b="1" dirty="0">
                <a:latin typeface="Arial" charset="0"/>
              </a:rPr>
              <a:t> is the sample mean.  The second differential, </a:t>
            </a:r>
            <a:r>
              <a:rPr lang="en-GB" sz="1500" b="1" dirty="0" smtClean="0">
                <a:latin typeface="Arial" charset="0"/>
              </a:rPr>
              <a:t>–</a:t>
            </a:r>
            <a:r>
              <a:rPr lang="en-GB" sz="1500" b="1" i="1" dirty="0" smtClean="0">
                <a:latin typeface="Arial" charset="0"/>
              </a:rPr>
              <a:t>n</a:t>
            </a:r>
            <a:r>
              <a:rPr lang="en-GB" sz="1500" b="1" dirty="0">
                <a:latin typeface="Arial" charset="0"/>
              </a:rPr>
              <a:t>, is negative, confirming that we have maximized log </a:t>
            </a:r>
            <a:r>
              <a:rPr lang="en-GB" sz="1500" b="1" i="1" dirty="0">
                <a:latin typeface="Arial" charset="0"/>
              </a:rPr>
              <a:t>L</a:t>
            </a:r>
            <a:r>
              <a:rPr lang="en-GB" sz="1500" b="1" dirty="0">
                <a:latin typeface="Arial" charset="0"/>
              </a:rPr>
              <a:t>.</a:t>
            </a:r>
          </a:p>
          <a:p>
            <a:pPr>
              <a:spcBef>
                <a:spcPct val="50000"/>
              </a:spcBef>
            </a:pPr>
            <a:endParaRPr lang="en-GB" sz="1500" b="1" dirty="0">
              <a:latin typeface="Arial" charset="0"/>
            </a:endParaRPr>
          </a:p>
        </p:txBody>
      </p:sp>
      <p:graphicFrame>
        <p:nvGraphicFramePr>
          <p:cNvPr id="109575" name="Object 7"/>
          <p:cNvGraphicFramePr>
            <a:graphicFrameLocks noChangeAspect="1"/>
          </p:cNvGraphicFramePr>
          <p:nvPr>
            <p:extLst>
              <p:ext uri="{D42A27DB-BD31-4B8C-83A1-F6EECF244321}">
                <p14:modId xmlns:p14="http://schemas.microsoft.com/office/powerpoint/2010/main" val="441911095"/>
              </p:ext>
            </p:extLst>
          </p:nvPr>
        </p:nvGraphicFramePr>
        <p:xfrm>
          <a:off x="1514475" y="2754000"/>
          <a:ext cx="4114800" cy="774700"/>
        </p:xfrm>
        <a:graphic>
          <a:graphicData uri="http://schemas.openxmlformats.org/presentationml/2006/ole">
            <mc:AlternateContent xmlns:mc="http://schemas.openxmlformats.org/markup-compatibility/2006">
              <mc:Choice xmlns:v="urn:schemas-microsoft-com:vml" Requires="v">
                <p:oleObj spid="_x0000_s109708" name="Equation" r:id="rId3" imgW="4114800" imgH="774360" progId="Equation.3">
                  <p:embed/>
                </p:oleObj>
              </mc:Choice>
              <mc:Fallback>
                <p:oleObj name="Equation" r:id="rId3" imgW="4114800" imgH="774360" progId="Equation.3">
                  <p:embed/>
                  <p:pic>
                    <p:nvPicPr>
                      <p:cNvPr id="0" name="Object 7"/>
                      <p:cNvPicPr>
                        <a:picLocks noChangeAspect="1" noChangeArrowheads="1"/>
                      </p:cNvPicPr>
                      <p:nvPr/>
                    </p:nvPicPr>
                    <p:blipFill>
                      <a:blip r:embed="rId4"/>
                      <a:srcRect/>
                      <a:stretch>
                        <a:fillRect/>
                      </a:stretch>
                    </p:blipFill>
                    <p:spPr bwMode="auto">
                      <a:xfrm>
                        <a:off x="1514475" y="2754000"/>
                        <a:ext cx="41148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9576" name="Object 8"/>
          <p:cNvGraphicFramePr>
            <a:graphicFrameLocks noChangeAspect="1"/>
          </p:cNvGraphicFramePr>
          <p:nvPr>
            <p:extLst>
              <p:ext uri="{D42A27DB-BD31-4B8C-83A1-F6EECF244321}">
                <p14:modId xmlns:p14="http://schemas.microsoft.com/office/powerpoint/2010/main" val="4270047580"/>
              </p:ext>
            </p:extLst>
          </p:nvPr>
        </p:nvGraphicFramePr>
        <p:xfrm>
          <a:off x="1511300" y="3787200"/>
          <a:ext cx="4064000" cy="774700"/>
        </p:xfrm>
        <a:graphic>
          <a:graphicData uri="http://schemas.openxmlformats.org/presentationml/2006/ole">
            <mc:AlternateContent xmlns:mc="http://schemas.openxmlformats.org/markup-compatibility/2006">
              <mc:Choice xmlns:v="urn:schemas-microsoft-com:vml" Requires="v">
                <p:oleObj spid="_x0000_s109709" name="Equation" r:id="rId5" imgW="4063680" imgH="774360" progId="Equation.3">
                  <p:embed/>
                </p:oleObj>
              </mc:Choice>
              <mc:Fallback>
                <p:oleObj name="Equation" r:id="rId5" imgW="4063680" imgH="774360" progId="Equation.3">
                  <p:embed/>
                  <p:pic>
                    <p:nvPicPr>
                      <p:cNvPr id="0" name="Object 8"/>
                      <p:cNvPicPr>
                        <a:picLocks noChangeAspect="1" noChangeArrowheads="1"/>
                      </p:cNvPicPr>
                      <p:nvPr/>
                    </p:nvPicPr>
                    <p:blipFill>
                      <a:blip r:embed="rId6"/>
                      <a:srcRect/>
                      <a:stretch>
                        <a:fillRect/>
                      </a:stretch>
                    </p:blipFill>
                    <p:spPr bwMode="auto">
                      <a:xfrm>
                        <a:off x="1511300" y="3787200"/>
                        <a:ext cx="40640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9577" name="Object 9"/>
          <p:cNvGraphicFramePr>
            <a:graphicFrameLocks noChangeAspect="1"/>
          </p:cNvGraphicFramePr>
          <p:nvPr>
            <p:extLst>
              <p:ext uri="{D42A27DB-BD31-4B8C-83A1-F6EECF244321}">
                <p14:modId xmlns:p14="http://schemas.microsoft.com/office/powerpoint/2010/main" val="886491812"/>
              </p:ext>
            </p:extLst>
          </p:nvPr>
        </p:nvGraphicFramePr>
        <p:xfrm>
          <a:off x="1917700" y="4792663"/>
          <a:ext cx="2336800" cy="722312"/>
        </p:xfrm>
        <a:graphic>
          <a:graphicData uri="http://schemas.openxmlformats.org/presentationml/2006/ole">
            <mc:AlternateContent xmlns:mc="http://schemas.openxmlformats.org/markup-compatibility/2006">
              <mc:Choice xmlns:v="urn:schemas-microsoft-com:vml" Requires="v">
                <p:oleObj spid="_x0000_s109710" name="Equation" r:id="rId7" imgW="2336760" imgH="723600" progId="Equation.3">
                  <p:embed/>
                </p:oleObj>
              </mc:Choice>
              <mc:Fallback>
                <p:oleObj name="Equation" r:id="rId7" imgW="2336760" imgH="72360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17700" y="4792663"/>
                        <a:ext cx="23368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2" name="Rectangle 11"/>
          <p:cNvSpPr>
            <a:spLocks noChangeArrowheads="1"/>
          </p:cNvSpPr>
          <p:nvPr/>
        </p:nvSpPr>
        <p:spPr bwMode="auto">
          <a:xfrm>
            <a:off x="0" y="539998"/>
            <a:ext cx="9144000" cy="2037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6353175" y="4397624"/>
            <a:ext cx="2076450" cy="98400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17"/>
          <p:cNvGraphicFramePr>
            <a:graphicFrameLocks noChangeAspect="1"/>
          </p:cNvGraphicFramePr>
          <p:nvPr>
            <p:extLst>
              <p:ext uri="{D42A27DB-BD31-4B8C-83A1-F6EECF244321}">
                <p14:modId xmlns:p14="http://schemas.microsoft.com/office/powerpoint/2010/main" val="1510824917"/>
              </p:ext>
            </p:extLst>
          </p:nvPr>
        </p:nvGraphicFramePr>
        <p:xfrm>
          <a:off x="6537325" y="4476750"/>
          <a:ext cx="1701800" cy="812800"/>
        </p:xfrm>
        <a:graphic>
          <a:graphicData uri="http://schemas.openxmlformats.org/presentationml/2006/ole">
            <mc:AlternateContent xmlns:mc="http://schemas.openxmlformats.org/markup-compatibility/2006">
              <mc:Choice xmlns:v="urn:schemas-microsoft-com:vml" Requires="v">
                <p:oleObj spid="_x0000_s109711" name="Equation" r:id="rId9" imgW="1701720" imgH="812520" progId="Equation.3">
                  <p:embed/>
                </p:oleObj>
              </mc:Choice>
              <mc:Fallback>
                <p:oleObj name="Equation" r:id="rId9" imgW="1701720" imgH="812520" progId="Equation.3">
                  <p:embed/>
                  <p:pic>
                    <p:nvPicPr>
                      <p:cNvPr id="0" name=""/>
                      <p:cNvPicPr>
                        <a:picLocks noChangeAspect="1" noChangeArrowheads="1"/>
                      </p:cNvPicPr>
                      <p:nvPr/>
                    </p:nvPicPr>
                    <p:blipFill>
                      <a:blip r:embed="rId10"/>
                      <a:srcRect/>
                      <a:stretch>
                        <a:fillRect/>
                      </a:stretch>
                    </p:blipFill>
                    <p:spPr bwMode="auto">
                      <a:xfrm>
                        <a:off x="6537325" y="4476750"/>
                        <a:ext cx="17018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237110617"/>
              </p:ext>
            </p:extLst>
          </p:nvPr>
        </p:nvGraphicFramePr>
        <p:xfrm>
          <a:off x="1743075" y="649288"/>
          <a:ext cx="6681788" cy="1841500"/>
        </p:xfrm>
        <a:graphic>
          <a:graphicData uri="http://schemas.openxmlformats.org/presentationml/2006/ole">
            <mc:AlternateContent xmlns:mc="http://schemas.openxmlformats.org/markup-compatibility/2006">
              <mc:Choice xmlns:v="urn:schemas-microsoft-com:vml" Requires="v">
                <p:oleObj spid="_x0000_s109712" name="Equation" r:id="rId11" imgW="6680160" imgH="1841400" progId="Equation.DSMT4">
                  <p:embed/>
                </p:oleObj>
              </mc:Choice>
              <mc:Fallback>
                <p:oleObj name="Equation" r:id="rId11" imgW="6680160" imgH="1841400" progId="Equation.DSMT4">
                  <p:embed/>
                  <p:pic>
                    <p:nvPicPr>
                      <p:cNvPr id="0" name="Object 12"/>
                      <p:cNvPicPr>
                        <a:picLocks noChangeAspect="1" noChangeArrowheads="1"/>
                      </p:cNvPicPr>
                      <p:nvPr/>
                    </p:nvPicPr>
                    <p:blipFill>
                      <a:blip r:embed="rId12"/>
                      <a:srcRect/>
                      <a:stretch>
                        <a:fillRect/>
                      </a:stretch>
                    </p:blipFill>
                    <p:spPr bwMode="auto">
                      <a:xfrm>
                        <a:off x="1743075" y="649288"/>
                        <a:ext cx="6681788" cy="184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ChangeArrowheads="1"/>
          </p:cNvSpPr>
          <p:nvPr/>
        </p:nvSpPr>
        <p:spPr bwMode="auto">
          <a:xfrm>
            <a:off x="0" y="539998"/>
            <a:ext cx="9144000" cy="111735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05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40</a:t>
            </a:r>
          </a:p>
        </p:txBody>
      </p:sp>
      <p:sp>
        <p:nvSpPr>
          <p:cNvPr id="110597"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latin typeface="Arial" charset="0"/>
              </a:rPr>
              <a:t>So far we have assumed that </a:t>
            </a:r>
            <a:r>
              <a:rPr lang="en-GB" sz="1500" b="1" i="1" dirty="0">
                <a:latin typeface="Symbol" pitchFamily="18" charset="2"/>
              </a:rPr>
              <a:t>s</a:t>
            </a:r>
            <a:r>
              <a:rPr lang="en-GB" sz="1500" b="1" dirty="0">
                <a:latin typeface="Arial" charset="0"/>
              </a:rPr>
              <a:t>, the standard deviation of the distribution of </a:t>
            </a:r>
            <a:r>
              <a:rPr lang="en-GB" sz="1500" b="1" i="1" dirty="0">
                <a:latin typeface="Arial" charset="0"/>
              </a:rPr>
              <a:t>X</a:t>
            </a:r>
            <a:r>
              <a:rPr lang="en-GB" sz="1500" b="1" dirty="0">
                <a:latin typeface="Arial" charset="0"/>
              </a:rPr>
              <a:t>, is equal to 1.  We will now relax this assumption and find the maximum likelihood estimator of it.</a:t>
            </a:r>
          </a:p>
        </p:txBody>
      </p:sp>
      <p:sp>
        <p:nvSpPr>
          <p:cNvPr id="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graphicFrame>
        <p:nvGraphicFramePr>
          <p:cNvPr id="2" name="Object 1"/>
          <p:cNvGraphicFramePr>
            <a:graphicFrameLocks noChangeAspect="1"/>
          </p:cNvGraphicFramePr>
          <p:nvPr>
            <p:extLst>
              <p:ext uri="{D42A27DB-BD31-4B8C-83A1-F6EECF244321}">
                <p14:modId xmlns:p14="http://schemas.microsoft.com/office/powerpoint/2010/main" val="2033041813"/>
              </p:ext>
            </p:extLst>
          </p:nvPr>
        </p:nvGraphicFramePr>
        <p:xfrm>
          <a:off x="2759075" y="619125"/>
          <a:ext cx="3162300" cy="901700"/>
        </p:xfrm>
        <a:graphic>
          <a:graphicData uri="http://schemas.openxmlformats.org/presentationml/2006/ole">
            <mc:AlternateContent xmlns:mc="http://schemas.openxmlformats.org/markup-compatibility/2006">
              <mc:Choice xmlns:v="urn:schemas-microsoft-com:vml" Requires="v">
                <p:oleObj spid="_x0000_s110636" name="Equation" r:id="rId3" imgW="3162240" imgH="901440" progId="Equation.DSMT4">
                  <p:embed/>
                </p:oleObj>
              </mc:Choice>
              <mc:Fallback>
                <p:oleObj name="Equation" r:id="rId3" imgW="3162240" imgH="901440" progId="Equation.DSMT4">
                  <p:embed/>
                  <p:pic>
                    <p:nvPicPr>
                      <p:cNvPr id="0" name="Object 15"/>
                      <p:cNvPicPr>
                        <a:picLocks noChangeAspect="1" noChangeArrowheads="1"/>
                      </p:cNvPicPr>
                      <p:nvPr/>
                    </p:nvPicPr>
                    <p:blipFill>
                      <a:blip r:embed="rId4"/>
                      <a:srcRect/>
                      <a:stretch>
                        <a:fillRect/>
                      </a:stretch>
                    </p:blipFill>
                    <p:spPr bwMode="auto">
                      <a:xfrm>
                        <a:off x="2759075" y="619125"/>
                        <a:ext cx="31623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323850" y="476249"/>
            <a:ext cx="4772025" cy="51530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69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41</a:t>
            </a:r>
          </a:p>
        </p:txBody>
      </p:sp>
      <p:sp>
        <p:nvSpPr>
          <p:cNvPr id="126981"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We will illustrate the process graphically with the two-observation example, keeping </a:t>
            </a:r>
            <a:r>
              <a:rPr lang="en-GB" sz="1500" b="1" i="1">
                <a:latin typeface="Symbol" pitchFamily="18" charset="2"/>
              </a:rPr>
              <a:t>m</a:t>
            </a:r>
            <a:r>
              <a:rPr lang="en-GB" sz="1500" b="1">
                <a:latin typeface="Arial" charset="0"/>
              </a:rPr>
              <a:t> fixed at 5.  We will start with </a:t>
            </a:r>
            <a:r>
              <a:rPr lang="en-GB" sz="1500" b="1" i="1">
                <a:latin typeface="Symbol" pitchFamily="18" charset="2"/>
              </a:rPr>
              <a:t>s</a:t>
            </a:r>
            <a:r>
              <a:rPr lang="en-GB" sz="1500" b="1">
                <a:latin typeface="Arial" charset="0"/>
              </a:rPr>
              <a:t> equal to 2.</a:t>
            </a:r>
          </a:p>
        </p:txBody>
      </p:sp>
      <p:graphicFrame>
        <p:nvGraphicFramePr>
          <p:cNvPr id="126983" name="Object 7"/>
          <p:cNvGraphicFramePr>
            <a:graphicFrameLocks noChangeAspect="1"/>
          </p:cNvGraphicFramePr>
          <p:nvPr>
            <p:extLst>
              <p:ext uri="{D42A27DB-BD31-4B8C-83A1-F6EECF244321}">
                <p14:modId xmlns:p14="http://schemas.microsoft.com/office/powerpoint/2010/main" val="1102757492"/>
              </p:ext>
            </p:extLst>
          </p:nvPr>
        </p:nvGraphicFramePr>
        <p:xfrm>
          <a:off x="528639" y="387350"/>
          <a:ext cx="4373891" cy="2690640"/>
        </p:xfrm>
        <a:graphic>
          <a:graphicData uri="http://schemas.openxmlformats.org/presentationml/2006/ole">
            <mc:AlternateContent xmlns:mc="http://schemas.openxmlformats.org/markup-compatibility/2006">
              <mc:Choice xmlns:v="urn:schemas-microsoft-com:vml" Requires="v">
                <p:oleObj spid="_x0000_s164912" name="Worksheet" r:id="rId3" imgW="9306151" imgH="5724766" progId="Excel.Sheet.8">
                  <p:embed/>
                </p:oleObj>
              </mc:Choice>
              <mc:Fallback>
                <p:oleObj name="Worksheet" r:id="rId3" imgW="9306151" imgH="5724766" progId="Excel.Sheet.8">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639" y="387350"/>
                        <a:ext cx="4373891" cy="269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6986" name="Text Box 10"/>
          <p:cNvSpPr txBox="1">
            <a:spLocks noChangeArrowheads="1"/>
          </p:cNvSpPr>
          <p:nvPr/>
        </p:nvSpPr>
        <p:spPr bwMode="auto">
          <a:xfrm>
            <a:off x="4451350" y="26568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a:latin typeface="Symbol" pitchFamily="18" charset="2"/>
              </a:rPr>
              <a:t>m</a:t>
            </a:r>
            <a:endParaRPr lang="en-US" b="1" i="1" dirty="0"/>
          </a:p>
        </p:txBody>
      </p:sp>
      <p:sp>
        <p:nvSpPr>
          <p:cNvPr id="126990" name="Text Box 14"/>
          <p:cNvSpPr txBox="1">
            <a:spLocks noChangeArrowheads="1"/>
          </p:cNvSpPr>
          <p:nvPr/>
        </p:nvSpPr>
        <p:spPr bwMode="auto">
          <a:xfrm>
            <a:off x="4451350" y="52308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a:latin typeface="Symbol" pitchFamily="18" charset="2"/>
              </a:rPr>
              <a:t>s</a:t>
            </a:r>
            <a:endParaRPr lang="en-US" b="1" i="1" dirty="0"/>
          </a:p>
        </p:txBody>
      </p:sp>
      <p:sp>
        <p:nvSpPr>
          <p:cNvPr id="126991" name="Line 15"/>
          <p:cNvSpPr>
            <a:spLocks noChangeShapeType="1"/>
          </p:cNvSpPr>
          <p:nvPr/>
        </p:nvSpPr>
        <p:spPr bwMode="auto">
          <a:xfrm flipV="1">
            <a:off x="2491200" y="2200275"/>
            <a:ext cx="0" cy="3708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993" name="Line 17"/>
          <p:cNvSpPr>
            <a:spLocks noChangeShapeType="1"/>
          </p:cNvSpPr>
          <p:nvPr/>
        </p:nvSpPr>
        <p:spPr bwMode="auto">
          <a:xfrm>
            <a:off x="2517775" y="5140800"/>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992" name="Line 16"/>
          <p:cNvSpPr>
            <a:spLocks noChangeShapeType="1"/>
          </p:cNvSpPr>
          <p:nvPr/>
        </p:nvSpPr>
        <p:spPr bwMode="auto">
          <a:xfrm flipV="1">
            <a:off x="3238500" y="2200275"/>
            <a:ext cx="0" cy="3708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8" name="Text Box 11"/>
          <p:cNvSpPr txBox="1">
            <a:spLocks noChangeArrowheads="1"/>
          </p:cNvSpPr>
          <p:nvPr/>
        </p:nvSpPr>
        <p:spPr bwMode="auto">
          <a:xfrm>
            <a:off x="609600" y="2921000"/>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L</a:t>
            </a:r>
            <a:endParaRPr lang="en-US" b="1" i="1"/>
          </a:p>
        </p:txBody>
      </p:sp>
      <p:sp>
        <p:nvSpPr>
          <p:cNvPr id="20" name="Text Box 13"/>
          <p:cNvSpPr txBox="1">
            <a:spLocks noChangeArrowheads="1"/>
          </p:cNvSpPr>
          <p:nvPr/>
        </p:nvSpPr>
        <p:spPr bwMode="auto">
          <a:xfrm>
            <a:off x="647700" y="42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p</a:t>
            </a:r>
            <a:endParaRPr lang="en-US" b="1" i="1"/>
          </a:p>
        </p:txBody>
      </p:sp>
      <p:graphicFrame>
        <p:nvGraphicFramePr>
          <p:cNvPr id="126989" name="Object 13"/>
          <p:cNvGraphicFramePr>
            <a:graphicFrameLocks noChangeAspect="1"/>
          </p:cNvGraphicFramePr>
          <p:nvPr>
            <p:extLst>
              <p:ext uri="{D42A27DB-BD31-4B8C-83A1-F6EECF244321}">
                <p14:modId xmlns:p14="http://schemas.microsoft.com/office/powerpoint/2010/main" val="3440157690"/>
              </p:ext>
            </p:extLst>
          </p:nvPr>
        </p:nvGraphicFramePr>
        <p:xfrm>
          <a:off x="282575" y="2800350"/>
          <a:ext cx="4653076" cy="2862383"/>
        </p:xfrm>
        <a:graphic>
          <a:graphicData uri="http://schemas.openxmlformats.org/presentationml/2006/ole">
            <mc:AlternateContent xmlns:mc="http://schemas.openxmlformats.org/markup-compatibility/2006">
              <mc:Choice xmlns:v="urn:schemas-microsoft-com:vml" Requires="v">
                <p:oleObj spid="_x0000_s164913" name="Worksheet" r:id="rId5" imgW="9306151" imgH="5724766" progId="Excel.Sheet.8">
                  <p:embed/>
                </p:oleObj>
              </mc:Choice>
              <mc:Fallback>
                <p:oleObj name="Worksheet" r:id="rId5" imgW="9306151" imgH="5724766" progId="Excel.Sheet.8">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2575" y="2800350"/>
                        <a:ext cx="4653076" cy="2862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323850" y="476249"/>
            <a:ext cx="4772025" cy="51530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800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42</a:t>
            </a:r>
          </a:p>
        </p:txBody>
      </p:sp>
      <p:sp>
        <p:nvSpPr>
          <p:cNvPr id="128005"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With </a:t>
            </a:r>
            <a:r>
              <a:rPr lang="en-GB" sz="1500" b="1" i="1">
                <a:latin typeface="Symbol" pitchFamily="18" charset="2"/>
              </a:rPr>
              <a:t>s</a:t>
            </a:r>
            <a:r>
              <a:rPr lang="en-GB" sz="1500" b="1">
                <a:latin typeface="Arial" charset="0"/>
              </a:rPr>
              <a:t> equal to 2, the probability density is 0.1760 for both </a:t>
            </a:r>
            <a:r>
              <a:rPr lang="en-GB" sz="1500" b="1" i="1">
                <a:latin typeface="Arial" charset="0"/>
              </a:rPr>
              <a:t>X </a:t>
            </a:r>
            <a:r>
              <a:rPr lang="en-GB" sz="1500" b="1">
                <a:latin typeface="Arial" charset="0"/>
              </a:rPr>
              <a:t>= 4 and </a:t>
            </a:r>
            <a:r>
              <a:rPr lang="en-GB" sz="1500" b="1" i="1">
                <a:latin typeface="Arial" charset="0"/>
              </a:rPr>
              <a:t>X </a:t>
            </a:r>
            <a:r>
              <a:rPr lang="en-GB" sz="1500" b="1">
                <a:latin typeface="Arial" charset="0"/>
              </a:rPr>
              <a:t>= 6, and the joint density is 0.0310.</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graphicFrame>
        <p:nvGraphicFramePr>
          <p:cNvPr id="18" name="Object 7"/>
          <p:cNvGraphicFramePr>
            <a:graphicFrameLocks noChangeAspect="1"/>
          </p:cNvGraphicFramePr>
          <p:nvPr>
            <p:extLst>
              <p:ext uri="{D42A27DB-BD31-4B8C-83A1-F6EECF244321}">
                <p14:modId xmlns:p14="http://schemas.microsoft.com/office/powerpoint/2010/main" val="2308974511"/>
              </p:ext>
            </p:extLst>
          </p:nvPr>
        </p:nvGraphicFramePr>
        <p:xfrm>
          <a:off x="528639" y="387350"/>
          <a:ext cx="4373891" cy="2690640"/>
        </p:xfrm>
        <a:graphic>
          <a:graphicData uri="http://schemas.openxmlformats.org/presentationml/2006/ole">
            <mc:AlternateContent xmlns:mc="http://schemas.openxmlformats.org/markup-compatibility/2006">
              <mc:Choice xmlns:v="urn:schemas-microsoft-com:vml" Requires="v">
                <p:oleObj spid="_x0000_s128073" name="Worksheet" r:id="rId3" imgW="9306151" imgH="5724766" progId="Excel.Sheet.8">
                  <p:embed/>
                </p:oleObj>
              </mc:Choice>
              <mc:Fallback>
                <p:oleObj name="Worksheet" r:id="rId3" imgW="9306151" imgH="5724766"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639" y="387350"/>
                        <a:ext cx="4373891" cy="269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 name="Text Box 10"/>
          <p:cNvSpPr txBox="1">
            <a:spLocks noChangeArrowheads="1"/>
          </p:cNvSpPr>
          <p:nvPr/>
        </p:nvSpPr>
        <p:spPr bwMode="auto">
          <a:xfrm>
            <a:off x="4451350" y="26568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a:latin typeface="Symbol" pitchFamily="18" charset="2"/>
              </a:rPr>
              <a:t>m</a:t>
            </a:r>
            <a:endParaRPr lang="en-US" b="1" i="1" dirty="0"/>
          </a:p>
        </p:txBody>
      </p:sp>
      <p:sp>
        <p:nvSpPr>
          <p:cNvPr id="20" name="Line 15"/>
          <p:cNvSpPr>
            <a:spLocks noChangeShapeType="1"/>
          </p:cNvSpPr>
          <p:nvPr/>
        </p:nvSpPr>
        <p:spPr bwMode="auto">
          <a:xfrm flipV="1">
            <a:off x="2491200" y="2200275"/>
            <a:ext cx="0" cy="3708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Line 16"/>
          <p:cNvSpPr>
            <a:spLocks noChangeShapeType="1"/>
          </p:cNvSpPr>
          <p:nvPr/>
        </p:nvSpPr>
        <p:spPr bwMode="auto">
          <a:xfrm flipV="1">
            <a:off x="3238500" y="2200275"/>
            <a:ext cx="0" cy="3708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 Box 11"/>
          <p:cNvSpPr txBox="1">
            <a:spLocks noChangeArrowheads="1"/>
          </p:cNvSpPr>
          <p:nvPr/>
        </p:nvSpPr>
        <p:spPr bwMode="auto">
          <a:xfrm>
            <a:off x="609600" y="2921000"/>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L</a:t>
            </a:r>
            <a:endParaRPr lang="en-US" b="1" i="1"/>
          </a:p>
        </p:txBody>
      </p:sp>
      <p:sp>
        <p:nvSpPr>
          <p:cNvPr id="23" name="Text Box 13"/>
          <p:cNvSpPr txBox="1">
            <a:spLocks noChangeArrowheads="1"/>
          </p:cNvSpPr>
          <p:nvPr/>
        </p:nvSpPr>
        <p:spPr bwMode="auto">
          <a:xfrm>
            <a:off x="647700" y="42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p</a:t>
            </a:r>
            <a:endParaRPr lang="en-US" b="1" i="1"/>
          </a:p>
        </p:txBody>
      </p:sp>
      <p:sp>
        <p:nvSpPr>
          <p:cNvPr id="24" name="Text Box 14"/>
          <p:cNvSpPr txBox="1">
            <a:spLocks noChangeArrowheads="1"/>
          </p:cNvSpPr>
          <p:nvPr/>
        </p:nvSpPr>
        <p:spPr bwMode="auto">
          <a:xfrm>
            <a:off x="4451350" y="52308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a:latin typeface="Symbol" pitchFamily="18" charset="2"/>
              </a:rPr>
              <a:t>s</a:t>
            </a:r>
            <a:endParaRPr lang="en-US" b="1" i="1" dirty="0"/>
          </a:p>
        </p:txBody>
      </p:sp>
      <p:sp>
        <p:nvSpPr>
          <p:cNvPr id="25" name="Line 17"/>
          <p:cNvSpPr>
            <a:spLocks noChangeShapeType="1"/>
          </p:cNvSpPr>
          <p:nvPr/>
        </p:nvSpPr>
        <p:spPr bwMode="auto">
          <a:xfrm>
            <a:off x="2517775" y="5140800"/>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28013" name="Object 13"/>
          <p:cNvGraphicFramePr>
            <a:graphicFrameLocks noChangeAspect="1"/>
          </p:cNvGraphicFramePr>
          <p:nvPr>
            <p:extLst>
              <p:ext uri="{D42A27DB-BD31-4B8C-83A1-F6EECF244321}">
                <p14:modId xmlns:p14="http://schemas.microsoft.com/office/powerpoint/2010/main" val="1799210418"/>
              </p:ext>
            </p:extLst>
          </p:nvPr>
        </p:nvGraphicFramePr>
        <p:xfrm>
          <a:off x="282575" y="2800800"/>
          <a:ext cx="4653076" cy="2862383"/>
        </p:xfrm>
        <a:graphic>
          <a:graphicData uri="http://schemas.openxmlformats.org/presentationml/2006/ole">
            <mc:AlternateContent xmlns:mc="http://schemas.openxmlformats.org/markup-compatibility/2006">
              <mc:Choice xmlns:v="urn:schemas-microsoft-com:vml" Requires="v">
                <p:oleObj spid="_x0000_s128074" name="Worksheet" r:id="rId5" imgW="9306151" imgH="5724766" progId="Excel.Sheet.8">
                  <p:embed/>
                </p:oleObj>
              </mc:Choice>
              <mc:Fallback>
                <p:oleObj name="Worksheet" r:id="rId5" imgW="9306151" imgH="5724766" progId="Excel.Sheet.8">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2575" y="2800800"/>
                        <a:ext cx="4653076" cy="2862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 name="Rectangle 5"/>
          <p:cNvSpPr>
            <a:spLocks noChangeArrowheads="1"/>
          </p:cNvSpPr>
          <p:nvPr/>
        </p:nvSpPr>
        <p:spPr bwMode="auto">
          <a:xfrm>
            <a:off x="5448300" y="2076450"/>
            <a:ext cx="3381375" cy="15621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8" name="Rectangle 27"/>
          <p:cNvSpPr/>
          <p:nvPr/>
        </p:nvSpPr>
        <p:spPr>
          <a:xfrm>
            <a:off x="5490900" y="2118525"/>
            <a:ext cx="3294000" cy="385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 Box 6"/>
          <p:cNvSpPr txBox="1">
            <a:spLocks noChangeArrowheads="1"/>
          </p:cNvSpPr>
          <p:nvPr/>
        </p:nvSpPr>
        <p:spPr bwMode="auto">
          <a:xfrm>
            <a:off x="5486400" y="1946276"/>
            <a:ext cx="3244850" cy="1625600"/>
          </a:xfrm>
          <a:prstGeom prst="rect">
            <a:avLst/>
          </a:prstGeom>
          <a:noFill/>
          <a:ln>
            <a:noFill/>
          </a:ln>
          <a:effectLst/>
          <a:extLst/>
        </p:spPr>
        <p:txBody>
          <a:bodyPr lIns="182880" tIns="182880" rIns="182880" bIns="182880"/>
          <a:lstStyle>
            <a:lvl1pPr>
              <a:tabLst>
                <a:tab pos="179388" algn="dec"/>
                <a:tab pos="695325" algn="dec"/>
                <a:tab pos="1489075" algn="dec"/>
                <a:tab pos="2282825" algn="dec"/>
              </a:tabLst>
              <a:defRPr sz="2400">
                <a:solidFill>
                  <a:schemeClr val="tx1"/>
                </a:solidFill>
                <a:latin typeface="Times New Roman" pitchFamily="18" charset="0"/>
              </a:defRPr>
            </a:lvl1pPr>
            <a:lvl2pPr>
              <a:tabLst>
                <a:tab pos="179388" algn="dec"/>
                <a:tab pos="695325" algn="dec"/>
                <a:tab pos="1489075" algn="dec"/>
                <a:tab pos="2282825" algn="dec"/>
              </a:tabLst>
              <a:defRPr sz="2400">
                <a:solidFill>
                  <a:schemeClr val="tx1"/>
                </a:solidFill>
                <a:latin typeface="Times New Roman" pitchFamily="18" charset="0"/>
              </a:defRPr>
            </a:lvl2pPr>
            <a:lvl3pPr>
              <a:tabLst>
                <a:tab pos="179388" algn="dec"/>
                <a:tab pos="695325" algn="dec"/>
                <a:tab pos="1489075" algn="dec"/>
                <a:tab pos="2282825" algn="dec"/>
              </a:tabLst>
              <a:defRPr sz="2400">
                <a:solidFill>
                  <a:schemeClr val="tx1"/>
                </a:solidFill>
                <a:latin typeface="Times New Roman" pitchFamily="18" charset="0"/>
              </a:defRPr>
            </a:lvl3pPr>
            <a:lvl4pPr>
              <a:tabLst>
                <a:tab pos="179388" algn="dec"/>
                <a:tab pos="695325" algn="dec"/>
                <a:tab pos="1489075" algn="dec"/>
                <a:tab pos="2282825" algn="dec"/>
              </a:tabLst>
              <a:defRPr sz="2400">
                <a:solidFill>
                  <a:schemeClr val="tx1"/>
                </a:solidFill>
                <a:latin typeface="Times New Roman" pitchFamily="18" charset="0"/>
              </a:defRPr>
            </a:lvl4pPr>
            <a:lvl5pPr>
              <a:tabLst>
                <a:tab pos="179388" algn="dec"/>
                <a:tab pos="695325" algn="dec"/>
                <a:tab pos="1489075" algn="dec"/>
                <a:tab pos="2282825" algn="dec"/>
              </a:tabLst>
              <a:defRPr sz="2400">
                <a:solidFill>
                  <a:schemeClr val="tx1"/>
                </a:solidFill>
                <a:latin typeface="Times New Roman" pitchFamily="18" charset="0"/>
              </a:defRPr>
            </a:lvl5pPr>
            <a:lvl6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6pPr>
            <a:lvl7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7pPr>
            <a:lvl8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8pPr>
            <a:lvl9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9pPr>
          </a:lstStyle>
          <a:p>
            <a:pPr>
              <a:spcBef>
                <a:spcPts val="0"/>
              </a:spcBef>
            </a:pPr>
            <a:r>
              <a:rPr lang="en-US" sz="1600" b="1" dirty="0">
                <a:latin typeface="Arial" charset="0"/>
              </a:rPr>
              <a:t>  </a:t>
            </a:r>
            <a:r>
              <a:rPr lang="en-US" sz="1800" b="1" i="1" dirty="0" smtClean="0">
                <a:latin typeface="Symbol" pitchFamily="18" charset="2"/>
              </a:rPr>
              <a:t>s</a:t>
            </a:r>
            <a:r>
              <a:rPr lang="en-US" sz="1600" b="1" i="1" dirty="0" smtClean="0">
                <a:latin typeface="Arial" charset="0"/>
              </a:rPr>
              <a:t> </a:t>
            </a:r>
            <a:r>
              <a:rPr lang="en-US" sz="1600" b="1" dirty="0" smtClean="0">
                <a:latin typeface="Arial" charset="0"/>
              </a:rPr>
              <a:t>       </a:t>
            </a:r>
            <a:r>
              <a:rPr lang="en-US" sz="1600" b="1" i="1" dirty="0">
                <a:latin typeface="Arial" charset="0"/>
              </a:rPr>
              <a:t>p</a:t>
            </a:r>
            <a:r>
              <a:rPr lang="en-US" sz="1600" b="1" dirty="0">
                <a:latin typeface="Arial" charset="0"/>
              </a:rPr>
              <a:t>(4)       </a:t>
            </a:r>
            <a:r>
              <a:rPr lang="en-US" sz="1600" b="1" i="1" dirty="0">
                <a:latin typeface="Arial" charset="0"/>
              </a:rPr>
              <a:t>p</a:t>
            </a:r>
            <a:r>
              <a:rPr lang="en-US" sz="1600" b="1" dirty="0">
                <a:latin typeface="Arial" charset="0"/>
              </a:rPr>
              <a:t>(6)         </a:t>
            </a:r>
            <a:r>
              <a:rPr lang="en-US" sz="1600" b="1" i="1" dirty="0">
                <a:latin typeface="Arial" charset="0"/>
              </a:rPr>
              <a:t>L</a:t>
            </a:r>
            <a:endParaRPr lang="en-US" sz="1600" b="1" dirty="0">
              <a:latin typeface="Arial" charset="0"/>
            </a:endParaRPr>
          </a:p>
          <a:p>
            <a:pPr>
              <a:spcBef>
                <a:spcPts val="1500"/>
              </a:spcBef>
            </a:pPr>
            <a:r>
              <a:rPr lang="en-US" sz="1600" b="1" dirty="0">
                <a:latin typeface="Arial" charset="0"/>
              </a:rPr>
              <a:t>	</a:t>
            </a:r>
            <a:r>
              <a:rPr lang="en-US" sz="1600" b="1" dirty="0" smtClean="0">
                <a:latin typeface="Arial" charset="0"/>
              </a:rPr>
              <a:t>2.0</a:t>
            </a:r>
            <a:r>
              <a:rPr lang="en-US" sz="1600" b="1" dirty="0">
                <a:latin typeface="Arial" charset="0"/>
              </a:rPr>
              <a:t>	</a:t>
            </a:r>
            <a:r>
              <a:rPr lang="en-US" sz="1600" b="1" dirty="0" smtClean="0">
                <a:latin typeface="Arial" charset="0"/>
              </a:rPr>
              <a:t>0.1760	0.1760	0.0310</a:t>
            </a:r>
            <a:endParaRPr lang="en-US" sz="1600" b="1" dirty="0">
              <a:latin typeface="Arial" charset="0"/>
            </a:endParaRPr>
          </a:p>
        </p:txBody>
      </p:sp>
      <p:sp>
        <p:nvSpPr>
          <p:cNvPr id="30" name="Line 6"/>
          <p:cNvSpPr>
            <a:spLocks noChangeShapeType="1"/>
          </p:cNvSpPr>
          <p:nvPr/>
        </p:nvSpPr>
        <p:spPr bwMode="auto">
          <a:xfrm>
            <a:off x="5458050" y="2496582"/>
            <a:ext cx="3358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323850" y="476249"/>
            <a:ext cx="4772025" cy="51530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902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43</a:t>
            </a:r>
          </a:p>
        </p:txBody>
      </p:sp>
      <p:sp>
        <p:nvSpPr>
          <p:cNvPr id="12902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Now try </a:t>
            </a:r>
            <a:r>
              <a:rPr lang="en-GB" sz="1500" b="1" i="1">
                <a:latin typeface="Symbol" pitchFamily="18" charset="2"/>
              </a:rPr>
              <a:t>s</a:t>
            </a:r>
            <a:r>
              <a:rPr lang="en-GB" sz="1500" b="1">
                <a:latin typeface="Arial" charset="0"/>
              </a:rPr>
              <a:t> equal to 1.  The individual densities are 0.2420 and so the joint density, 0.0586, has increased.</a:t>
            </a:r>
          </a:p>
        </p:txBody>
      </p:sp>
      <p:graphicFrame>
        <p:nvGraphicFramePr>
          <p:cNvPr id="129030" name="Object 6"/>
          <p:cNvGraphicFramePr>
            <a:graphicFrameLocks noChangeAspect="1"/>
          </p:cNvGraphicFramePr>
          <p:nvPr>
            <p:extLst>
              <p:ext uri="{D42A27DB-BD31-4B8C-83A1-F6EECF244321}">
                <p14:modId xmlns:p14="http://schemas.microsoft.com/office/powerpoint/2010/main" val="373409296"/>
              </p:ext>
            </p:extLst>
          </p:nvPr>
        </p:nvGraphicFramePr>
        <p:xfrm>
          <a:off x="528638" y="388800"/>
          <a:ext cx="4373891" cy="2690640"/>
        </p:xfrm>
        <a:graphic>
          <a:graphicData uri="http://schemas.openxmlformats.org/presentationml/2006/ole">
            <mc:AlternateContent xmlns:mc="http://schemas.openxmlformats.org/markup-compatibility/2006">
              <mc:Choice xmlns:v="urn:schemas-microsoft-com:vml" Requires="v">
                <p:oleObj spid="_x0000_s129097" name="Worksheet" r:id="rId3" imgW="9306151" imgH="5724766" progId="Excel.Sheet.8">
                  <p:embed/>
                </p:oleObj>
              </mc:Choice>
              <mc:Fallback>
                <p:oleObj name="Worksheet" r:id="rId3" imgW="9306151" imgH="5724766" progId="Excel.Sheet.8">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638" y="388800"/>
                        <a:ext cx="4373891" cy="269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9039" name="Line 15"/>
          <p:cNvSpPr>
            <a:spLocks noChangeShapeType="1"/>
          </p:cNvSpPr>
          <p:nvPr/>
        </p:nvSpPr>
        <p:spPr bwMode="auto">
          <a:xfrm flipV="1">
            <a:off x="2494800" y="2072550"/>
            <a:ext cx="0" cy="504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41" name="Line 17"/>
          <p:cNvSpPr>
            <a:spLocks noChangeShapeType="1"/>
          </p:cNvSpPr>
          <p:nvPr/>
        </p:nvSpPr>
        <p:spPr bwMode="auto">
          <a:xfrm flipV="1">
            <a:off x="3238500" y="2071050"/>
            <a:ext cx="0" cy="504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8" name="Text Box 11"/>
          <p:cNvSpPr txBox="1">
            <a:spLocks noChangeArrowheads="1"/>
          </p:cNvSpPr>
          <p:nvPr/>
        </p:nvSpPr>
        <p:spPr bwMode="auto">
          <a:xfrm>
            <a:off x="609600" y="2921000"/>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L</a:t>
            </a:r>
            <a:endParaRPr lang="en-US" b="1" i="1"/>
          </a:p>
        </p:txBody>
      </p:sp>
      <p:sp>
        <p:nvSpPr>
          <p:cNvPr id="19" name="Text Box 14"/>
          <p:cNvSpPr txBox="1">
            <a:spLocks noChangeArrowheads="1"/>
          </p:cNvSpPr>
          <p:nvPr/>
        </p:nvSpPr>
        <p:spPr bwMode="auto">
          <a:xfrm>
            <a:off x="4451350" y="52308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a:latin typeface="Symbol" pitchFamily="18" charset="2"/>
              </a:rPr>
              <a:t>s</a:t>
            </a:r>
            <a:endParaRPr lang="en-US" b="1" i="1" dirty="0"/>
          </a:p>
        </p:txBody>
      </p:sp>
      <p:sp>
        <p:nvSpPr>
          <p:cNvPr id="20" name="Line 17"/>
          <p:cNvSpPr>
            <a:spLocks noChangeShapeType="1"/>
          </p:cNvSpPr>
          <p:nvPr/>
        </p:nvSpPr>
        <p:spPr bwMode="auto">
          <a:xfrm>
            <a:off x="1765300" y="5140800"/>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29037" name="Object 13"/>
          <p:cNvGraphicFramePr>
            <a:graphicFrameLocks noChangeAspect="1"/>
          </p:cNvGraphicFramePr>
          <p:nvPr>
            <p:extLst>
              <p:ext uri="{D42A27DB-BD31-4B8C-83A1-F6EECF244321}">
                <p14:modId xmlns:p14="http://schemas.microsoft.com/office/powerpoint/2010/main" val="1558067356"/>
              </p:ext>
            </p:extLst>
          </p:nvPr>
        </p:nvGraphicFramePr>
        <p:xfrm>
          <a:off x="282575" y="2800800"/>
          <a:ext cx="4653076" cy="2862383"/>
        </p:xfrm>
        <a:graphic>
          <a:graphicData uri="http://schemas.openxmlformats.org/presentationml/2006/ole">
            <mc:AlternateContent xmlns:mc="http://schemas.openxmlformats.org/markup-compatibility/2006">
              <mc:Choice xmlns:v="urn:schemas-microsoft-com:vml" Requires="v">
                <p:oleObj spid="_x0000_s129098" name="Worksheet" r:id="rId5" imgW="9306151" imgH="5724766" progId="Excel.Sheet.8">
                  <p:embed/>
                </p:oleObj>
              </mc:Choice>
              <mc:Fallback>
                <p:oleObj name="Worksheet" r:id="rId5" imgW="9306151" imgH="5724766" progId="Excel.Sheet.8">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2575" y="2800800"/>
                        <a:ext cx="4653076" cy="2862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 name="Text Box 10"/>
          <p:cNvSpPr txBox="1">
            <a:spLocks noChangeArrowheads="1"/>
          </p:cNvSpPr>
          <p:nvPr/>
        </p:nvSpPr>
        <p:spPr bwMode="auto">
          <a:xfrm>
            <a:off x="4451350" y="26568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a:latin typeface="Symbol" pitchFamily="18" charset="2"/>
              </a:rPr>
              <a:t>m</a:t>
            </a:r>
            <a:endParaRPr lang="en-US" b="1" i="1" dirty="0"/>
          </a:p>
        </p:txBody>
      </p:sp>
      <p:sp>
        <p:nvSpPr>
          <p:cNvPr id="22" name="Text Box 13"/>
          <p:cNvSpPr txBox="1">
            <a:spLocks noChangeArrowheads="1"/>
          </p:cNvSpPr>
          <p:nvPr/>
        </p:nvSpPr>
        <p:spPr bwMode="auto">
          <a:xfrm>
            <a:off x="647700" y="42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p</a:t>
            </a:r>
            <a:endParaRPr lang="en-US" b="1" i="1"/>
          </a:p>
        </p:txBody>
      </p:sp>
      <p:sp>
        <p:nvSpPr>
          <p:cNvPr id="24" name="Rectangle 5"/>
          <p:cNvSpPr>
            <a:spLocks noChangeArrowheads="1"/>
          </p:cNvSpPr>
          <p:nvPr/>
        </p:nvSpPr>
        <p:spPr bwMode="auto">
          <a:xfrm>
            <a:off x="5448300" y="2076450"/>
            <a:ext cx="3381375" cy="15621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5" name="Rectangle 24"/>
          <p:cNvSpPr/>
          <p:nvPr/>
        </p:nvSpPr>
        <p:spPr>
          <a:xfrm>
            <a:off x="5490900" y="2118525"/>
            <a:ext cx="3294000" cy="385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 Box 6"/>
          <p:cNvSpPr txBox="1">
            <a:spLocks noChangeArrowheads="1"/>
          </p:cNvSpPr>
          <p:nvPr/>
        </p:nvSpPr>
        <p:spPr bwMode="auto">
          <a:xfrm>
            <a:off x="5486400" y="1946276"/>
            <a:ext cx="3244850" cy="1625600"/>
          </a:xfrm>
          <a:prstGeom prst="rect">
            <a:avLst/>
          </a:prstGeom>
          <a:noFill/>
          <a:ln>
            <a:noFill/>
          </a:ln>
          <a:effectLst/>
          <a:extLst/>
        </p:spPr>
        <p:txBody>
          <a:bodyPr lIns="182880" tIns="182880" rIns="182880" bIns="182880"/>
          <a:lstStyle>
            <a:lvl1pPr>
              <a:tabLst>
                <a:tab pos="179388" algn="dec"/>
                <a:tab pos="695325" algn="dec"/>
                <a:tab pos="1489075" algn="dec"/>
                <a:tab pos="2282825" algn="dec"/>
              </a:tabLst>
              <a:defRPr sz="2400">
                <a:solidFill>
                  <a:schemeClr val="tx1"/>
                </a:solidFill>
                <a:latin typeface="Times New Roman" pitchFamily="18" charset="0"/>
              </a:defRPr>
            </a:lvl1pPr>
            <a:lvl2pPr>
              <a:tabLst>
                <a:tab pos="179388" algn="dec"/>
                <a:tab pos="695325" algn="dec"/>
                <a:tab pos="1489075" algn="dec"/>
                <a:tab pos="2282825" algn="dec"/>
              </a:tabLst>
              <a:defRPr sz="2400">
                <a:solidFill>
                  <a:schemeClr val="tx1"/>
                </a:solidFill>
                <a:latin typeface="Times New Roman" pitchFamily="18" charset="0"/>
              </a:defRPr>
            </a:lvl2pPr>
            <a:lvl3pPr>
              <a:tabLst>
                <a:tab pos="179388" algn="dec"/>
                <a:tab pos="695325" algn="dec"/>
                <a:tab pos="1489075" algn="dec"/>
                <a:tab pos="2282825" algn="dec"/>
              </a:tabLst>
              <a:defRPr sz="2400">
                <a:solidFill>
                  <a:schemeClr val="tx1"/>
                </a:solidFill>
                <a:latin typeface="Times New Roman" pitchFamily="18" charset="0"/>
              </a:defRPr>
            </a:lvl3pPr>
            <a:lvl4pPr>
              <a:tabLst>
                <a:tab pos="179388" algn="dec"/>
                <a:tab pos="695325" algn="dec"/>
                <a:tab pos="1489075" algn="dec"/>
                <a:tab pos="2282825" algn="dec"/>
              </a:tabLst>
              <a:defRPr sz="2400">
                <a:solidFill>
                  <a:schemeClr val="tx1"/>
                </a:solidFill>
                <a:latin typeface="Times New Roman" pitchFamily="18" charset="0"/>
              </a:defRPr>
            </a:lvl4pPr>
            <a:lvl5pPr>
              <a:tabLst>
                <a:tab pos="179388" algn="dec"/>
                <a:tab pos="695325" algn="dec"/>
                <a:tab pos="1489075" algn="dec"/>
                <a:tab pos="2282825" algn="dec"/>
              </a:tabLst>
              <a:defRPr sz="2400">
                <a:solidFill>
                  <a:schemeClr val="tx1"/>
                </a:solidFill>
                <a:latin typeface="Times New Roman" pitchFamily="18" charset="0"/>
              </a:defRPr>
            </a:lvl5pPr>
            <a:lvl6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6pPr>
            <a:lvl7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7pPr>
            <a:lvl8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8pPr>
            <a:lvl9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9pPr>
          </a:lstStyle>
          <a:p>
            <a:pPr>
              <a:spcBef>
                <a:spcPts val="0"/>
              </a:spcBef>
            </a:pPr>
            <a:r>
              <a:rPr lang="en-US" sz="1600" b="1" dirty="0">
                <a:latin typeface="Arial" charset="0"/>
              </a:rPr>
              <a:t>  </a:t>
            </a:r>
            <a:r>
              <a:rPr lang="en-US" sz="1800" b="1" i="1" dirty="0" smtClean="0">
                <a:latin typeface="Symbol" pitchFamily="18" charset="2"/>
              </a:rPr>
              <a:t>s</a:t>
            </a:r>
            <a:r>
              <a:rPr lang="en-US" sz="1600" b="1" i="1" dirty="0" smtClean="0">
                <a:latin typeface="Arial" charset="0"/>
              </a:rPr>
              <a:t> </a:t>
            </a:r>
            <a:r>
              <a:rPr lang="en-US" sz="1600" b="1" dirty="0" smtClean="0">
                <a:latin typeface="Arial" charset="0"/>
              </a:rPr>
              <a:t>       </a:t>
            </a:r>
            <a:r>
              <a:rPr lang="en-US" sz="1600" b="1" i="1" dirty="0">
                <a:latin typeface="Arial" charset="0"/>
              </a:rPr>
              <a:t>p</a:t>
            </a:r>
            <a:r>
              <a:rPr lang="en-US" sz="1600" b="1" dirty="0">
                <a:latin typeface="Arial" charset="0"/>
              </a:rPr>
              <a:t>(4)       </a:t>
            </a:r>
            <a:r>
              <a:rPr lang="en-US" sz="1600" b="1" i="1" dirty="0">
                <a:latin typeface="Arial" charset="0"/>
              </a:rPr>
              <a:t>p</a:t>
            </a:r>
            <a:r>
              <a:rPr lang="en-US" sz="1600" b="1" dirty="0">
                <a:latin typeface="Arial" charset="0"/>
              </a:rPr>
              <a:t>(6)         </a:t>
            </a:r>
            <a:r>
              <a:rPr lang="en-US" sz="1600" b="1" i="1" dirty="0">
                <a:latin typeface="Arial" charset="0"/>
              </a:rPr>
              <a:t>L</a:t>
            </a:r>
            <a:endParaRPr lang="en-US" sz="1600" b="1" dirty="0">
              <a:latin typeface="Arial" charset="0"/>
            </a:endParaRPr>
          </a:p>
          <a:p>
            <a:pPr>
              <a:spcBef>
                <a:spcPts val="1500"/>
              </a:spcBef>
            </a:pPr>
            <a:r>
              <a:rPr lang="en-US" sz="1600" b="1" dirty="0">
                <a:latin typeface="Arial" charset="0"/>
              </a:rPr>
              <a:t>	</a:t>
            </a:r>
            <a:r>
              <a:rPr lang="en-US" sz="1600" b="1" dirty="0" smtClean="0">
                <a:latin typeface="Arial" charset="0"/>
              </a:rPr>
              <a:t>2.0</a:t>
            </a:r>
            <a:r>
              <a:rPr lang="en-US" sz="1600" b="1" dirty="0">
                <a:latin typeface="Arial" charset="0"/>
              </a:rPr>
              <a:t>	</a:t>
            </a:r>
            <a:r>
              <a:rPr lang="en-US" sz="1600" b="1" dirty="0" smtClean="0">
                <a:latin typeface="Arial" charset="0"/>
              </a:rPr>
              <a:t>0.1760	0.1760	0.0310</a:t>
            </a:r>
            <a:endParaRPr lang="en-US" sz="1600" b="1" dirty="0">
              <a:latin typeface="Arial" charset="0"/>
            </a:endParaRPr>
          </a:p>
          <a:p>
            <a:pPr>
              <a:spcBef>
                <a:spcPts val="600"/>
              </a:spcBef>
            </a:pPr>
            <a:r>
              <a:rPr lang="en-US" sz="1600" b="1" dirty="0">
                <a:latin typeface="Arial" charset="0"/>
              </a:rPr>
              <a:t>	</a:t>
            </a:r>
            <a:r>
              <a:rPr lang="en-US" sz="1600" b="1" dirty="0" smtClean="0">
                <a:latin typeface="Arial" charset="0"/>
              </a:rPr>
              <a:t>1.0</a:t>
            </a:r>
            <a:r>
              <a:rPr lang="en-US" sz="1600" b="1" dirty="0">
                <a:latin typeface="Arial" charset="0"/>
              </a:rPr>
              <a:t>	</a:t>
            </a:r>
            <a:r>
              <a:rPr lang="en-US" sz="1600" b="1" dirty="0" smtClean="0">
                <a:latin typeface="Arial" charset="0"/>
              </a:rPr>
              <a:t>0.2420	0.2420	0.0586</a:t>
            </a:r>
          </a:p>
        </p:txBody>
      </p:sp>
      <p:sp>
        <p:nvSpPr>
          <p:cNvPr id="27" name="Line 6"/>
          <p:cNvSpPr>
            <a:spLocks noChangeShapeType="1"/>
          </p:cNvSpPr>
          <p:nvPr/>
        </p:nvSpPr>
        <p:spPr bwMode="auto">
          <a:xfrm>
            <a:off x="5458050" y="2496582"/>
            <a:ext cx="3358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bwMode="auto">
          <a:xfrm>
            <a:off x="323850" y="476249"/>
            <a:ext cx="4772025" cy="51530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34150" name="Object 6"/>
          <p:cNvGraphicFramePr>
            <a:graphicFrameLocks noChangeAspect="1"/>
          </p:cNvGraphicFramePr>
          <p:nvPr>
            <p:extLst>
              <p:ext uri="{D42A27DB-BD31-4B8C-83A1-F6EECF244321}">
                <p14:modId xmlns:p14="http://schemas.microsoft.com/office/powerpoint/2010/main" val="280052053"/>
              </p:ext>
            </p:extLst>
          </p:nvPr>
        </p:nvGraphicFramePr>
        <p:xfrm>
          <a:off x="528638" y="388800"/>
          <a:ext cx="4373891" cy="2690640"/>
        </p:xfrm>
        <a:graphic>
          <a:graphicData uri="http://schemas.openxmlformats.org/presentationml/2006/ole">
            <mc:AlternateContent xmlns:mc="http://schemas.openxmlformats.org/markup-compatibility/2006">
              <mc:Choice xmlns:v="urn:schemas-microsoft-com:vml" Requires="v">
                <p:oleObj spid="_x0000_s134217" name="Worksheet" r:id="rId3" imgW="9306151" imgH="5724766" progId="Excel.Sheet.8">
                  <p:embed/>
                </p:oleObj>
              </mc:Choice>
              <mc:Fallback>
                <p:oleObj name="Worksheet" r:id="rId3" imgW="9306151" imgH="5724766" progId="Excel.Sheet.8">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638" y="388800"/>
                        <a:ext cx="4373891" cy="269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41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44</a:t>
            </a:r>
          </a:p>
        </p:txBody>
      </p:sp>
      <p:sp>
        <p:nvSpPr>
          <p:cNvPr id="13414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Now try putting </a:t>
            </a:r>
            <a:r>
              <a:rPr lang="en-GB" sz="1500" b="1" i="1">
                <a:latin typeface="Symbol" pitchFamily="18" charset="2"/>
              </a:rPr>
              <a:t>s</a:t>
            </a:r>
            <a:r>
              <a:rPr lang="en-GB" sz="1500" b="1">
                <a:latin typeface="Arial" charset="0"/>
              </a:rPr>
              <a:t> equal to 0.5.  The individual densities have fallen and the joint density is only 0.0117.</a:t>
            </a:r>
          </a:p>
        </p:txBody>
      </p:sp>
      <p:graphicFrame>
        <p:nvGraphicFramePr>
          <p:cNvPr id="134156" name="Object 12"/>
          <p:cNvGraphicFramePr>
            <a:graphicFrameLocks noChangeAspect="1"/>
          </p:cNvGraphicFramePr>
          <p:nvPr>
            <p:extLst>
              <p:ext uri="{D42A27DB-BD31-4B8C-83A1-F6EECF244321}">
                <p14:modId xmlns:p14="http://schemas.microsoft.com/office/powerpoint/2010/main" val="3018170295"/>
              </p:ext>
            </p:extLst>
          </p:nvPr>
        </p:nvGraphicFramePr>
        <p:xfrm>
          <a:off x="282575" y="2800800"/>
          <a:ext cx="4653076" cy="2862383"/>
        </p:xfrm>
        <a:graphic>
          <a:graphicData uri="http://schemas.openxmlformats.org/presentationml/2006/ole">
            <mc:AlternateContent xmlns:mc="http://schemas.openxmlformats.org/markup-compatibility/2006">
              <mc:Choice xmlns:v="urn:schemas-microsoft-com:vml" Requires="v">
                <p:oleObj spid="_x0000_s134218" name="Worksheet" r:id="rId5" imgW="9306151" imgH="5724766" progId="Excel.Sheet.8">
                  <p:embed/>
                </p:oleObj>
              </mc:Choice>
              <mc:Fallback>
                <p:oleObj name="Worksheet" r:id="rId5" imgW="9306151" imgH="5724766" progId="Excel.Sheet.8">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2575" y="2800800"/>
                        <a:ext cx="4653076" cy="2862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8" name="Text Box 11"/>
          <p:cNvSpPr txBox="1">
            <a:spLocks noChangeArrowheads="1"/>
          </p:cNvSpPr>
          <p:nvPr/>
        </p:nvSpPr>
        <p:spPr bwMode="auto">
          <a:xfrm>
            <a:off x="609600" y="2921000"/>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L</a:t>
            </a:r>
            <a:endParaRPr lang="en-US" b="1" i="1"/>
          </a:p>
        </p:txBody>
      </p:sp>
      <p:sp>
        <p:nvSpPr>
          <p:cNvPr id="19" name="Text Box 14"/>
          <p:cNvSpPr txBox="1">
            <a:spLocks noChangeArrowheads="1"/>
          </p:cNvSpPr>
          <p:nvPr/>
        </p:nvSpPr>
        <p:spPr bwMode="auto">
          <a:xfrm>
            <a:off x="4451350" y="52308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a:latin typeface="Symbol" pitchFamily="18" charset="2"/>
              </a:rPr>
              <a:t>s</a:t>
            </a:r>
            <a:endParaRPr lang="en-US" b="1" i="1" dirty="0"/>
          </a:p>
        </p:txBody>
      </p:sp>
      <p:sp>
        <p:nvSpPr>
          <p:cNvPr id="20" name="Line 17"/>
          <p:cNvSpPr>
            <a:spLocks noChangeShapeType="1"/>
          </p:cNvSpPr>
          <p:nvPr/>
        </p:nvSpPr>
        <p:spPr bwMode="auto">
          <a:xfrm>
            <a:off x="1384300" y="5140800"/>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10"/>
          <p:cNvSpPr txBox="1">
            <a:spLocks noChangeArrowheads="1"/>
          </p:cNvSpPr>
          <p:nvPr/>
        </p:nvSpPr>
        <p:spPr bwMode="auto">
          <a:xfrm>
            <a:off x="4451350" y="26568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a:latin typeface="Symbol" pitchFamily="18" charset="2"/>
              </a:rPr>
              <a:t>m</a:t>
            </a:r>
            <a:endParaRPr lang="en-US" b="1" i="1" dirty="0"/>
          </a:p>
        </p:txBody>
      </p:sp>
      <p:sp>
        <p:nvSpPr>
          <p:cNvPr id="22" name="Text Box 13"/>
          <p:cNvSpPr txBox="1">
            <a:spLocks noChangeArrowheads="1"/>
          </p:cNvSpPr>
          <p:nvPr/>
        </p:nvSpPr>
        <p:spPr bwMode="auto">
          <a:xfrm>
            <a:off x="647700" y="42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p</a:t>
            </a:r>
            <a:endParaRPr lang="en-US" b="1" i="1"/>
          </a:p>
        </p:txBody>
      </p:sp>
      <p:sp>
        <p:nvSpPr>
          <p:cNvPr id="23" name="Line 14"/>
          <p:cNvSpPr>
            <a:spLocks noChangeShapeType="1"/>
          </p:cNvSpPr>
          <p:nvPr/>
        </p:nvSpPr>
        <p:spPr bwMode="auto">
          <a:xfrm flipV="1">
            <a:off x="3238500" y="2365375"/>
            <a:ext cx="0" cy="2088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Line 15"/>
          <p:cNvSpPr>
            <a:spLocks noChangeShapeType="1"/>
          </p:cNvSpPr>
          <p:nvPr/>
        </p:nvSpPr>
        <p:spPr bwMode="auto">
          <a:xfrm flipV="1">
            <a:off x="2494800" y="2365375"/>
            <a:ext cx="0" cy="2088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5"/>
          <p:cNvSpPr>
            <a:spLocks noChangeArrowheads="1"/>
          </p:cNvSpPr>
          <p:nvPr/>
        </p:nvSpPr>
        <p:spPr bwMode="auto">
          <a:xfrm>
            <a:off x="5448300" y="2076450"/>
            <a:ext cx="3381375" cy="15621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7" name="Rectangle 26"/>
          <p:cNvSpPr/>
          <p:nvPr/>
        </p:nvSpPr>
        <p:spPr>
          <a:xfrm>
            <a:off x="5490900" y="2118525"/>
            <a:ext cx="3294000" cy="385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 Box 6"/>
          <p:cNvSpPr txBox="1">
            <a:spLocks noChangeArrowheads="1"/>
          </p:cNvSpPr>
          <p:nvPr/>
        </p:nvSpPr>
        <p:spPr bwMode="auto">
          <a:xfrm>
            <a:off x="5486400" y="1946276"/>
            <a:ext cx="3244850" cy="1625600"/>
          </a:xfrm>
          <a:prstGeom prst="rect">
            <a:avLst/>
          </a:prstGeom>
          <a:noFill/>
          <a:ln>
            <a:noFill/>
          </a:ln>
          <a:effectLst/>
          <a:extLst/>
        </p:spPr>
        <p:txBody>
          <a:bodyPr lIns="182880" tIns="182880" rIns="182880" bIns="182880"/>
          <a:lstStyle>
            <a:lvl1pPr>
              <a:tabLst>
                <a:tab pos="179388" algn="dec"/>
                <a:tab pos="695325" algn="dec"/>
                <a:tab pos="1489075" algn="dec"/>
                <a:tab pos="2282825" algn="dec"/>
              </a:tabLst>
              <a:defRPr sz="2400">
                <a:solidFill>
                  <a:schemeClr val="tx1"/>
                </a:solidFill>
                <a:latin typeface="Times New Roman" pitchFamily="18" charset="0"/>
              </a:defRPr>
            </a:lvl1pPr>
            <a:lvl2pPr>
              <a:tabLst>
                <a:tab pos="179388" algn="dec"/>
                <a:tab pos="695325" algn="dec"/>
                <a:tab pos="1489075" algn="dec"/>
                <a:tab pos="2282825" algn="dec"/>
              </a:tabLst>
              <a:defRPr sz="2400">
                <a:solidFill>
                  <a:schemeClr val="tx1"/>
                </a:solidFill>
                <a:latin typeface="Times New Roman" pitchFamily="18" charset="0"/>
              </a:defRPr>
            </a:lvl2pPr>
            <a:lvl3pPr>
              <a:tabLst>
                <a:tab pos="179388" algn="dec"/>
                <a:tab pos="695325" algn="dec"/>
                <a:tab pos="1489075" algn="dec"/>
                <a:tab pos="2282825" algn="dec"/>
              </a:tabLst>
              <a:defRPr sz="2400">
                <a:solidFill>
                  <a:schemeClr val="tx1"/>
                </a:solidFill>
                <a:latin typeface="Times New Roman" pitchFamily="18" charset="0"/>
              </a:defRPr>
            </a:lvl3pPr>
            <a:lvl4pPr>
              <a:tabLst>
                <a:tab pos="179388" algn="dec"/>
                <a:tab pos="695325" algn="dec"/>
                <a:tab pos="1489075" algn="dec"/>
                <a:tab pos="2282825" algn="dec"/>
              </a:tabLst>
              <a:defRPr sz="2400">
                <a:solidFill>
                  <a:schemeClr val="tx1"/>
                </a:solidFill>
                <a:latin typeface="Times New Roman" pitchFamily="18" charset="0"/>
              </a:defRPr>
            </a:lvl4pPr>
            <a:lvl5pPr>
              <a:tabLst>
                <a:tab pos="179388" algn="dec"/>
                <a:tab pos="695325" algn="dec"/>
                <a:tab pos="1489075" algn="dec"/>
                <a:tab pos="2282825" algn="dec"/>
              </a:tabLst>
              <a:defRPr sz="2400">
                <a:solidFill>
                  <a:schemeClr val="tx1"/>
                </a:solidFill>
                <a:latin typeface="Times New Roman" pitchFamily="18" charset="0"/>
              </a:defRPr>
            </a:lvl5pPr>
            <a:lvl6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6pPr>
            <a:lvl7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7pPr>
            <a:lvl8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8pPr>
            <a:lvl9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9pPr>
          </a:lstStyle>
          <a:p>
            <a:pPr>
              <a:spcBef>
                <a:spcPts val="0"/>
              </a:spcBef>
            </a:pPr>
            <a:r>
              <a:rPr lang="en-US" sz="1600" b="1" dirty="0">
                <a:latin typeface="Arial" charset="0"/>
              </a:rPr>
              <a:t>  </a:t>
            </a:r>
            <a:r>
              <a:rPr lang="en-US" sz="1800" b="1" i="1" dirty="0" smtClean="0">
                <a:latin typeface="Symbol" pitchFamily="18" charset="2"/>
              </a:rPr>
              <a:t>s</a:t>
            </a:r>
            <a:r>
              <a:rPr lang="en-US" sz="1600" b="1" i="1" dirty="0" smtClean="0">
                <a:latin typeface="Arial" charset="0"/>
              </a:rPr>
              <a:t> </a:t>
            </a:r>
            <a:r>
              <a:rPr lang="en-US" sz="1600" b="1" dirty="0" smtClean="0">
                <a:latin typeface="Arial" charset="0"/>
              </a:rPr>
              <a:t>       </a:t>
            </a:r>
            <a:r>
              <a:rPr lang="en-US" sz="1600" b="1" i="1" dirty="0">
                <a:latin typeface="Arial" charset="0"/>
              </a:rPr>
              <a:t>p</a:t>
            </a:r>
            <a:r>
              <a:rPr lang="en-US" sz="1600" b="1" dirty="0">
                <a:latin typeface="Arial" charset="0"/>
              </a:rPr>
              <a:t>(4)       </a:t>
            </a:r>
            <a:r>
              <a:rPr lang="en-US" sz="1600" b="1" i="1" dirty="0">
                <a:latin typeface="Arial" charset="0"/>
              </a:rPr>
              <a:t>p</a:t>
            </a:r>
            <a:r>
              <a:rPr lang="en-US" sz="1600" b="1" dirty="0">
                <a:latin typeface="Arial" charset="0"/>
              </a:rPr>
              <a:t>(6)         </a:t>
            </a:r>
            <a:r>
              <a:rPr lang="en-US" sz="1600" b="1" i="1" dirty="0">
                <a:latin typeface="Arial" charset="0"/>
              </a:rPr>
              <a:t>L</a:t>
            </a:r>
            <a:endParaRPr lang="en-US" sz="1600" b="1" dirty="0">
              <a:latin typeface="Arial" charset="0"/>
            </a:endParaRPr>
          </a:p>
          <a:p>
            <a:pPr>
              <a:spcBef>
                <a:spcPts val="1500"/>
              </a:spcBef>
            </a:pPr>
            <a:r>
              <a:rPr lang="en-US" sz="1600" b="1" dirty="0">
                <a:latin typeface="Arial" charset="0"/>
              </a:rPr>
              <a:t>	</a:t>
            </a:r>
            <a:r>
              <a:rPr lang="en-US" sz="1600" b="1" dirty="0" smtClean="0">
                <a:latin typeface="Arial" charset="0"/>
              </a:rPr>
              <a:t>2.0</a:t>
            </a:r>
            <a:r>
              <a:rPr lang="en-US" sz="1600" b="1" dirty="0">
                <a:latin typeface="Arial" charset="0"/>
              </a:rPr>
              <a:t>	</a:t>
            </a:r>
            <a:r>
              <a:rPr lang="en-US" sz="1600" b="1" dirty="0" smtClean="0">
                <a:latin typeface="Arial" charset="0"/>
              </a:rPr>
              <a:t>0.1760	0.1760	0.0310</a:t>
            </a:r>
            <a:endParaRPr lang="en-US" sz="1600" b="1" dirty="0">
              <a:latin typeface="Arial" charset="0"/>
            </a:endParaRPr>
          </a:p>
          <a:p>
            <a:pPr>
              <a:spcBef>
                <a:spcPts val="600"/>
              </a:spcBef>
            </a:pPr>
            <a:r>
              <a:rPr lang="en-US" sz="1600" b="1" dirty="0">
                <a:latin typeface="Arial" charset="0"/>
              </a:rPr>
              <a:t>	</a:t>
            </a:r>
            <a:r>
              <a:rPr lang="en-US" sz="1600" b="1" dirty="0" smtClean="0">
                <a:latin typeface="Arial" charset="0"/>
              </a:rPr>
              <a:t>1.0</a:t>
            </a:r>
            <a:r>
              <a:rPr lang="en-US" sz="1600" b="1" dirty="0">
                <a:latin typeface="Arial" charset="0"/>
              </a:rPr>
              <a:t>	</a:t>
            </a:r>
            <a:r>
              <a:rPr lang="en-US" sz="1600" b="1" dirty="0" smtClean="0">
                <a:latin typeface="Arial" charset="0"/>
              </a:rPr>
              <a:t>0.2420	0.2420	0.0586</a:t>
            </a:r>
          </a:p>
          <a:p>
            <a:pPr>
              <a:spcBef>
                <a:spcPts val="600"/>
              </a:spcBef>
            </a:pPr>
            <a:r>
              <a:rPr lang="en-US" sz="1600" b="1" dirty="0" smtClean="0">
                <a:latin typeface="Arial" charset="0"/>
              </a:rPr>
              <a:t> 0.5	0.1080	0.1080	0.0117</a:t>
            </a:r>
            <a:endParaRPr lang="en-US" sz="1600" b="1" dirty="0">
              <a:latin typeface="Arial" charset="0"/>
            </a:endParaRPr>
          </a:p>
        </p:txBody>
      </p:sp>
      <p:sp>
        <p:nvSpPr>
          <p:cNvPr id="29" name="Line 6"/>
          <p:cNvSpPr>
            <a:spLocks noChangeShapeType="1"/>
          </p:cNvSpPr>
          <p:nvPr/>
        </p:nvSpPr>
        <p:spPr bwMode="auto">
          <a:xfrm>
            <a:off x="5458050" y="2496582"/>
            <a:ext cx="3358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323850" y="476249"/>
            <a:ext cx="4772025" cy="51530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107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45</a:t>
            </a:r>
          </a:p>
        </p:txBody>
      </p:sp>
      <p:sp>
        <p:nvSpPr>
          <p:cNvPr id="131077"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The joint density has now been plotted as a function of </a:t>
            </a:r>
            <a:r>
              <a:rPr lang="en-GB" sz="1500" b="1" i="1">
                <a:latin typeface="Symbol" pitchFamily="18" charset="2"/>
              </a:rPr>
              <a:t>s</a:t>
            </a:r>
            <a:r>
              <a:rPr lang="en-GB" sz="1500" b="1">
                <a:latin typeface="Arial" charset="0"/>
              </a:rPr>
              <a:t> in the lower diagram.  You can see that in this example it is greatest for </a:t>
            </a:r>
            <a:r>
              <a:rPr lang="en-GB" sz="1500" b="1" i="1">
                <a:latin typeface="Symbol" pitchFamily="18" charset="2"/>
              </a:rPr>
              <a:t>s</a:t>
            </a:r>
            <a:r>
              <a:rPr lang="en-GB" sz="1500" b="1">
                <a:latin typeface="Arial" charset="0"/>
              </a:rPr>
              <a:t> equal to 1.</a:t>
            </a:r>
          </a:p>
        </p:txBody>
      </p:sp>
      <p:graphicFrame>
        <p:nvGraphicFramePr>
          <p:cNvPr id="131078" name="Object 6"/>
          <p:cNvGraphicFramePr>
            <a:graphicFrameLocks noChangeAspect="1"/>
          </p:cNvGraphicFramePr>
          <p:nvPr>
            <p:extLst>
              <p:ext uri="{D42A27DB-BD31-4B8C-83A1-F6EECF244321}">
                <p14:modId xmlns:p14="http://schemas.microsoft.com/office/powerpoint/2010/main" val="1085136719"/>
              </p:ext>
            </p:extLst>
          </p:nvPr>
        </p:nvGraphicFramePr>
        <p:xfrm>
          <a:off x="282575" y="2800800"/>
          <a:ext cx="4653076" cy="2862383"/>
        </p:xfrm>
        <a:graphic>
          <a:graphicData uri="http://schemas.openxmlformats.org/presentationml/2006/ole">
            <mc:AlternateContent xmlns:mc="http://schemas.openxmlformats.org/markup-compatibility/2006">
              <mc:Choice xmlns:v="urn:schemas-microsoft-com:vml" Requires="v">
                <p:oleObj spid="_x0000_s165940" name="Worksheet" r:id="rId3" imgW="9306151" imgH="5724766" progId="Excel.Sheet.8">
                  <p:embed/>
                </p:oleObj>
              </mc:Choice>
              <mc:Fallback>
                <p:oleObj name="Worksheet" r:id="rId3" imgW="9306151" imgH="5724766" progId="Excel.Sheet.8">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575" y="2800800"/>
                        <a:ext cx="4653076" cy="2862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1079" name="Object 7"/>
          <p:cNvGraphicFramePr>
            <a:graphicFrameLocks noChangeAspect="1"/>
          </p:cNvGraphicFramePr>
          <p:nvPr>
            <p:extLst>
              <p:ext uri="{D42A27DB-BD31-4B8C-83A1-F6EECF244321}">
                <p14:modId xmlns:p14="http://schemas.microsoft.com/office/powerpoint/2010/main" val="744227615"/>
              </p:ext>
            </p:extLst>
          </p:nvPr>
        </p:nvGraphicFramePr>
        <p:xfrm>
          <a:off x="528638" y="388800"/>
          <a:ext cx="4373891" cy="2690640"/>
        </p:xfrm>
        <a:graphic>
          <a:graphicData uri="http://schemas.openxmlformats.org/presentationml/2006/ole">
            <mc:AlternateContent xmlns:mc="http://schemas.openxmlformats.org/markup-compatibility/2006">
              <mc:Choice xmlns:v="urn:schemas-microsoft-com:vml" Requires="v">
                <p:oleObj spid="_x0000_s165941" name="Worksheet" r:id="rId5" imgW="9306151" imgH="5724766" progId="Excel.Sheet.8">
                  <p:embed/>
                </p:oleObj>
              </mc:Choice>
              <mc:Fallback>
                <p:oleObj name="Worksheet" r:id="rId5" imgW="9306151" imgH="5724766" progId="Excel.Sheet.8">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638" y="388800"/>
                        <a:ext cx="4373891" cy="269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7" name="Text Box 11"/>
          <p:cNvSpPr txBox="1">
            <a:spLocks noChangeArrowheads="1"/>
          </p:cNvSpPr>
          <p:nvPr/>
        </p:nvSpPr>
        <p:spPr bwMode="auto">
          <a:xfrm>
            <a:off x="609600" y="2921000"/>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L</a:t>
            </a:r>
            <a:endParaRPr lang="en-US" b="1" i="1"/>
          </a:p>
        </p:txBody>
      </p:sp>
      <p:sp>
        <p:nvSpPr>
          <p:cNvPr id="18" name="Text Box 14"/>
          <p:cNvSpPr txBox="1">
            <a:spLocks noChangeArrowheads="1"/>
          </p:cNvSpPr>
          <p:nvPr/>
        </p:nvSpPr>
        <p:spPr bwMode="auto">
          <a:xfrm>
            <a:off x="4451350" y="52308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a:latin typeface="Symbol" pitchFamily="18" charset="2"/>
              </a:rPr>
              <a:t>s</a:t>
            </a:r>
            <a:endParaRPr lang="en-US" b="1" i="1" dirty="0"/>
          </a:p>
        </p:txBody>
      </p:sp>
      <p:sp>
        <p:nvSpPr>
          <p:cNvPr id="19" name="Text Box 10"/>
          <p:cNvSpPr txBox="1">
            <a:spLocks noChangeArrowheads="1"/>
          </p:cNvSpPr>
          <p:nvPr/>
        </p:nvSpPr>
        <p:spPr bwMode="auto">
          <a:xfrm>
            <a:off x="4451350" y="26568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a:latin typeface="Symbol" pitchFamily="18" charset="2"/>
              </a:rPr>
              <a:t>m</a:t>
            </a:r>
            <a:endParaRPr lang="en-US" b="1" i="1" dirty="0"/>
          </a:p>
        </p:txBody>
      </p:sp>
      <p:sp>
        <p:nvSpPr>
          <p:cNvPr id="20" name="Text Box 13"/>
          <p:cNvSpPr txBox="1">
            <a:spLocks noChangeArrowheads="1"/>
          </p:cNvSpPr>
          <p:nvPr/>
        </p:nvSpPr>
        <p:spPr bwMode="auto">
          <a:xfrm>
            <a:off x="647700" y="42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p</a:t>
            </a:r>
            <a:endParaRPr lang="en-US" b="1" i="1"/>
          </a:p>
        </p:txBody>
      </p:sp>
      <p:sp>
        <p:nvSpPr>
          <p:cNvPr id="21" name="Line 14"/>
          <p:cNvSpPr>
            <a:spLocks noChangeShapeType="1"/>
          </p:cNvSpPr>
          <p:nvPr/>
        </p:nvSpPr>
        <p:spPr bwMode="auto">
          <a:xfrm flipV="1">
            <a:off x="3238500" y="2365375"/>
            <a:ext cx="0" cy="2088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Line 15"/>
          <p:cNvSpPr>
            <a:spLocks noChangeShapeType="1"/>
          </p:cNvSpPr>
          <p:nvPr/>
        </p:nvSpPr>
        <p:spPr bwMode="auto">
          <a:xfrm flipV="1">
            <a:off x="2494800" y="2365375"/>
            <a:ext cx="0" cy="2088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5"/>
          <p:cNvSpPr>
            <a:spLocks noChangeArrowheads="1"/>
          </p:cNvSpPr>
          <p:nvPr/>
        </p:nvSpPr>
        <p:spPr bwMode="auto">
          <a:xfrm>
            <a:off x="5448300" y="2076450"/>
            <a:ext cx="3381375" cy="15621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5" name="Rectangle 24"/>
          <p:cNvSpPr/>
          <p:nvPr/>
        </p:nvSpPr>
        <p:spPr>
          <a:xfrm>
            <a:off x="5490900" y="2118525"/>
            <a:ext cx="3294000" cy="385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 Box 6"/>
          <p:cNvSpPr txBox="1">
            <a:spLocks noChangeArrowheads="1"/>
          </p:cNvSpPr>
          <p:nvPr/>
        </p:nvSpPr>
        <p:spPr bwMode="auto">
          <a:xfrm>
            <a:off x="5486400" y="1946276"/>
            <a:ext cx="3244850" cy="1625600"/>
          </a:xfrm>
          <a:prstGeom prst="rect">
            <a:avLst/>
          </a:prstGeom>
          <a:noFill/>
          <a:ln>
            <a:noFill/>
          </a:ln>
          <a:effectLst/>
          <a:extLst/>
        </p:spPr>
        <p:txBody>
          <a:bodyPr lIns="182880" tIns="182880" rIns="182880" bIns="182880"/>
          <a:lstStyle>
            <a:lvl1pPr>
              <a:tabLst>
                <a:tab pos="179388" algn="dec"/>
                <a:tab pos="695325" algn="dec"/>
                <a:tab pos="1489075" algn="dec"/>
                <a:tab pos="2282825" algn="dec"/>
              </a:tabLst>
              <a:defRPr sz="2400">
                <a:solidFill>
                  <a:schemeClr val="tx1"/>
                </a:solidFill>
                <a:latin typeface="Times New Roman" pitchFamily="18" charset="0"/>
              </a:defRPr>
            </a:lvl1pPr>
            <a:lvl2pPr>
              <a:tabLst>
                <a:tab pos="179388" algn="dec"/>
                <a:tab pos="695325" algn="dec"/>
                <a:tab pos="1489075" algn="dec"/>
                <a:tab pos="2282825" algn="dec"/>
              </a:tabLst>
              <a:defRPr sz="2400">
                <a:solidFill>
                  <a:schemeClr val="tx1"/>
                </a:solidFill>
                <a:latin typeface="Times New Roman" pitchFamily="18" charset="0"/>
              </a:defRPr>
            </a:lvl2pPr>
            <a:lvl3pPr>
              <a:tabLst>
                <a:tab pos="179388" algn="dec"/>
                <a:tab pos="695325" algn="dec"/>
                <a:tab pos="1489075" algn="dec"/>
                <a:tab pos="2282825" algn="dec"/>
              </a:tabLst>
              <a:defRPr sz="2400">
                <a:solidFill>
                  <a:schemeClr val="tx1"/>
                </a:solidFill>
                <a:latin typeface="Times New Roman" pitchFamily="18" charset="0"/>
              </a:defRPr>
            </a:lvl3pPr>
            <a:lvl4pPr>
              <a:tabLst>
                <a:tab pos="179388" algn="dec"/>
                <a:tab pos="695325" algn="dec"/>
                <a:tab pos="1489075" algn="dec"/>
                <a:tab pos="2282825" algn="dec"/>
              </a:tabLst>
              <a:defRPr sz="2400">
                <a:solidFill>
                  <a:schemeClr val="tx1"/>
                </a:solidFill>
                <a:latin typeface="Times New Roman" pitchFamily="18" charset="0"/>
              </a:defRPr>
            </a:lvl4pPr>
            <a:lvl5pPr>
              <a:tabLst>
                <a:tab pos="179388" algn="dec"/>
                <a:tab pos="695325" algn="dec"/>
                <a:tab pos="1489075" algn="dec"/>
                <a:tab pos="2282825" algn="dec"/>
              </a:tabLst>
              <a:defRPr sz="2400">
                <a:solidFill>
                  <a:schemeClr val="tx1"/>
                </a:solidFill>
                <a:latin typeface="Times New Roman" pitchFamily="18" charset="0"/>
              </a:defRPr>
            </a:lvl5pPr>
            <a:lvl6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6pPr>
            <a:lvl7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7pPr>
            <a:lvl8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8pPr>
            <a:lvl9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9pPr>
          </a:lstStyle>
          <a:p>
            <a:pPr>
              <a:spcBef>
                <a:spcPts val="0"/>
              </a:spcBef>
            </a:pPr>
            <a:r>
              <a:rPr lang="en-US" sz="1600" b="1" dirty="0">
                <a:latin typeface="Arial" charset="0"/>
              </a:rPr>
              <a:t>  </a:t>
            </a:r>
            <a:r>
              <a:rPr lang="en-US" sz="1800" b="1" i="1" dirty="0" smtClean="0">
                <a:latin typeface="Symbol" pitchFamily="18" charset="2"/>
              </a:rPr>
              <a:t>s</a:t>
            </a:r>
            <a:r>
              <a:rPr lang="en-US" sz="1600" b="1" i="1" dirty="0" smtClean="0">
                <a:latin typeface="Arial" charset="0"/>
              </a:rPr>
              <a:t> </a:t>
            </a:r>
            <a:r>
              <a:rPr lang="en-US" sz="1600" b="1" dirty="0" smtClean="0">
                <a:latin typeface="Arial" charset="0"/>
              </a:rPr>
              <a:t>       </a:t>
            </a:r>
            <a:r>
              <a:rPr lang="en-US" sz="1600" b="1" i="1" dirty="0">
                <a:latin typeface="Arial" charset="0"/>
              </a:rPr>
              <a:t>p</a:t>
            </a:r>
            <a:r>
              <a:rPr lang="en-US" sz="1600" b="1" dirty="0">
                <a:latin typeface="Arial" charset="0"/>
              </a:rPr>
              <a:t>(4)       </a:t>
            </a:r>
            <a:r>
              <a:rPr lang="en-US" sz="1600" b="1" i="1" dirty="0">
                <a:latin typeface="Arial" charset="0"/>
              </a:rPr>
              <a:t>p</a:t>
            </a:r>
            <a:r>
              <a:rPr lang="en-US" sz="1600" b="1" dirty="0">
                <a:latin typeface="Arial" charset="0"/>
              </a:rPr>
              <a:t>(6)         </a:t>
            </a:r>
            <a:r>
              <a:rPr lang="en-US" sz="1600" b="1" i="1" dirty="0">
                <a:latin typeface="Arial" charset="0"/>
              </a:rPr>
              <a:t>L</a:t>
            </a:r>
            <a:endParaRPr lang="en-US" sz="1600" b="1" dirty="0">
              <a:latin typeface="Arial" charset="0"/>
            </a:endParaRPr>
          </a:p>
          <a:p>
            <a:pPr>
              <a:spcBef>
                <a:spcPts val="1500"/>
              </a:spcBef>
            </a:pPr>
            <a:r>
              <a:rPr lang="en-US" sz="1600" b="1" dirty="0">
                <a:latin typeface="Arial" charset="0"/>
              </a:rPr>
              <a:t>	</a:t>
            </a:r>
            <a:r>
              <a:rPr lang="en-US" sz="1600" b="1" dirty="0" smtClean="0">
                <a:latin typeface="Arial" charset="0"/>
              </a:rPr>
              <a:t>2.0</a:t>
            </a:r>
            <a:r>
              <a:rPr lang="en-US" sz="1600" b="1" dirty="0">
                <a:latin typeface="Arial" charset="0"/>
              </a:rPr>
              <a:t>	</a:t>
            </a:r>
            <a:r>
              <a:rPr lang="en-US" sz="1600" b="1" dirty="0" smtClean="0">
                <a:latin typeface="Arial" charset="0"/>
              </a:rPr>
              <a:t>0.1760	0.1760	0.0310</a:t>
            </a:r>
            <a:endParaRPr lang="en-US" sz="1600" b="1" dirty="0">
              <a:latin typeface="Arial" charset="0"/>
            </a:endParaRPr>
          </a:p>
          <a:p>
            <a:pPr>
              <a:spcBef>
                <a:spcPts val="600"/>
              </a:spcBef>
            </a:pPr>
            <a:r>
              <a:rPr lang="en-US" sz="1600" b="1" dirty="0">
                <a:latin typeface="Arial" charset="0"/>
              </a:rPr>
              <a:t>	</a:t>
            </a:r>
            <a:r>
              <a:rPr lang="en-US" sz="1600" b="1" dirty="0" smtClean="0">
                <a:latin typeface="Arial" charset="0"/>
              </a:rPr>
              <a:t>1.0</a:t>
            </a:r>
            <a:r>
              <a:rPr lang="en-US" sz="1600" b="1" dirty="0">
                <a:latin typeface="Arial" charset="0"/>
              </a:rPr>
              <a:t>	</a:t>
            </a:r>
            <a:r>
              <a:rPr lang="en-US" sz="1600" b="1" dirty="0" smtClean="0">
                <a:latin typeface="Arial" charset="0"/>
              </a:rPr>
              <a:t>0.2420	0.2420	0.0586</a:t>
            </a:r>
          </a:p>
          <a:p>
            <a:pPr>
              <a:spcBef>
                <a:spcPts val="600"/>
              </a:spcBef>
            </a:pPr>
            <a:r>
              <a:rPr lang="en-US" sz="1600" b="1" dirty="0" smtClean="0">
                <a:latin typeface="Arial" charset="0"/>
              </a:rPr>
              <a:t> 0.5	0.1080	0.1080	0.0117</a:t>
            </a:r>
            <a:endParaRPr lang="en-US" sz="1600" b="1" dirty="0">
              <a:latin typeface="Arial" charset="0"/>
            </a:endParaRPr>
          </a:p>
        </p:txBody>
      </p:sp>
      <p:sp>
        <p:nvSpPr>
          <p:cNvPr id="27" name="Line 6"/>
          <p:cNvSpPr>
            <a:spLocks noChangeShapeType="1"/>
          </p:cNvSpPr>
          <p:nvPr/>
        </p:nvSpPr>
        <p:spPr bwMode="auto">
          <a:xfrm>
            <a:off x="5458050" y="2496582"/>
            <a:ext cx="3358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571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46</a:t>
            </a:r>
          </a:p>
        </p:txBody>
      </p:sp>
      <p:sp>
        <p:nvSpPr>
          <p:cNvPr id="11571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We will now look at this mathematically, starting with the probability density function for </a:t>
            </a:r>
            <a:r>
              <a:rPr lang="en-GB" sz="1500" b="1" i="1">
                <a:latin typeface="Arial" charset="0"/>
              </a:rPr>
              <a:t>X</a:t>
            </a:r>
            <a:r>
              <a:rPr lang="en-GB" sz="1500" b="1">
                <a:latin typeface="Arial" charset="0"/>
              </a:rPr>
              <a:t> given </a:t>
            </a:r>
            <a:r>
              <a:rPr lang="en-GB" sz="1500" b="1" i="1">
                <a:latin typeface="Symbol" pitchFamily="18" charset="2"/>
              </a:rPr>
              <a:t>m</a:t>
            </a:r>
            <a:r>
              <a:rPr lang="en-GB" sz="1500" b="1">
                <a:latin typeface="Arial" charset="0"/>
              </a:rPr>
              <a:t> and </a:t>
            </a:r>
            <a:r>
              <a:rPr lang="en-GB" sz="1500" b="1" i="1">
                <a:latin typeface="Symbol" pitchFamily="18" charset="2"/>
              </a:rPr>
              <a:t>s</a:t>
            </a:r>
            <a:r>
              <a:rPr lang="en-GB" sz="1500" b="1">
                <a:latin typeface="Arial" charset="0"/>
              </a:rPr>
              <a:t>.</a:t>
            </a:r>
          </a:p>
        </p:txBody>
      </p:sp>
      <p:sp>
        <p:nvSpPr>
          <p:cNvPr id="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9" name="Rectangle 8"/>
          <p:cNvSpPr>
            <a:spLocks noChangeArrowheads="1"/>
          </p:cNvSpPr>
          <p:nvPr/>
        </p:nvSpPr>
        <p:spPr bwMode="auto">
          <a:xfrm>
            <a:off x="0" y="539998"/>
            <a:ext cx="9144000" cy="111735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915632556"/>
              </p:ext>
            </p:extLst>
          </p:nvPr>
        </p:nvGraphicFramePr>
        <p:xfrm>
          <a:off x="1701800" y="625475"/>
          <a:ext cx="3162300" cy="901700"/>
        </p:xfrm>
        <a:graphic>
          <a:graphicData uri="http://schemas.openxmlformats.org/presentationml/2006/ole">
            <mc:AlternateContent xmlns:mc="http://schemas.openxmlformats.org/markup-compatibility/2006">
              <mc:Choice xmlns:v="urn:schemas-microsoft-com:vml" Requires="v">
                <p:oleObj spid="_x0000_s115749" name="Equation" r:id="rId3" imgW="3162240" imgH="901440" progId="Equation.DSMT4">
                  <p:embed/>
                </p:oleObj>
              </mc:Choice>
              <mc:Fallback>
                <p:oleObj name="Equation" r:id="rId3" imgW="3162240" imgH="90144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1800" y="625475"/>
                        <a:ext cx="31623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31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47</a:t>
            </a:r>
          </a:p>
        </p:txBody>
      </p:sp>
      <p:sp>
        <p:nvSpPr>
          <p:cNvPr id="13312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The joint density function for the sample of </a:t>
            </a:r>
            <a:r>
              <a:rPr lang="en-GB" sz="1500" b="1" i="1">
                <a:latin typeface="Arial" charset="0"/>
              </a:rPr>
              <a:t>n</a:t>
            </a:r>
            <a:r>
              <a:rPr lang="en-GB" sz="1500" b="1">
                <a:latin typeface="Arial" charset="0"/>
              </a:rPr>
              <a:t> observations is given by the second line.</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0" name="Rectangle 9"/>
          <p:cNvSpPr>
            <a:spLocks noChangeArrowheads="1"/>
          </p:cNvSpPr>
          <p:nvPr/>
        </p:nvSpPr>
        <p:spPr bwMode="auto">
          <a:xfrm>
            <a:off x="0" y="1764000"/>
            <a:ext cx="9144000" cy="1317377"/>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11"/>
          <p:cNvSpPr>
            <a:spLocks noChangeArrowheads="1"/>
          </p:cNvSpPr>
          <p:nvPr/>
        </p:nvSpPr>
        <p:spPr bwMode="auto">
          <a:xfrm>
            <a:off x="0" y="539998"/>
            <a:ext cx="9144000" cy="111735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4138771990"/>
              </p:ext>
            </p:extLst>
          </p:nvPr>
        </p:nvGraphicFramePr>
        <p:xfrm>
          <a:off x="190500" y="1889125"/>
          <a:ext cx="8040688" cy="1054100"/>
        </p:xfrm>
        <a:graphic>
          <a:graphicData uri="http://schemas.openxmlformats.org/presentationml/2006/ole">
            <mc:AlternateContent xmlns:mc="http://schemas.openxmlformats.org/markup-compatibility/2006">
              <mc:Choice xmlns:v="urn:schemas-microsoft-com:vml" Requires="v">
                <p:oleObj spid="_x0000_s133182" name="Equation" r:id="rId3" imgW="8038800" imgH="1054080" progId="Equation.DSMT4">
                  <p:embed/>
                </p:oleObj>
              </mc:Choice>
              <mc:Fallback>
                <p:oleObj name="Equation" r:id="rId3" imgW="8038800" imgH="105408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 y="1889125"/>
                        <a:ext cx="8040688" cy="105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Rectangle 1"/>
          <p:cNvSpPr/>
          <p:nvPr/>
        </p:nvSpPr>
        <p:spPr bwMode="auto">
          <a:xfrm>
            <a:off x="171450" y="1885950"/>
            <a:ext cx="2695575" cy="102870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900" b="0" i="0" u="none" strike="noStrike" cap="none" normalizeH="0" baseline="0" smtClean="0">
              <a:ln>
                <a:noFill/>
              </a:ln>
              <a:solidFill>
                <a:schemeClr val="tx1"/>
              </a:solidFill>
              <a:effectLst/>
              <a:latin typeface="Times New Roman" pitchFamily="18"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1915632556"/>
              </p:ext>
            </p:extLst>
          </p:nvPr>
        </p:nvGraphicFramePr>
        <p:xfrm>
          <a:off x="1701800" y="625475"/>
          <a:ext cx="3162300" cy="901700"/>
        </p:xfrm>
        <a:graphic>
          <a:graphicData uri="http://schemas.openxmlformats.org/presentationml/2006/ole">
            <mc:AlternateContent xmlns:mc="http://schemas.openxmlformats.org/markup-compatibility/2006">
              <mc:Choice xmlns:v="urn:schemas-microsoft-com:vml" Requires="v">
                <p:oleObj spid="_x0000_s133183" name="Equation" r:id="rId5" imgW="3162240" imgH="901440" progId="Equation.DSMT4">
                  <p:embed/>
                </p:oleObj>
              </mc:Choice>
              <mc:Fallback>
                <p:oleObj name="Equation" r:id="rId5" imgW="3162240" imgH="90144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1800" y="625475"/>
                        <a:ext cx="31623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67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48</a:t>
            </a:r>
          </a:p>
        </p:txBody>
      </p:sp>
      <p:sp>
        <p:nvSpPr>
          <p:cNvPr id="116741"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As before, we can re-interpret this function as the likelihood function for </a:t>
            </a:r>
            <a:r>
              <a:rPr lang="en-GB" sz="1500" b="1" i="1">
                <a:latin typeface="Symbol" pitchFamily="18" charset="2"/>
              </a:rPr>
              <a:t>m</a:t>
            </a:r>
            <a:r>
              <a:rPr lang="en-GB" sz="1500" b="1">
                <a:latin typeface="Arial" charset="0"/>
              </a:rPr>
              <a:t> and </a:t>
            </a:r>
            <a:r>
              <a:rPr lang="en-GB" sz="1500" b="1" i="1">
                <a:latin typeface="Symbol" pitchFamily="18" charset="2"/>
              </a:rPr>
              <a:t>s</a:t>
            </a:r>
            <a:r>
              <a:rPr lang="en-GB" sz="1500" b="1">
                <a:latin typeface="Arial" charset="0"/>
              </a:rPr>
              <a:t>, given the sample of observations.</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0" name="Rectangle 9"/>
          <p:cNvSpPr>
            <a:spLocks noChangeArrowheads="1"/>
          </p:cNvSpPr>
          <p:nvPr/>
        </p:nvSpPr>
        <p:spPr bwMode="auto">
          <a:xfrm>
            <a:off x="0" y="1764000"/>
            <a:ext cx="9144000" cy="1317377"/>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11"/>
          <p:cNvSpPr>
            <a:spLocks noChangeArrowheads="1"/>
          </p:cNvSpPr>
          <p:nvPr/>
        </p:nvSpPr>
        <p:spPr bwMode="auto">
          <a:xfrm>
            <a:off x="0" y="539998"/>
            <a:ext cx="9144000" cy="111735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4138771990"/>
              </p:ext>
            </p:extLst>
          </p:nvPr>
        </p:nvGraphicFramePr>
        <p:xfrm>
          <a:off x="190500" y="1889125"/>
          <a:ext cx="8040688" cy="1054100"/>
        </p:xfrm>
        <a:graphic>
          <a:graphicData uri="http://schemas.openxmlformats.org/presentationml/2006/ole">
            <mc:AlternateContent xmlns:mc="http://schemas.openxmlformats.org/markup-compatibility/2006">
              <mc:Choice xmlns:v="urn:schemas-microsoft-com:vml" Requires="v">
                <p:oleObj spid="_x0000_s116800" name="Equation" r:id="rId3" imgW="8038800" imgH="1054080" progId="Equation.DSMT4">
                  <p:embed/>
                </p:oleObj>
              </mc:Choice>
              <mc:Fallback>
                <p:oleObj name="Equation" r:id="rId3" imgW="8038800" imgH="105408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 y="1889125"/>
                        <a:ext cx="8040688" cy="105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915632556"/>
              </p:ext>
            </p:extLst>
          </p:nvPr>
        </p:nvGraphicFramePr>
        <p:xfrm>
          <a:off x="1701800" y="625475"/>
          <a:ext cx="3162300" cy="901700"/>
        </p:xfrm>
        <a:graphic>
          <a:graphicData uri="http://schemas.openxmlformats.org/presentationml/2006/ole">
            <mc:AlternateContent xmlns:mc="http://schemas.openxmlformats.org/markup-compatibility/2006">
              <mc:Choice xmlns:v="urn:schemas-microsoft-com:vml" Requires="v">
                <p:oleObj spid="_x0000_s116801" name="Equation" r:id="rId5" imgW="3162240" imgH="901440" progId="Equation.DSMT4">
                  <p:embed/>
                </p:oleObj>
              </mc:Choice>
              <mc:Fallback>
                <p:oleObj name="Equation" r:id="rId5" imgW="3162240" imgH="90144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1800" y="625475"/>
                        <a:ext cx="31623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323850" y="476249"/>
            <a:ext cx="4981575" cy="51530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6803" name="Text Box 10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4</a:t>
            </a:r>
          </a:p>
        </p:txBody>
      </p:sp>
      <p:sp>
        <p:nvSpPr>
          <p:cNvPr id="76805" name="Text Box 10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The joint probability density, shown in the bottom chart, is the product of these, 0.0062.</a:t>
            </a:r>
          </a:p>
          <a:p>
            <a:pPr>
              <a:spcBef>
                <a:spcPct val="50000"/>
              </a:spcBef>
            </a:pPr>
            <a:endParaRPr lang="en-GB" sz="1500" b="1"/>
          </a:p>
        </p:txBody>
      </p:sp>
      <p:sp>
        <p:nvSpPr>
          <p:cNvPr id="76808" name="Text Box 1032"/>
          <p:cNvSpPr txBox="1">
            <a:spLocks noChangeArrowheads="1"/>
          </p:cNvSpPr>
          <p:nvPr/>
        </p:nvSpPr>
        <p:spPr bwMode="auto">
          <a:xfrm>
            <a:off x="685800" y="42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p</a:t>
            </a:r>
            <a:endParaRPr lang="en-US" b="1" i="1"/>
          </a:p>
        </p:txBody>
      </p:sp>
      <p:graphicFrame>
        <p:nvGraphicFramePr>
          <p:cNvPr id="76809" name="Object 1033"/>
          <p:cNvGraphicFramePr>
            <a:graphicFrameLocks noChangeAspect="1"/>
          </p:cNvGraphicFramePr>
          <p:nvPr>
            <p:extLst>
              <p:ext uri="{D42A27DB-BD31-4B8C-83A1-F6EECF244321}">
                <p14:modId xmlns:p14="http://schemas.microsoft.com/office/powerpoint/2010/main" val="990465431"/>
              </p:ext>
            </p:extLst>
          </p:nvPr>
        </p:nvGraphicFramePr>
        <p:xfrm>
          <a:off x="528638" y="349250"/>
          <a:ext cx="4625975" cy="2844800"/>
        </p:xfrm>
        <a:graphic>
          <a:graphicData uri="http://schemas.openxmlformats.org/presentationml/2006/ole">
            <mc:AlternateContent xmlns:mc="http://schemas.openxmlformats.org/markup-compatibility/2006">
              <mc:Choice xmlns:v="urn:schemas-microsoft-com:vml" Requires="v">
                <p:oleObj spid="_x0000_s144436" name="Worksheet" r:id="rId3" imgW="9306151" imgH="5724766" progId="Excel.Sheet.8">
                  <p:embed/>
                </p:oleObj>
              </mc:Choice>
              <mc:Fallback>
                <p:oleObj name="Worksheet" r:id="rId3" imgW="9306151" imgH="5724766" progId="Excel.Sheet.8">
                  <p:embed/>
                  <p:pic>
                    <p:nvPicPr>
                      <p:cNvPr id="0" name="Object 10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638" y="349250"/>
                        <a:ext cx="4625975" cy="284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6810" name="Object 1034"/>
          <p:cNvGraphicFramePr>
            <a:graphicFrameLocks noChangeAspect="1"/>
          </p:cNvGraphicFramePr>
          <p:nvPr>
            <p:extLst>
              <p:ext uri="{D42A27DB-BD31-4B8C-83A1-F6EECF244321}">
                <p14:modId xmlns:p14="http://schemas.microsoft.com/office/powerpoint/2010/main" val="1014866119"/>
              </p:ext>
            </p:extLst>
          </p:nvPr>
        </p:nvGraphicFramePr>
        <p:xfrm>
          <a:off x="411163" y="2847975"/>
          <a:ext cx="4670425" cy="2873375"/>
        </p:xfrm>
        <a:graphic>
          <a:graphicData uri="http://schemas.openxmlformats.org/presentationml/2006/ole">
            <mc:AlternateContent xmlns:mc="http://schemas.openxmlformats.org/markup-compatibility/2006">
              <mc:Choice xmlns:v="urn:schemas-microsoft-com:vml" Requires="v">
                <p:oleObj spid="_x0000_s144437" name="Worksheet" r:id="rId5" imgW="9306151" imgH="5724766" progId="Excel.Sheet.8">
                  <p:embed/>
                </p:oleObj>
              </mc:Choice>
              <mc:Fallback>
                <p:oleObj name="Worksheet" r:id="rId5" imgW="9306151" imgH="5724766" progId="Excel.Sheet.8">
                  <p:embed/>
                  <p:pic>
                    <p:nvPicPr>
                      <p:cNvPr id="0" name="Object 10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163" y="2847975"/>
                        <a:ext cx="4670425" cy="287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6811" name="Text Box 1035"/>
          <p:cNvSpPr txBox="1">
            <a:spLocks noChangeArrowheads="1"/>
          </p:cNvSpPr>
          <p:nvPr/>
        </p:nvSpPr>
        <p:spPr bwMode="auto">
          <a:xfrm>
            <a:off x="4660900" y="275907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76812" name="Text Box 1036"/>
          <p:cNvSpPr txBox="1">
            <a:spLocks noChangeArrowheads="1"/>
          </p:cNvSpPr>
          <p:nvPr/>
        </p:nvSpPr>
        <p:spPr bwMode="auto">
          <a:xfrm>
            <a:off x="4660900" y="5253038"/>
            <a:ext cx="53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76813" name="Line 1037"/>
          <p:cNvSpPr>
            <a:spLocks noChangeShapeType="1"/>
          </p:cNvSpPr>
          <p:nvPr/>
        </p:nvSpPr>
        <p:spPr bwMode="auto">
          <a:xfrm>
            <a:off x="2568575" y="2670175"/>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14" name="Line 1038"/>
          <p:cNvSpPr>
            <a:spLocks noChangeShapeType="1"/>
          </p:cNvSpPr>
          <p:nvPr/>
        </p:nvSpPr>
        <p:spPr bwMode="auto">
          <a:xfrm flipV="1">
            <a:off x="2797175" y="1198563"/>
            <a:ext cx="0" cy="1462087"/>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15" name="Text Box 1039"/>
          <p:cNvSpPr txBox="1">
            <a:spLocks noChangeArrowheads="1"/>
          </p:cNvSpPr>
          <p:nvPr/>
        </p:nvSpPr>
        <p:spPr bwMode="auto">
          <a:xfrm>
            <a:off x="2819400" y="962025"/>
            <a:ext cx="882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latin typeface="Arial" charset="0"/>
              </a:rPr>
              <a:t>0.3521</a:t>
            </a:r>
          </a:p>
        </p:txBody>
      </p:sp>
      <p:sp>
        <p:nvSpPr>
          <p:cNvPr id="76816" name="Text Box 1040"/>
          <p:cNvSpPr txBox="1">
            <a:spLocks noChangeArrowheads="1"/>
          </p:cNvSpPr>
          <p:nvPr/>
        </p:nvSpPr>
        <p:spPr bwMode="auto">
          <a:xfrm>
            <a:off x="3689350" y="2301875"/>
            <a:ext cx="882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latin typeface="Arial" charset="0"/>
              </a:rPr>
              <a:t>0.0175</a:t>
            </a:r>
          </a:p>
        </p:txBody>
      </p:sp>
      <p:sp>
        <p:nvSpPr>
          <p:cNvPr id="76817" name="Line 1041"/>
          <p:cNvSpPr>
            <a:spLocks noChangeShapeType="1"/>
          </p:cNvSpPr>
          <p:nvPr/>
        </p:nvSpPr>
        <p:spPr bwMode="auto">
          <a:xfrm flipV="1">
            <a:off x="3665538" y="2597150"/>
            <a:ext cx="0" cy="635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18" name="Line 1042"/>
          <p:cNvSpPr>
            <a:spLocks noChangeShapeType="1"/>
          </p:cNvSpPr>
          <p:nvPr/>
        </p:nvSpPr>
        <p:spPr bwMode="auto">
          <a:xfrm>
            <a:off x="2568575" y="5186363"/>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21" name="Text Box 11"/>
          <p:cNvSpPr txBox="1">
            <a:spLocks noChangeArrowheads="1"/>
          </p:cNvSpPr>
          <p:nvPr/>
        </p:nvSpPr>
        <p:spPr bwMode="auto">
          <a:xfrm>
            <a:off x="609600" y="296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L</a:t>
            </a:r>
            <a:endParaRPr lang="en-US" b="1" i="1"/>
          </a:p>
        </p:txBody>
      </p:sp>
      <p:sp>
        <p:nvSpPr>
          <p:cNvPr id="22" name="Rectangle 5"/>
          <p:cNvSpPr>
            <a:spLocks noChangeArrowheads="1"/>
          </p:cNvSpPr>
          <p:nvPr/>
        </p:nvSpPr>
        <p:spPr bwMode="auto">
          <a:xfrm>
            <a:off x="5562600" y="1685925"/>
            <a:ext cx="3381375" cy="219075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3" name="Rectangle 22"/>
          <p:cNvSpPr/>
          <p:nvPr/>
        </p:nvSpPr>
        <p:spPr>
          <a:xfrm>
            <a:off x="5605200" y="1728000"/>
            <a:ext cx="3294000" cy="385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 Box 6"/>
          <p:cNvSpPr txBox="1">
            <a:spLocks noChangeArrowheads="1"/>
          </p:cNvSpPr>
          <p:nvPr/>
        </p:nvSpPr>
        <p:spPr bwMode="auto">
          <a:xfrm>
            <a:off x="5600700" y="1555751"/>
            <a:ext cx="3244850" cy="1187450"/>
          </a:xfrm>
          <a:prstGeom prst="rect">
            <a:avLst/>
          </a:prstGeom>
          <a:noFill/>
          <a:ln>
            <a:noFill/>
          </a:ln>
          <a:effectLst/>
          <a:extLst/>
        </p:spPr>
        <p:txBody>
          <a:bodyPr lIns="182880" tIns="182880" rIns="182880" bIns="182880"/>
          <a:lstStyle>
            <a:lvl1pPr>
              <a:tabLst>
                <a:tab pos="179388" algn="dec"/>
                <a:tab pos="695325" algn="dec"/>
                <a:tab pos="1489075" algn="dec"/>
                <a:tab pos="2282825" algn="dec"/>
              </a:tabLst>
              <a:defRPr sz="2400">
                <a:solidFill>
                  <a:schemeClr val="tx1"/>
                </a:solidFill>
                <a:latin typeface="Times New Roman" pitchFamily="18" charset="0"/>
              </a:defRPr>
            </a:lvl1pPr>
            <a:lvl2pPr>
              <a:tabLst>
                <a:tab pos="179388" algn="dec"/>
                <a:tab pos="695325" algn="dec"/>
                <a:tab pos="1489075" algn="dec"/>
                <a:tab pos="2282825" algn="dec"/>
              </a:tabLst>
              <a:defRPr sz="2400">
                <a:solidFill>
                  <a:schemeClr val="tx1"/>
                </a:solidFill>
                <a:latin typeface="Times New Roman" pitchFamily="18" charset="0"/>
              </a:defRPr>
            </a:lvl2pPr>
            <a:lvl3pPr>
              <a:tabLst>
                <a:tab pos="179388" algn="dec"/>
                <a:tab pos="695325" algn="dec"/>
                <a:tab pos="1489075" algn="dec"/>
                <a:tab pos="2282825" algn="dec"/>
              </a:tabLst>
              <a:defRPr sz="2400">
                <a:solidFill>
                  <a:schemeClr val="tx1"/>
                </a:solidFill>
                <a:latin typeface="Times New Roman" pitchFamily="18" charset="0"/>
              </a:defRPr>
            </a:lvl3pPr>
            <a:lvl4pPr>
              <a:tabLst>
                <a:tab pos="179388" algn="dec"/>
                <a:tab pos="695325" algn="dec"/>
                <a:tab pos="1489075" algn="dec"/>
                <a:tab pos="2282825" algn="dec"/>
              </a:tabLst>
              <a:defRPr sz="2400">
                <a:solidFill>
                  <a:schemeClr val="tx1"/>
                </a:solidFill>
                <a:latin typeface="Times New Roman" pitchFamily="18" charset="0"/>
              </a:defRPr>
            </a:lvl4pPr>
            <a:lvl5pPr>
              <a:tabLst>
                <a:tab pos="179388" algn="dec"/>
                <a:tab pos="695325" algn="dec"/>
                <a:tab pos="1489075" algn="dec"/>
                <a:tab pos="2282825" algn="dec"/>
              </a:tabLst>
              <a:defRPr sz="2400">
                <a:solidFill>
                  <a:schemeClr val="tx1"/>
                </a:solidFill>
                <a:latin typeface="Times New Roman" pitchFamily="18" charset="0"/>
              </a:defRPr>
            </a:lvl5pPr>
            <a:lvl6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6pPr>
            <a:lvl7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7pPr>
            <a:lvl8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8pPr>
            <a:lvl9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9pPr>
          </a:lstStyle>
          <a:p>
            <a:pPr>
              <a:spcBef>
                <a:spcPts val="0"/>
              </a:spcBef>
            </a:pPr>
            <a:r>
              <a:rPr lang="en-US" sz="1600" b="1" dirty="0">
                <a:latin typeface="Arial" charset="0"/>
              </a:rPr>
              <a:t>  </a:t>
            </a:r>
            <a:r>
              <a:rPr lang="en-US" sz="1800" b="1" i="1" dirty="0">
                <a:latin typeface="Symbol" pitchFamily="18" charset="2"/>
              </a:rPr>
              <a:t>m</a:t>
            </a:r>
            <a:r>
              <a:rPr lang="en-US" sz="1600" b="1" i="1" dirty="0">
                <a:latin typeface="Arial" charset="0"/>
              </a:rPr>
              <a:t> </a:t>
            </a:r>
            <a:r>
              <a:rPr lang="en-US" sz="1600" b="1" dirty="0">
                <a:latin typeface="Arial" charset="0"/>
              </a:rPr>
              <a:t>       </a:t>
            </a:r>
            <a:r>
              <a:rPr lang="en-US" sz="1600" b="1" i="1" dirty="0">
                <a:latin typeface="Arial" charset="0"/>
              </a:rPr>
              <a:t>p</a:t>
            </a:r>
            <a:r>
              <a:rPr lang="en-US" sz="1600" b="1" dirty="0">
                <a:latin typeface="Arial" charset="0"/>
              </a:rPr>
              <a:t>(4)       </a:t>
            </a:r>
            <a:r>
              <a:rPr lang="en-US" sz="1600" b="1" i="1" dirty="0">
                <a:latin typeface="Arial" charset="0"/>
              </a:rPr>
              <a:t>p</a:t>
            </a:r>
            <a:r>
              <a:rPr lang="en-US" sz="1600" b="1" dirty="0">
                <a:latin typeface="Arial" charset="0"/>
              </a:rPr>
              <a:t>(6)         </a:t>
            </a:r>
            <a:r>
              <a:rPr lang="en-US" sz="1600" b="1" i="1" dirty="0">
                <a:latin typeface="Arial" charset="0"/>
              </a:rPr>
              <a:t>L</a:t>
            </a:r>
            <a:endParaRPr lang="en-US" sz="1600" b="1" dirty="0">
              <a:latin typeface="Arial" charset="0"/>
            </a:endParaRPr>
          </a:p>
          <a:p>
            <a:pPr>
              <a:spcBef>
                <a:spcPts val="1500"/>
              </a:spcBef>
            </a:pPr>
            <a:r>
              <a:rPr lang="en-US" sz="1600" b="1" dirty="0">
                <a:latin typeface="Arial" charset="0"/>
              </a:rPr>
              <a:t>	3.5	0.3521	0.0175	</a:t>
            </a:r>
            <a:r>
              <a:rPr lang="en-US" sz="1600" b="1" dirty="0" smtClean="0">
                <a:latin typeface="Arial" charset="0"/>
              </a:rPr>
              <a:t>0.0062</a:t>
            </a:r>
            <a:endParaRPr lang="en-US" sz="1600" b="1" dirty="0">
              <a:latin typeface="Arial" charset="0"/>
            </a:endParaRPr>
          </a:p>
        </p:txBody>
      </p:sp>
      <p:sp>
        <p:nvSpPr>
          <p:cNvPr id="25" name="Line 6"/>
          <p:cNvSpPr>
            <a:spLocks noChangeShapeType="1"/>
          </p:cNvSpPr>
          <p:nvPr/>
        </p:nvSpPr>
        <p:spPr bwMode="auto">
          <a:xfrm>
            <a:off x="5572350" y="2106057"/>
            <a:ext cx="3358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3189600"/>
            <a:ext cx="9144000" cy="1336427"/>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12"/>
          <p:cNvSpPr>
            <a:spLocks noChangeArrowheads="1"/>
          </p:cNvSpPr>
          <p:nvPr/>
        </p:nvSpPr>
        <p:spPr bwMode="auto">
          <a:xfrm>
            <a:off x="0" y="1764000"/>
            <a:ext cx="9144000" cy="1317377"/>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776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49</a:t>
            </a:r>
          </a:p>
        </p:txBody>
      </p:sp>
      <p:sp>
        <p:nvSpPr>
          <p:cNvPr id="117765"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We will find the values of </a:t>
            </a:r>
            <a:r>
              <a:rPr lang="en-GB" sz="1500" b="1" i="1">
                <a:latin typeface="Symbol" pitchFamily="18" charset="2"/>
              </a:rPr>
              <a:t>m</a:t>
            </a:r>
            <a:r>
              <a:rPr lang="en-GB" sz="1500" b="1">
                <a:latin typeface="Arial" charset="0"/>
              </a:rPr>
              <a:t> and </a:t>
            </a:r>
            <a:r>
              <a:rPr lang="en-GB" sz="1500" b="1" i="1">
                <a:latin typeface="Symbol" pitchFamily="18" charset="2"/>
              </a:rPr>
              <a:t>s</a:t>
            </a:r>
            <a:r>
              <a:rPr lang="en-GB" sz="1500" b="1">
                <a:latin typeface="Arial" charset="0"/>
              </a:rPr>
              <a:t> that maximize this function.  We will do this indirectly by maximizing log </a:t>
            </a:r>
            <a:r>
              <a:rPr lang="en-GB" sz="1500" b="1" i="1">
                <a:latin typeface="Arial" charset="0"/>
              </a:rPr>
              <a:t>L</a:t>
            </a:r>
            <a:r>
              <a:rPr lang="en-GB" sz="1500" b="1">
                <a:latin typeface="Arial" charset="0"/>
              </a:rPr>
              <a:t>.  </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1" name="Rectangle 10"/>
          <p:cNvSpPr>
            <a:spLocks noChangeArrowheads="1"/>
          </p:cNvSpPr>
          <p:nvPr/>
        </p:nvSpPr>
        <p:spPr bwMode="auto">
          <a:xfrm>
            <a:off x="0" y="539998"/>
            <a:ext cx="9144000" cy="111735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915632556"/>
              </p:ext>
            </p:extLst>
          </p:nvPr>
        </p:nvGraphicFramePr>
        <p:xfrm>
          <a:off x="1701800" y="625350"/>
          <a:ext cx="3162300" cy="901700"/>
        </p:xfrm>
        <a:graphic>
          <a:graphicData uri="http://schemas.openxmlformats.org/presentationml/2006/ole">
            <mc:AlternateContent xmlns:mc="http://schemas.openxmlformats.org/markup-compatibility/2006">
              <mc:Choice xmlns:v="urn:schemas-microsoft-com:vml" Requires="v">
                <p:oleObj spid="_x0000_s117865" name="Equation" r:id="rId3" imgW="3162240" imgH="901440" progId="Equation.DSMT4">
                  <p:embed/>
                </p:oleObj>
              </mc:Choice>
              <mc:Fallback>
                <p:oleObj name="Equation" r:id="rId3" imgW="3162240" imgH="901440" progId="Equation.DSMT4">
                  <p:embed/>
                  <p:pic>
                    <p:nvPicPr>
                      <p:cNvPr id="0" name="Object 15"/>
                      <p:cNvPicPr>
                        <a:picLocks noChangeAspect="1" noChangeArrowheads="1"/>
                      </p:cNvPicPr>
                      <p:nvPr/>
                    </p:nvPicPr>
                    <p:blipFill>
                      <a:blip r:embed="rId4"/>
                      <a:srcRect/>
                      <a:stretch>
                        <a:fillRect/>
                      </a:stretch>
                    </p:blipFill>
                    <p:spPr bwMode="auto">
                      <a:xfrm>
                        <a:off x="1701800" y="625350"/>
                        <a:ext cx="31623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138771990"/>
              </p:ext>
            </p:extLst>
          </p:nvPr>
        </p:nvGraphicFramePr>
        <p:xfrm>
          <a:off x="190500" y="1889775"/>
          <a:ext cx="8040688" cy="1054100"/>
        </p:xfrm>
        <a:graphic>
          <a:graphicData uri="http://schemas.openxmlformats.org/presentationml/2006/ole">
            <mc:AlternateContent xmlns:mc="http://schemas.openxmlformats.org/markup-compatibility/2006">
              <mc:Choice xmlns:v="urn:schemas-microsoft-com:vml" Requires="v">
                <p:oleObj spid="_x0000_s117866" name="Equation" r:id="rId5" imgW="8038800" imgH="1054080" progId="Equation.DSMT4">
                  <p:embed/>
                </p:oleObj>
              </mc:Choice>
              <mc:Fallback>
                <p:oleObj name="Equation" r:id="rId5" imgW="8038800" imgH="1054080" progId="Equation.DSMT4">
                  <p:embed/>
                  <p:pic>
                    <p:nvPicPr>
                      <p:cNvPr id="0" name="Object 9"/>
                      <p:cNvPicPr>
                        <a:picLocks noChangeAspect="1" noChangeArrowheads="1"/>
                      </p:cNvPicPr>
                      <p:nvPr/>
                    </p:nvPicPr>
                    <p:blipFill>
                      <a:blip r:embed="rId6"/>
                      <a:srcRect/>
                      <a:stretch>
                        <a:fillRect/>
                      </a:stretch>
                    </p:blipFill>
                    <p:spPr bwMode="auto">
                      <a:xfrm>
                        <a:off x="190500" y="1889775"/>
                        <a:ext cx="8040688" cy="105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989460401"/>
              </p:ext>
            </p:extLst>
          </p:nvPr>
        </p:nvGraphicFramePr>
        <p:xfrm>
          <a:off x="1944000" y="3314700"/>
          <a:ext cx="6999288" cy="1079500"/>
        </p:xfrm>
        <a:graphic>
          <a:graphicData uri="http://schemas.openxmlformats.org/presentationml/2006/ole">
            <mc:AlternateContent xmlns:mc="http://schemas.openxmlformats.org/markup-compatibility/2006">
              <mc:Choice xmlns:v="urn:schemas-microsoft-com:vml" Requires="v">
                <p:oleObj spid="_x0000_s117867" name="Equation" r:id="rId7" imgW="6997680" imgH="1079280" progId="Equation.DSMT4">
                  <p:embed/>
                </p:oleObj>
              </mc:Choice>
              <mc:Fallback>
                <p:oleObj name="Equation" r:id="rId7" imgW="6997680" imgH="1079280" progId="Equation.DSMT4">
                  <p:embed/>
                  <p:pic>
                    <p:nvPicPr>
                      <p:cNvPr id="0" name="Object 8"/>
                      <p:cNvPicPr>
                        <a:picLocks noChangeAspect="1" noChangeArrowheads="1"/>
                      </p:cNvPicPr>
                      <p:nvPr/>
                    </p:nvPicPr>
                    <p:blipFill>
                      <a:blip r:embed="rId8"/>
                      <a:srcRect/>
                      <a:stretch>
                        <a:fillRect/>
                      </a:stretch>
                    </p:blipFill>
                    <p:spPr bwMode="auto">
                      <a:xfrm>
                        <a:off x="1944000" y="3314700"/>
                        <a:ext cx="6999288" cy="1079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ChangeArrowheads="1"/>
          </p:cNvSpPr>
          <p:nvPr/>
        </p:nvSpPr>
        <p:spPr bwMode="auto">
          <a:xfrm>
            <a:off x="0" y="539997"/>
            <a:ext cx="9144000" cy="4622553"/>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878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50</a:t>
            </a:r>
          </a:p>
        </p:txBody>
      </p:sp>
      <p:sp>
        <p:nvSpPr>
          <p:cNvPr id="11878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latin typeface="Arial" charset="0"/>
              </a:rPr>
              <a:t>We can decompose the logarithm as shown.  To maximize it, we will set the partial derivatives with respect to </a:t>
            </a:r>
            <a:r>
              <a:rPr lang="en-GB" sz="1500" b="1" i="1" dirty="0">
                <a:latin typeface="Symbol" pitchFamily="18" charset="2"/>
              </a:rPr>
              <a:t>m</a:t>
            </a:r>
            <a:r>
              <a:rPr lang="en-GB" sz="1500" b="1" dirty="0">
                <a:latin typeface="Arial" charset="0"/>
              </a:rPr>
              <a:t> and </a:t>
            </a:r>
            <a:r>
              <a:rPr lang="en-GB" sz="1500" b="1" i="1" dirty="0">
                <a:latin typeface="Symbol" pitchFamily="18" charset="2"/>
              </a:rPr>
              <a:t>s</a:t>
            </a:r>
            <a:r>
              <a:rPr lang="en-GB" sz="1500" b="1" dirty="0">
                <a:latin typeface="Arial" charset="0"/>
              </a:rPr>
              <a:t> equal to zero</a:t>
            </a:r>
            <a:r>
              <a:rPr lang="en-GB" sz="1500" b="1" dirty="0" smtClean="0">
                <a:latin typeface="Arial" charset="0"/>
              </a:rPr>
              <a:t>.</a:t>
            </a:r>
            <a:endParaRPr lang="en-GB" sz="1500" b="1" dirty="0">
              <a:latin typeface="Arial" charset="0"/>
            </a:endParaRPr>
          </a:p>
        </p:txBody>
      </p:sp>
      <p:sp>
        <p:nvSpPr>
          <p:cNvPr id="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graphicFrame>
        <p:nvGraphicFramePr>
          <p:cNvPr id="2" name="Object 1"/>
          <p:cNvGraphicFramePr>
            <a:graphicFrameLocks noChangeAspect="1"/>
          </p:cNvGraphicFramePr>
          <p:nvPr>
            <p:extLst>
              <p:ext uri="{D42A27DB-BD31-4B8C-83A1-F6EECF244321}">
                <p14:modId xmlns:p14="http://schemas.microsoft.com/office/powerpoint/2010/main" val="1792427372"/>
              </p:ext>
            </p:extLst>
          </p:nvPr>
        </p:nvGraphicFramePr>
        <p:xfrm>
          <a:off x="196850" y="708025"/>
          <a:ext cx="8878888" cy="4292600"/>
        </p:xfrm>
        <a:graphic>
          <a:graphicData uri="http://schemas.openxmlformats.org/presentationml/2006/ole">
            <mc:AlternateContent xmlns:mc="http://schemas.openxmlformats.org/markup-compatibility/2006">
              <mc:Choice xmlns:v="urn:schemas-microsoft-com:vml" Requires="v">
                <p:oleObj spid="_x0000_s118819" name="Equation" r:id="rId3" imgW="8877240" imgH="4292280" progId="Equation.DSMT4">
                  <p:embed/>
                </p:oleObj>
              </mc:Choice>
              <mc:Fallback>
                <p:oleObj name="Equation" r:id="rId3" imgW="8877240" imgH="4292280" progId="Equation.DSMT4">
                  <p:embed/>
                  <p:pic>
                    <p:nvPicPr>
                      <p:cNvPr id="0" name="Object 6"/>
                      <p:cNvPicPr>
                        <a:picLocks noChangeAspect="1" noChangeArrowheads="1"/>
                      </p:cNvPicPr>
                      <p:nvPr/>
                    </p:nvPicPr>
                    <p:blipFill>
                      <a:blip r:embed="rId4"/>
                      <a:srcRect/>
                      <a:stretch>
                        <a:fillRect/>
                      </a:stretch>
                    </p:blipFill>
                    <p:spPr bwMode="auto">
                      <a:xfrm>
                        <a:off x="196850" y="708025"/>
                        <a:ext cx="8878888" cy="429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185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51</a:t>
            </a:r>
          </a:p>
        </p:txBody>
      </p:sp>
      <p:sp>
        <p:nvSpPr>
          <p:cNvPr id="121869" name="Text Box 13"/>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When differentiating with respect to </a:t>
            </a:r>
            <a:r>
              <a:rPr lang="en-GB" sz="1500" b="1" i="1">
                <a:latin typeface="Symbol" pitchFamily="18" charset="2"/>
              </a:rPr>
              <a:t>m</a:t>
            </a:r>
            <a:r>
              <a:rPr lang="en-GB" sz="1500" b="1">
                <a:latin typeface="Arial" charset="0"/>
              </a:rPr>
              <a:t>, the first two terms disappear.  We have already seen how to differentiate the other terms.</a:t>
            </a:r>
          </a:p>
        </p:txBody>
      </p:sp>
      <p:sp>
        <p:nvSpPr>
          <p:cNvPr id="121870" name="Rectangle 14"/>
          <p:cNvSpPr>
            <a:spLocks noChangeArrowheads="1"/>
          </p:cNvSpPr>
          <p:nvPr/>
        </p:nvSpPr>
        <p:spPr bwMode="auto">
          <a:xfrm>
            <a:off x="2133600" y="3429000"/>
            <a:ext cx="2667000" cy="9144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2" name="Rectangle 11"/>
          <p:cNvSpPr>
            <a:spLocks noChangeArrowheads="1"/>
          </p:cNvSpPr>
          <p:nvPr/>
        </p:nvSpPr>
        <p:spPr bwMode="auto">
          <a:xfrm>
            <a:off x="0" y="539998"/>
            <a:ext cx="9144000" cy="102210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3" name="Object 7"/>
          <p:cNvGraphicFramePr>
            <a:graphicFrameLocks noChangeAspect="1"/>
          </p:cNvGraphicFramePr>
          <p:nvPr>
            <p:extLst>
              <p:ext uri="{D42A27DB-BD31-4B8C-83A1-F6EECF244321}">
                <p14:modId xmlns:p14="http://schemas.microsoft.com/office/powerpoint/2010/main" val="174244108"/>
              </p:ext>
            </p:extLst>
          </p:nvPr>
        </p:nvGraphicFramePr>
        <p:xfrm>
          <a:off x="228600" y="666750"/>
          <a:ext cx="8662988" cy="1676400"/>
        </p:xfrm>
        <a:graphic>
          <a:graphicData uri="http://schemas.openxmlformats.org/presentationml/2006/ole">
            <mc:AlternateContent xmlns:mc="http://schemas.openxmlformats.org/markup-compatibility/2006">
              <mc:Choice xmlns:v="urn:schemas-microsoft-com:vml" Requires="v">
                <p:oleObj spid="_x0000_s166964" name="Equation" r:id="rId3" imgW="8661240" imgH="1676160" progId="Equation.3">
                  <p:embed/>
                </p:oleObj>
              </mc:Choice>
              <mc:Fallback>
                <p:oleObj name="Equation" r:id="rId3" imgW="8661240" imgH="16761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666750"/>
                        <a:ext cx="8662988" cy="167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Rectangle 8"/>
          <p:cNvSpPr>
            <a:spLocks noChangeArrowheads="1"/>
          </p:cNvSpPr>
          <p:nvPr/>
        </p:nvSpPr>
        <p:spPr bwMode="auto">
          <a:xfrm>
            <a:off x="914400" y="1581149"/>
            <a:ext cx="5867400" cy="1152525"/>
          </a:xfrm>
          <a:prstGeom prst="rect">
            <a:avLst/>
          </a:prstGeom>
          <a:solidFill>
            <a:srgbClr val="969696"/>
          </a:solidFill>
          <a:ln>
            <a:noFill/>
          </a:ln>
          <a:effectLst/>
          <a:extLst/>
        </p:spPr>
        <p:txBody>
          <a:bodyPr wrap="none" anchor="ctr"/>
          <a:lstStyle/>
          <a:p>
            <a:endParaRPr lang="en-GB"/>
          </a:p>
        </p:txBody>
      </p:sp>
      <p:sp>
        <p:nvSpPr>
          <p:cNvPr id="15" name="Rectangle 14"/>
          <p:cNvSpPr>
            <a:spLocks noChangeArrowheads="1"/>
          </p:cNvSpPr>
          <p:nvPr/>
        </p:nvSpPr>
        <p:spPr bwMode="auto">
          <a:xfrm>
            <a:off x="0" y="1670399"/>
            <a:ext cx="9144000" cy="27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6" name="Object 9"/>
          <p:cNvGraphicFramePr>
            <a:graphicFrameLocks noChangeAspect="1"/>
          </p:cNvGraphicFramePr>
          <p:nvPr>
            <p:extLst>
              <p:ext uri="{D42A27DB-BD31-4B8C-83A1-F6EECF244321}">
                <p14:modId xmlns:p14="http://schemas.microsoft.com/office/powerpoint/2010/main" val="2245864448"/>
              </p:ext>
            </p:extLst>
          </p:nvPr>
        </p:nvGraphicFramePr>
        <p:xfrm>
          <a:off x="1522800" y="1753200"/>
          <a:ext cx="6135688" cy="2578100"/>
        </p:xfrm>
        <a:graphic>
          <a:graphicData uri="http://schemas.openxmlformats.org/presentationml/2006/ole">
            <mc:AlternateContent xmlns:mc="http://schemas.openxmlformats.org/markup-compatibility/2006">
              <mc:Choice xmlns:v="urn:schemas-microsoft-com:vml" Requires="v">
                <p:oleObj spid="_x0000_s166965" name="Equation" r:id="rId5" imgW="6134040" imgH="2577960" progId="Equation.3">
                  <p:embed/>
                </p:oleObj>
              </mc:Choice>
              <mc:Fallback>
                <p:oleObj name="Equation" r:id="rId5" imgW="6134040" imgH="2577960" progId="Equation.3">
                  <p:embed/>
                  <p:pic>
                    <p:nvPicPr>
                      <p:cNvPr id="0" name=""/>
                      <p:cNvPicPr>
                        <a:picLocks noChangeAspect="1" noChangeArrowheads="1"/>
                      </p:cNvPicPr>
                      <p:nvPr/>
                    </p:nvPicPr>
                    <p:blipFill>
                      <a:blip r:embed="rId6"/>
                      <a:srcRect/>
                      <a:stretch>
                        <a:fillRect/>
                      </a:stretch>
                    </p:blipFill>
                    <p:spPr bwMode="auto">
                      <a:xfrm>
                        <a:off x="1522800" y="1753200"/>
                        <a:ext cx="6135688" cy="257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12"/>
          <p:cNvSpPr>
            <a:spLocks noChangeArrowheads="1"/>
          </p:cNvSpPr>
          <p:nvPr/>
        </p:nvSpPr>
        <p:spPr bwMode="auto">
          <a:xfrm>
            <a:off x="1066800" y="3467100"/>
            <a:ext cx="5867400" cy="8763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a:spLocks noChangeArrowheads="1"/>
          </p:cNvSpPr>
          <p:nvPr/>
        </p:nvSpPr>
        <p:spPr bwMode="auto">
          <a:xfrm>
            <a:off x="0" y="4550400"/>
            <a:ext cx="9144000" cy="1022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539998"/>
            <a:ext cx="9144000" cy="102210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23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52</a:t>
            </a:r>
          </a:p>
        </p:txBody>
      </p:sp>
      <p:sp>
        <p:nvSpPr>
          <p:cNvPr id="142341"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Setting the first differential equal to 0, the maximum likelihood estimate of </a:t>
            </a:r>
            <a:r>
              <a:rPr lang="en-GB" sz="1500" b="1" i="1">
                <a:latin typeface="Symbol" pitchFamily="18" charset="2"/>
              </a:rPr>
              <a:t>m</a:t>
            </a:r>
            <a:r>
              <a:rPr lang="en-GB" sz="1500" b="1">
                <a:latin typeface="Arial" charset="0"/>
              </a:rPr>
              <a:t> is the sample mean, as before.</a:t>
            </a:r>
          </a:p>
        </p:txBody>
      </p:sp>
      <p:graphicFrame>
        <p:nvGraphicFramePr>
          <p:cNvPr id="142342" name="Object 6"/>
          <p:cNvGraphicFramePr>
            <a:graphicFrameLocks noChangeAspect="1"/>
          </p:cNvGraphicFramePr>
          <p:nvPr>
            <p:extLst>
              <p:ext uri="{D42A27DB-BD31-4B8C-83A1-F6EECF244321}">
                <p14:modId xmlns:p14="http://schemas.microsoft.com/office/powerpoint/2010/main" val="3387472690"/>
              </p:ext>
            </p:extLst>
          </p:nvPr>
        </p:nvGraphicFramePr>
        <p:xfrm>
          <a:off x="1524000" y="4669200"/>
          <a:ext cx="3009900" cy="787400"/>
        </p:xfrm>
        <a:graphic>
          <a:graphicData uri="http://schemas.openxmlformats.org/presentationml/2006/ole">
            <mc:AlternateContent xmlns:mc="http://schemas.openxmlformats.org/markup-compatibility/2006">
              <mc:Choice xmlns:v="urn:schemas-microsoft-com:vml" Requires="v">
                <p:oleObj spid="_x0000_s142429" name="Equation" r:id="rId3" imgW="3009600" imgH="787320" progId="Equation.3">
                  <p:embed/>
                </p:oleObj>
              </mc:Choice>
              <mc:Fallback>
                <p:oleObj name="Equation" r:id="rId3" imgW="3009600" imgH="78732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4669200"/>
                        <a:ext cx="3009900"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2343" name="Object 7"/>
          <p:cNvGraphicFramePr>
            <a:graphicFrameLocks noChangeAspect="1"/>
          </p:cNvGraphicFramePr>
          <p:nvPr>
            <p:extLst>
              <p:ext uri="{D42A27DB-BD31-4B8C-83A1-F6EECF244321}">
                <p14:modId xmlns:p14="http://schemas.microsoft.com/office/powerpoint/2010/main" val="2375592794"/>
              </p:ext>
            </p:extLst>
          </p:nvPr>
        </p:nvGraphicFramePr>
        <p:xfrm>
          <a:off x="228600" y="666750"/>
          <a:ext cx="8662988" cy="1676400"/>
        </p:xfrm>
        <a:graphic>
          <a:graphicData uri="http://schemas.openxmlformats.org/presentationml/2006/ole">
            <mc:AlternateContent xmlns:mc="http://schemas.openxmlformats.org/markup-compatibility/2006">
              <mc:Choice xmlns:v="urn:schemas-microsoft-com:vml" Requires="v">
                <p:oleObj spid="_x0000_s142430" name="Equation" r:id="rId5" imgW="8661240" imgH="1676160" progId="Equation.3">
                  <p:embed/>
                </p:oleObj>
              </mc:Choice>
              <mc:Fallback>
                <p:oleObj name="Equation" r:id="rId5" imgW="8661240" imgH="167616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666750"/>
                        <a:ext cx="8662988" cy="167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2344" name="Rectangle 8"/>
          <p:cNvSpPr>
            <a:spLocks noChangeArrowheads="1"/>
          </p:cNvSpPr>
          <p:nvPr/>
        </p:nvSpPr>
        <p:spPr bwMode="auto">
          <a:xfrm>
            <a:off x="914400" y="1581149"/>
            <a:ext cx="5867400" cy="1152525"/>
          </a:xfrm>
          <a:prstGeom prst="rect">
            <a:avLst/>
          </a:prstGeom>
          <a:solidFill>
            <a:srgbClr val="969696"/>
          </a:solidFill>
          <a:ln>
            <a:noFill/>
          </a:ln>
          <a:effectLst/>
          <a:extLst/>
        </p:spPr>
        <p:txBody>
          <a:bodyPr wrap="none" anchor="ctr"/>
          <a:lstStyle/>
          <a:p>
            <a:endParaRPr lang="en-GB"/>
          </a:p>
        </p:txBody>
      </p:sp>
      <p:sp>
        <p:nvSpPr>
          <p:cNvPr id="13" name="Rectangle 12"/>
          <p:cNvSpPr>
            <a:spLocks noChangeArrowheads="1"/>
          </p:cNvSpPr>
          <p:nvPr/>
        </p:nvSpPr>
        <p:spPr bwMode="auto">
          <a:xfrm>
            <a:off x="0" y="1670399"/>
            <a:ext cx="9144000" cy="27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42345" name="Object 9"/>
          <p:cNvGraphicFramePr>
            <a:graphicFrameLocks noChangeAspect="1"/>
          </p:cNvGraphicFramePr>
          <p:nvPr>
            <p:extLst>
              <p:ext uri="{D42A27DB-BD31-4B8C-83A1-F6EECF244321}">
                <p14:modId xmlns:p14="http://schemas.microsoft.com/office/powerpoint/2010/main" val="806865941"/>
              </p:ext>
            </p:extLst>
          </p:nvPr>
        </p:nvGraphicFramePr>
        <p:xfrm>
          <a:off x="1522800" y="1753200"/>
          <a:ext cx="6135688" cy="2578100"/>
        </p:xfrm>
        <a:graphic>
          <a:graphicData uri="http://schemas.openxmlformats.org/presentationml/2006/ole">
            <mc:AlternateContent xmlns:mc="http://schemas.openxmlformats.org/markup-compatibility/2006">
              <mc:Choice xmlns:v="urn:schemas-microsoft-com:vml" Requires="v">
                <p:oleObj spid="_x0000_s142431" name="Equation" r:id="rId7" imgW="6134040" imgH="2577960" progId="Equation.3">
                  <p:embed/>
                </p:oleObj>
              </mc:Choice>
              <mc:Fallback>
                <p:oleObj name="Equation" r:id="rId7" imgW="6134040" imgH="2577960" progId="Equation.3">
                  <p:embed/>
                  <p:pic>
                    <p:nvPicPr>
                      <p:cNvPr id="0" name="Object 9"/>
                      <p:cNvPicPr>
                        <a:picLocks noChangeAspect="1" noChangeArrowheads="1"/>
                      </p:cNvPicPr>
                      <p:nvPr/>
                    </p:nvPicPr>
                    <p:blipFill>
                      <a:blip r:embed="rId8"/>
                      <a:srcRect/>
                      <a:stretch>
                        <a:fillRect/>
                      </a:stretch>
                    </p:blipFill>
                    <p:spPr bwMode="auto">
                      <a:xfrm>
                        <a:off x="1522800" y="1753200"/>
                        <a:ext cx="6135688" cy="257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5954"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endParaRPr lang="en-US" sz="1800">
              <a:latin typeface="Arial" charset="0"/>
            </a:endParaRPr>
          </a:p>
          <a:p>
            <a:endParaRPr lang="en-US" sz="1800">
              <a:solidFill>
                <a:schemeClr val="bg1"/>
              </a:solidFill>
              <a:latin typeface="Arial" charset="0"/>
            </a:endParaRPr>
          </a:p>
        </p:txBody>
      </p:sp>
      <p:sp>
        <p:nvSpPr>
          <p:cNvPr id="12595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53</a:t>
            </a:r>
          </a:p>
        </p:txBody>
      </p:sp>
      <p:sp>
        <p:nvSpPr>
          <p:cNvPr id="125957"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Next, we take the partial differential of the log-likelihood function with respect to </a:t>
            </a:r>
            <a:r>
              <a:rPr lang="en-GB" sz="1500" b="1" i="1">
                <a:latin typeface="Symbol" pitchFamily="18" charset="2"/>
              </a:rPr>
              <a:t>s</a:t>
            </a:r>
            <a:r>
              <a:rPr lang="en-GB" sz="1500" b="1">
                <a:latin typeface="Arial" charset="0"/>
              </a:rPr>
              <a:t>.</a:t>
            </a:r>
          </a:p>
          <a:p>
            <a:pPr>
              <a:spcBef>
                <a:spcPct val="50000"/>
              </a:spcBef>
            </a:pPr>
            <a:endParaRPr lang="en-GB" sz="1500" b="1">
              <a:latin typeface="Arial" charset="0"/>
            </a:endParaRPr>
          </a:p>
        </p:txBody>
      </p:sp>
      <p:sp>
        <p:nvSpPr>
          <p:cNvPr id="125963" name="Rectangle 11"/>
          <p:cNvSpPr>
            <a:spLocks noChangeArrowheads="1"/>
          </p:cNvSpPr>
          <p:nvPr/>
        </p:nvSpPr>
        <p:spPr bwMode="auto">
          <a:xfrm>
            <a:off x="914400" y="1371600"/>
            <a:ext cx="5867400" cy="9144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2" name="Rectangle 11"/>
          <p:cNvSpPr>
            <a:spLocks noChangeArrowheads="1"/>
          </p:cNvSpPr>
          <p:nvPr/>
        </p:nvSpPr>
        <p:spPr bwMode="auto">
          <a:xfrm>
            <a:off x="0" y="539997"/>
            <a:ext cx="9144000" cy="1898403"/>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3" name="Object 12"/>
          <p:cNvGraphicFramePr>
            <a:graphicFrameLocks noChangeAspect="1"/>
          </p:cNvGraphicFramePr>
          <p:nvPr>
            <p:extLst>
              <p:ext uri="{D42A27DB-BD31-4B8C-83A1-F6EECF244321}">
                <p14:modId xmlns:p14="http://schemas.microsoft.com/office/powerpoint/2010/main" val="3659330592"/>
              </p:ext>
            </p:extLst>
          </p:nvPr>
        </p:nvGraphicFramePr>
        <p:xfrm>
          <a:off x="228600" y="666750"/>
          <a:ext cx="8662988" cy="1676400"/>
        </p:xfrm>
        <a:graphic>
          <a:graphicData uri="http://schemas.openxmlformats.org/presentationml/2006/ole">
            <mc:AlternateContent xmlns:mc="http://schemas.openxmlformats.org/markup-compatibility/2006">
              <mc:Choice xmlns:v="urn:schemas-microsoft-com:vml" Requires="v">
                <p:oleObj spid="_x0000_s125990" name="Equation" r:id="rId3" imgW="8661400" imgH="1676400" progId="Equation.3">
                  <p:embed/>
                </p:oleObj>
              </mc:Choice>
              <mc:Fallback>
                <p:oleObj name="Equation" r:id="rId3" imgW="8661400" imgH="16764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666750"/>
                        <a:ext cx="8662988" cy="167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Rectangle 12"/>
          <p:cNvSpPr>
            <a:spLocks noChangeArrowheads="1"/>
          </p:cNvSpPr>
          <p:nvPr/>
        </p:nvSpPr>
        <p:spPr bwMode="auto">
          <a:xfrm>
            <a:off x="752475" y="1476375"/>
            <a:ext cx="5867400" cy="8763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926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54</a:t>
            </a:r>
          </a:p>
        </p:txBody>
      </p:sp>
      <p:sp>
        <p:nvSpPr>
          <p:cNvPr id="13926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Before doing so, it is convenient to rewrite the equation.</a:t>
            </a:r>
          </a:p>
        </p:txBody>
      </p:sp>
      <p:sp>
        <p:nvSpPr>
          <p:cNvPr id="139271" name="Rectangle 7"/>
          <p:cNvSpPr>
            <a:spLocks noChangeArrowheads="1"/>
          </p:cNvSpPr>
          <p:nvPr/>
        </p:nvSpPr>
        <p:spPr bwMode="auto">
          <a:xfrm>
            <a:off x="1971674" y="2943225"/>
            <a:ext cx="5076825" cy="158115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39272" name="Object 8"/>
          <p:cNvGraphicFramePr>
            <a:graphicFrameLocks noChangeAspect="1"/>
          </p:cNvGraphicFramePr>
          <p:nvPr>
            <p:extLst>
              <p:ext uri="{D42A27DB-BD31-4B8C-83A1-F6EECF244321}">
                <p14:modId xmlns:p14="http://schemas.microsoft.com/office/powerpoint/2010/main" val="3397640169"/>
              </p:ext>
            </p:extLst>
          </p:nvPr>
        </p:nvGraphicFramePr>
        <p:xfrm>
          <a:off x="2178050" y="3057525"/>
          <a:ext cx="1854200" cy="404813"/>
        </p:xfrm>
        <a:graphic>
          <a:graphicData uri="http://schemas.openxmlformats.org/presentationml/2006/ole">
            <mc:AlternateContent xmlns:mc="http://schemas.openxmlformats.org/markup-compatibility/2006">
              <mc:Choice xmlns:v="urn:schemas-microsoft-com:vml" Requires="v">
                <p:oleObj spid="_x0000_s139351" name="Equation" r:id="rId3" imgW="1854000" imgH="406080" progId="Equation.3">
                  <p:embed/>
                </p:oleObj>
              </mc:Choice>
              <mc:Fallback>
                <p:oleObj name="Equation" r:id="rId3" imgW="1854000" imgH="40608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8050" y="3057525"/>
                        <a:ext cx="18542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9273" name="Object 9"/>
          <p:cNvGraphicFramePr>
            <a:graphicFrameLocks noChangeAspect="1"/>
          </p:cNvGraphicFramePr>
          <p:nvPr>
            <p:extLst>
              <p:ext uri="{D42A27DB-BD31-4B8C-83A1-F6EECF244321}">
                <p14:modId xmlns:p14="http://schemas.microsoft.com/office/powerpoint/2010/main" val="4003038611"/>
              </p:ext>
            </p:extLst>
          </p:nvPr>
        </p:nvGraphicFramePr>
        <p:xfrm>
          <a:off x="2235600" y="3611563"/>
          <a:ext cx="4610100" cy="722312"/>
        </p:xfrm>
        <a:graphic>
          <a:graphicData uri="http://schemas.openxmlformats.org/presentationml/2006/ole">
            <mc:AlternateContent xmlns:mc="http://schemas.openxmlformats.org/markup-compatibility/2006">
              <mc:Choice xmlns:v="urn:schemas-microsoft-com:vml" Requires="v">
                <p:oleObj spid="_x0000_s139352" name="Equation" r:id="rId5" imgW="4609800" imgH="723600" progId="Equation.3">
                  <p:embed/>
                </p:oleObj>
              </mc:Choice>
              <mc:Fallback>
                <p:oleObj name="Equation" r:id="rId5" imgW="4609800" imgH="723600" progId="Equation.3">
                  <p:embed/>
                  <p:pic>
                    <p:nvPicPr>
                      <p:cNvPr id="0" name="Object 9"/>
                      <p:cNvPicPr>
                        <a:picLocks noChangeAspect="1" noChangeArrowheads="1"/>
                      </p:cNvPicPr>
                      <p:nvPr/>
                    </p:nvPicPr>
                    <p:blipFill>
                      <a:blip r:embed="rId6"/>
                      <a:srcRect/>
                      <a:stretch>
                        <a:fillRect/>
                      </a:stretch>
                    </p:blipFill>
                    <p:spPr bwMode="auto">
                      <a:xfrm>
                        <a:off x="2235600" y="3611563"/>
                        <a:ext cx="46101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6" name="Rectangle 15"/>
          <p:cNvSpPr>
            <a:spLocks noChangeArrowheads="1"/>
          </p:cNvSpPr>
          <p:nvPr/>
        </p:nvSpPr>
        <p:spPr bwMode="auto">
          <a:xfrm>
            <a:off x="0" y="539997"/>
            <a:ext cx="9144000" cy="1898403"/>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16"/>
          <p:cNvGraphicFramePr>
            <a:graphicFrameLocks noChangeAspect="1"/>
          </p:cNvGraphicFramePr>
          <p:nvPr>
            <p:extLst>
              <p:ext uri="{D42A27DB-BD31-4B8C-83A1-F6EECF244321}">
                <p14:modId xmlns:p14="http://schemas.microsoft.com/office/powerpoint/2010/main" val="3659330592"/>
              </p:ext>
            </p:extLst>
          </p:nvPr>
        </p:nvGraphicFramePr>
        <p:xfrm>
          <a:off x="228600" y="666750"/>
          <a:ext cx="8662988" cy="1676400"/>
        </p:xfrm>
        <a:graphic>
          <a:graphicData uri="http://schemas.openxmlformats.org/presentationml/2006/ole">
            <mc:AlternateContent xmlns:mc="http://schemas.openxmlformats.org/markup-compatibility/2006">
              <mc:Choice xmlns:v="urn:schemas-microsoft-com:vml" Requires="v">
                <p:oleObj spid="_x0000_s139353" name="Equation" r:id="rId7" imgW="8661400" imgH="1676400" progId="Equation.3">
                  <p:embed/>
                </p:oleObj>
              </mc:Choice>
              <mc:Fallback>
                <p:oleObj name="Equation" r:id="rId7" imgW="8661400" imgH="1676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 y="666750"/>
                        <a:ext cx="8662988" cy="167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824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55</a:t>
            </a:r>
          </a:p>
        </p:txBody>
      </p:sp>
      <p:sp>
        <p:nvSpPr>
          <p:cNvPr id="138245"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The derivative of log </a:t>
            </a:r>
            <a:r>
              <a:rPr lang="en-GB" sz="1500" b="1" i="1">
                <a:latin typeface="Symbol" pitchFamily="18" charset="2"/>
              </a:rPr>
              <a:t>s</a:t>
            </a:r>
            <a:r>
              <a:rPr lang="en-GB" sz="1500" b="1">
                <a:latin typeface="Arial" charset="0"/>
              </a:rPr>
              <a:t> with respect to </a:t>
            </a:r>
            <a:r>
              <a:rPr lang="en-GB" sz="1500" b="1" i="1">
                <a:latin typeface="Symbol" pitchFamily="18" charset="2"/>
              </a:rPr>
              <a:t>s</a:t>
            </a:r>
            <a:r>
              <a:rPr lang="en-GB" sz="1500" b="1">
                <a:latin typeface="Arial" charset="0"/>
              </a:rPr>
              <a:t> is 1/</a:t>
            </a:r>
            <a:r>
              <a:rPr lang="en-GB" sz="1500" b="1" i="1">
                <a:latin typeface="Symbol" pitchFamily="18" charset="2"/>
              </a:rPr>
              <a:t>s</a:t>
            </a:r>
            <a:r>
              <a:rPr lang="en-GB" sz="1500" b="1">
                <a:latin typeface="Arial" charset="0"/>
              </a:rPr>
              <a:t>.  The derivative of </a:t>
            </a:r>
            <a:r>
              <a:rPr lang="en-GB" sz="1500" b="1" i="1">
                <a:latin typeface="Symbol" pitchFamily="18" charset="2"/>
              </a:rPr>
              <a:t>s</a:t>
            </a:r>
            <a:r>
              <a:rPr lang="en-GB" sz="1500" b="1" baseline="30000">
                <a:latin typeface="Arial" charset="0"/>
              </a:rPr>
              <a:t>--2</a:t>
            </a:r>
            <a:r>
              <a:rPr lang="en-GB" sz="1500" b="1">
                <a:latin typeface="Arial" charset="0"/>
              </a:rPr>
              <a:t> is </a:t>
            </a:r>
            <a:r>
              <a:rPr lang="en-GB" sz="1500" b="1">
                <a:latin typeface="Arial" charset="0"/>
                <a:cs typeface="Arial" charset="0"/>
              </a:rPr>
              <a:t>–</a:t>
            </a:r>
            <a:r>
              <a:rPr lang="en-GB" sz="1500" b="1">
                <a:latin typeface="Arial" charset="0"/>
              </a:rPr>
              <a:t>2</a:t>
            </a:r>
            <a:r>
              <a:rPr lang="en-GB" sz="1500" b="1" i="1">
                <a:latin typeface="Symbol" pitchFamily="18" charset="2"/>
              </a:rPr>
              <a:t>s</a:t>
            </a:r>
            <a:r>
              <a:rPr lang="en-GB" sz="1500" b="1" baseline="30000">
                <a:latin typeface="Arial" charset="0"/>
              </a:rPr>
              <a:t>--3</a:t>
            </a:r>
            <a:r>
              <a:rPr lang="en-GB" sz="1500" b="1">
                <a:latin typeface="Arial" charset="0"/>
              </a:rPr>
              <a:t>.</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0" name="Rectangle 9"/>
          <p:cNvSpPr>
            <a:spLocks noChangeArrowheads="1"/>
          </p:cNvSpPr>
          <p:nvPr/>
        </p:nvSpPr>
        <p:spPr bwMode="auto">
          <a:xfrm>
            <a:off x="0" y="2545050"/>
            <a:ext cx="9144000" cy="97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10"/>
          <p:cNvSpPr>
            <a:spLocks noChangeArrowheads="1"/>
          </p:cNvSpPr>
          <p:nvPr/>
        </p:nvSpPr>
        <p:spPr bwMode="auto">
          <a:xfrm>
            <a:off x="0" y="539997"/>
            <a:ext cx="9144000" cy="1898403"/>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3" name="Object 12"/>
          <p:cNvGraphicFramePr>
            <a:graphicFrameLocks noChangeAspect="1"/>
          </p:cNvGraphicFramePr>
          <p:nvPr>
            <p:extLst>
              <p:ext uri="{D42A27DB-BD31-4B8C-83A1-F6EECF244321}">
                <p14:modId xmlns:p14="http://schemas.microsoft.com/office/powerpoint/2010/main" val="3777313581"/>
              </p:ext>
            </p:extLst>
          </p:nvPr>
        </p:nvGraphicFramePr>
        <p:xfrm>
          <a:off x="228600" y="666750"/>
          <a:ext cx="8662988" cy="1676400"/>
        </p:xfrm>
        <a:graphic>
          <a:graphicData uri="http://schemas.openxmlformats.org/presentationml/2006/ole">
            <mc:AlternateContent xmlns:mc="http://schemas.openxmlformats.org/markup-compatibility/2006">
              <mc:Choice xmlns:v="urn:schemas-microsoft-com:vml" Requires="v">
                <p:oleObj spid="_x0000_s138304" name="Equation" r:id="rId3" imgW="8661400" imgH="1676400" progId="Equation.3">
                  <p:embed/>
                </p:oleObj>
              </mc:Choice>
              <mc:Fallback>
                <p:oleObj name="Equation" r:id="rId3" imgW="8661400" imgH="16764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666750"/>
                        <a:ext cx="8662988" cy="167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088270913"/>
              </p:ext>
            </p:extLst>
          </p:nvPr>
        </p:nvGraphicFramePr>
        <p:xfrm>
          <a:off x="2603500" y="2656800"/>
          <a:ext cx="3937000" cy="722313"/>
        </p:xfrm>
        <a:graphic>
          <a:graphicData uri="http://schemas.openxmlformats.org/presentationml/2006/ole">
            <mc:AlternateContent xmlns:mc="http://schemas.openxmlformats.org/markup-compatibility/2006">
              <mc:Choice xmlns:v="urn:schemas-microsoft-com:vml" Requires="v">
                <p:oleObj spid="_x0000_s138305" name="Equation" r:id="rId5" imgW="3936960" imgH="723600" progId="Equation.3">
                  <p:embed/>
                </p:oleObj>
              </mc:Choice>
              <mc:Fallback>
                <p:oleObj name="Equation" r:id="rId5" imgW="3936960" imgH="7236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03500" y="2656800"/>
                        <a:ext cx="3937000"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721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56</a:t>
            </a:r>
          </a:p>
        </p:txBody>
      </p:sp>
      <p:sp>
        <p:nvSpPr>
          <p:cNvPr id="13722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Setting the first derivative of log </a:t>
            </a:r>
            <a:r>
              <a:rPr lang="en-GB" sz="1500" b="1" i="1">
                <a:latin typeface="Arial" charset="0"/>
              </a:rPr>
              <a:t>L</a:t>
            </a:r>
            <a:r>
              <a:rPr lang="en-GB" sz="1500" b="1">
                <a:latin typeface="Arial" charset="0"/>
              </a:rPr>
              <a:t> to zero gives us a condition that must be satisfied by the maximum likelihood estimator.</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1" name="Rectangle 10"/>
          <p:cNvSpPr>
            <a:spLocks noChangeArrowheads="1"/>
          </p:cNvSpPr>
          <p:nvPr/>
        </p:nvSpPr>
        <p:spPr bwMode="auto">
          <a:xfrm>
            <a:off x="0" y="1627501"/>
            <a:ext cx="9144000" cy="97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11"/>
          <p:cNvSpPr>
            <a:spLocks noChangeArrowheads="1"/>
          </p:cNvSpPr>
          <p:nvPr/>
        </p:nvSpPr>
        <p:spPr bwMode="auto">
          <a:xfrm>
            <a:off x="0" y="539997"/>
            <a:ext cx="9144000" cy="97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3" name="Object 6"/>
          <p:cNvGraphicFramePr>
            <a:graphicFrameLocks noChangeAspect="1"/>
          </p:cNvGraphicFramePr>
          <p:nvPr>
            <p:extLst>
              <p:ext uri="{D42A27DB-BD31-4B8C-83A1-F6EECF244321}">
                <p14:modId xmlns:p14="http://schemas.microsoft.com/office/powerpoint/2010/main" val="1832050193"/>
              </p:ext>
            </p:extLst>
          </p:nvPr>
        </p:nvGraphicFramePr>
        <p:xfrm>
          <a:off x="2603500" y="650875"/>
          <a:ext cx="3937000" cy="722313"/>
        </p:xfrm>
        <a:graphic>
          <a:graphicData uri="http://schemas.openxmlformats.org/presentationml/2006/ole">
            <mc:AlternateContent xmlns:mc="http://schemas.openxmlformats.org/markup-compatibility/2006">
              <mc:Choice xmlns:v="urn:schemas-microsoft-com:vml" Requires="v">
                <p:oleObj spid="_x0000_s137292" name="Equation" r:id="rId3" imgW="3936960" imgH="723600" progId="Equation.3">
                  <p:embed/>
                </p:oleObj>
              </mc:Choice>
              <mc:Fallback>
                <p:oleObj name="Equation" r:id="rId3" imgW="3936960" imgH="723600" progId="Equation.3">
                  <p:embed/>
                  <p:pic>
                    <p:nvPicPr>
                      <p:cNvPr id="0" name=""/>
                      <p:cNvPicPr>
                        <a:picLocks noChangeAspect="1" noChangeArrowheads="1"/>
                      </p:cNvPicPr>
                      <p:nvPr/>
                    </p:nvPicPr>
                    <p:blipFill>
                      <a:blip r:embed="rId4"/>
                      <a:srcRect/>
                      <a:stretch>
                        <a:fillRect/>
                      </a:stretch>
                    </p:blipFill>
                    <p:spPr bwMode="auto">
                      <a:xfrm>
                        <a:off x="2603500" y="650875"/>
                        <a:ext cx="3937000"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8"/>
          <p:cNvGraphicFramePr>
            <a:graphicFrameLocks noChangeAspect="1"/>
          </p:cNvGraphicFramePr>
          <p:nvPr>
            <p:extLst>
              <p:ext uri="{D42A27DB-BD31-4B8C-83A1-F6EECF244321}">
                <p14:modId xmlns:p14="http://schemas.microsoft.com/office/powerpoint/2010/main" val="3092218826"/>
              </p:ext>
            </p:extLst>
          </p:nvPr>
        </p:nvGraphicFramePr>
        <p:xfrm>
          <a:off x="2599200" y="1738313"/>
          <a:ext cx="5435600" cy="722312"/>
        </p:xfrm>
        <a:graphic>
          <a:graphicData uri="http://schemas.openxmlformats.org/presentationml/2006/ole">
            <mc:AlternateContent xmlns:mc="http://schemas.openxmlformats.org/markup-compatibility/2006">
              <mc:Choice xmlns:v="urn:schemas-microsoft-com:vml" Requires="v">
                <p:oleObj spid="_x0000_s137293" name="Equation" r:id="rId5" imgW="5435280" imgH="723600" progId="Equation.3">
                  <p:embed/>
                </p:oleObj>
              </mc:Choice>
              <mc:Fallback>
                <p:oleObj name="Equation" r:id="rId5" imgW="5435280" imgH="723600" progId="Equation.3">
                  <p:embed/>
                  <p:pic>
                    <p:nvPicPr>
                      <p:cNvPr id="0" name=""/>
                      <p:cNvPicPr>
                        <a:picLocks noChangeAspect="1" noChangeArrowheads="1"/>
                      </p:cNvPicPr>
                      <p:nvPr/>
                    </p:nvPicPr>
                    <p:blipFill>
                      <a:blip r:embed="rId6"/>
                      <a:srcRect/>
                      <a:stretch>
                        <a:fillRect/>
                      </a:stretch>
                    </p:blipFill>
                    <p:spPr bwMode="auto">
                      <a:xfrm>
                        <a:off x="2599200" y="1738313"/>
                        <a:ext cx="54356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61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57</a:t>
            </a:r>
          </a:p>
        </p:txBody>
      </p:sp>
      <p:sp>
        <p:nvSpPr>
          <p:cNvPr id="136197"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We have already demonstrated that the maximum likelihood estimator of </a:t>
            </a:r>
            <a:r>
              <a:rPr lang="en-GB" sz="1500" b="1" i="1">
                <a:latin typeface="Symbol" pitchFamily="18" charset="2"/>
              </a:rPr>
              <a:t>m</a:t>
            </a:r>
            <a:r>
              <a:rPr lang="en-GB" sz="1500" b="1">
                <a:latin typeface="Arial" charset="0"/>
              </a:rPr>
              <a:t> is the sample mean.</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2" name="Rectangle 11"/>
          <p:cNvSpPr>
            <a:spLocks noChangeArrowheads="1"/>
          </p:cNvSpPr>
          <p:nvPr/>
        </p:nvSpPr>
        <p:spPr bwMode="auto">
          <a:xfrm>
            <a:off x="0" y="2714399"/>
            <a:ext cx="9144000" cy="7717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1627501"/>
            <a:ext cx="9144000" cy="97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539997"/>
            <a:ext cx="9144000" cy="97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6" name="Object 6"/>
          <p:cNvGraphicFramePr>
            <a:graphicFrameLocks noChangeAspect="1"/>
          </p:cNvGraphicFramePr>
          <p:nvPr>
            <p:extLst>
              <p:ext uri="{D42A27DB-BD31-4B8C-83A1-F6EECF244321}">
                <p14:modId xmlns:p14="http://schemas.microsoft.com/office/powerpoint/2010/main" val="3227621319"/>
              </p:ext>
            </p:extLst>
          </p:nvPr>
        </p:nvGraphicFramePr>
        <p:xfrm>
          <a:off x="2603500" y="650875"/>
          <a:ext cx="3937000" cy="722313"/>
        </p:xfrm>
        <a:graphic>
          <a:graphicData uri="http://schemas.openxmlformats.org/presentationml/2006/ole">
            <mc:AlternateContent xmlns:mc="http://schemas.openxmlformats.org/markup-compatibility/2006">
              <mc:Choice xmlns:v="urn:schemas-microsoft-com:vml" Requires="v">
                <p:oleObj spid="_x0000_s136293" name="Equation" r:id="rId3" imgW="3936960" imgH="723600" progId="Equation.3">
                  <p:embed/>
                </p:oleObj>
              </mc:Choice>
              <mc:Fallback>
                <p:oleObj name="Equation" r:id="rId3" imgW="3936960" imgH="723600" progId="Equation.3">
                  <p:embed/>
                  <p:pic>
                    <p:nvPicPr>
                      <p:cNvPr id="0" name=""/>
                      <p:cNvPicPr>
                        <a:picLocks noChangeAspect="1" noChangeArrowheads="1"/>
                      </p:cNvPicPr>
                      <p:nvPr/>
                    </p:nvPicPr>
                    <p:blipFill>
                      <a:blip r:embed="rId4"/>
                      <a:srcRect/>
                      <a:stretch>
                        <a:fillRect/>
                      </a:stretch>
                    </p:blipFill>
                    <p:spPr bwMode="auto">
                      <a:xfrm>
                        <a:off x="2603500" y="650875"/>
                        <a:ext cx="3937000"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8"/>
          <p:cNvGraphicFramePr>
            <a:graphicFrameLocks noChangeAspect="1"/>
          </p:cNvGraphicFramePr>
          <p:nvPr>
            <p:extLst>
              <p:ext uri="{D42A27DB-BD31-4B8C-83A1-F6EECF244321}">
                <p14:modId xmlns:p14="http://schemas.microsoft.com/office/powerpoint/2010/main" val="3334213502"/>
              </p:ext>
            </p:extLst>
          </p:nvPr>
        </p:nvGraphicFramePr>
        <p:xfrm>
          <a:off x="2599200" y="1738313"/>
          <a:ext cx="5435600" cy="722312"/>
        </p:xfrm>
        <a:graphic>
          <a:graphicData uri="http://schemas.openxmlformats.org/presentationml/2006/ole">
            <mc:AlternateContent xmlns:mc="http://schemas.openxmlformats.org/markup-compatibility/2006">
              <mc:Choice xmlns:v="urn:schemas-microsoft-com:vml" Requires="v">
                <p:oleObj spid="_x0000_s136294" name="Equation" r:id="rId5" imgW="5435280" imgH="723600" progId="Equation.3">
                  <p:embed/>
                </p:oleObj>
              </mc:Choice>
              <mc:Fallback>
                <p:oleObj name="Equation" r:id="rId5" imgW="5435280" imgH="723600" progId="Equation.3">
                  <p:embed/>
                  <p:pic>
                    <p:nvPicPr>
                      <p:cNvPr id="0" name=""/>
                      <p:cNvPicPr>
                        <a:picLocks noChangeAspect="1" noChangeArrowheads="1"/>
                      </p:cNvPicPr>
                      <p:nvPr/>
                    </p:nvPicPr>
                    <p:blipFill>
                      <a:blip r:embed="rId6"/>
                      <a:srcRect/>
                      <a:stretch>
                        <a:fillRect/>
                      </a:stretch>
                    </p:blipFill>
                    <p:spPr bwMode="auto">
                      <a:xfrm>
                        <a:off x="2599200" y="1738313"/>
                        <a:ext cx="54356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10"/>
          <p:cNvGraphicFramePr>
            <a:graphicFrameLocks noChangeAspect="1"/>
          </p:cNvGraphicFramePr>
          <p:nvPr>
            <p:extLst>
              <p:ext uri="{D42A27DB-BD31-4B8C-83A1-F6EECF244321}">
                <p14:modId xmlns:p14="http://schemas.microsoft.com/office/powerpoint/2010/main" val="1864279072"/>
              </p:ext>
            </p:extLst>
          </p:nvPr>
        </p:nvGraphicFramePr>
        <p:xfrm>
          <a:off x="590550" y="2832100"/>
          <a:ext cx="3365500" cy="468313"/>
        </p:xfrm>
        <a:graphic>
          <a:graphicData uri="http://schemas.openxmlformats.org/presentationml/2006/ole">
            <mc:AlternateContent xmlns:mc="http://schemas.openxmlformats.org/markup-compatibility/2006">
              <mc:Choice xmlns:v="urn:schemas-microsoft-com:vml" Requires="v">
                <p:oleObj spid="_x0000_s136295" name="Equation" r:id="rId7" imgW="3365280" imgH="469800" progId="Equation.3">
                  <p:embed/>
                </p:oleObj>
              </mc:Choice>
              <mc:Fallback>
                <p:oleObj name="Equation" r:id="rId7" imgW="3365280" imgH="469800" progId="Equation.3">
                  <p:embed/>
                  <p:pic>
                    <p:nvPicPr>
                      <p:cNvPr id="0" name=""/>
                      <p:cNvPicPr>
                        <a:picLocks noChangeAspect="1" noChangeArrowheads="1"/>
                      </p:cNvPicPr>
                      <p:nvPr/>
                    </p:nvPicPr>
                    <p:blipFill>
                      <a:blip r:embed="rId8"/>
                      <a:srcRect/>
                      <a:stretch>
                        <a:fillRect/>
                      </a:stretch>
                    </p:blipFill>
                    <p:spPr bwMode="auto">
                      <a:xfrm>
                        <a:off x="590550" y="2832100"/>
                        <a:ext cx="3365500" cy="46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58</a:t>
            </a:r>
          </a:p>
        </p:txBody>
      </p:sp>
      <p:sp>
        <p:nvSpPr>
          <p:cNvPr id="13517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Hence the maximum likelihood estimator of the population variance is the mean square deviation of </a:t>
            </a:r>
            <a:r>
              <a:rPr lang="en-GB" sz="1500" b="1" i="1">
                <a:latin typeface="Arial" charset="0"/>
              </a:rPr>
              <a:t>X</a:t>
            </a:r>
            <a:r>
              <a:rPr lang="en-GB" sz="1500" b="1">
                <a:latin typeface="Arial" charset="0"/>
              </a:rPr>
              <a:t>.</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3" name="Rectangle 12"/>
          <p:cNvSpPr>
            <a:spLocks noChangeArrowheads="1"/>
          </p:cNvSpPr>
          <p:nvPr/>
        </p:nvSpPr>
        <p:spPr bwMode="auto">
          <a:xfrm>
            <a:off x="0" y="2714399"/>
            <a:ext cx="9144000" cy="7717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3592800"/>
            <a:ext cx="9144000" cy="9144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1627501"/>
            <a:ext cx="9144000" cy="97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539997"/>
            <a:ext cx="9144000" cy="97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3227621319"/>
              </p:ext>
            </p:extLst>
          </p:nvPr>
        </p:nvGraphicFramePr>
        <p:xfrm>
          <a:off x="2603500" y="650875"/>
          <a:ext cx="3937000" cy="722313"/>
        </p:xfrm>
        <a:graphic>
          <a:graphicData uri="http://schemas.openxmlformats.org/presentationml/2006/ole">
            <mc:AlternateContent xmlns:mc="http://schemas.openxmlformats.org/markup-compatibility/2006">
              <mc:Choice xmlns:v="urn:schemas-microsoft-com:vml" Requires="v">
                <p:oleObj spid="_x0000_s135296" name="Equation" r:id="rId3" imgW="3936960" imgH="723600" progId="Equation.3">
                  <p:embed/>
                </p:oleObj>
              </mc:Choice>
              <mc:Fallback>
                <p:oleObj name="Equation" r:id="rId3" imgW="3936960" imgH="723600" progId="Equation.3">
                  <p:embed/>
                  <p:pic>
                    <p:nvPicPr>
                      <p:cNvPr id="0" name=""/>
                      <p:cNvPicPr>
                        <a:picLocks noChangeAspect="1" noChangeArrowheads="1"/>
                      </p:cNvPicPr>
                      <p:nvPr/>
                    </p:nvPicPr>
                    <p:blipFill>
                      <a:blip r:embed="rId4"/>
                      <a:srcRect/>
                      <a:stretch>
                        <a:fillRect/>
                      </a:stretch>
                    </p:blipFill>
                    <p:spPr bwMode="auto">
                      <a:xfrm>
                        <a:off x="2603500" y="650875"/>
                        <a:ext cx="3937000"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8"/>
          <p:cNvGraphicFramePr>
            <a:graphicFrameLocks noChangeAspect="1"/>
          </p:cNvGraphicFramePr>
          <p:nvPr>
            <p:extLst>
              <p:ext uri="{D42A27DB-BD31-4B8C-83A1-F6EECF244321}">
                <p14:modId xmlns:p14="http://schemas.microsoft.com/office/powerpoint/2010/main" val="3334213502"/>
              </p:ext>
            </p:extLst>
          </p:nvPr>
        </p:nvGraphicFramePr>
        <p:xfrm>
          <a:off x="2599200" y="1738313"/>
          <a:ext cx="5435600" cy="722312"/>
        </p:xfrm>
        <a:graphic>
          <a:graphicData uri="http://schemas.openxmlformats.org/presentationml/2006/ole">
            <mc:AlternateContent xmlns:mc="http://schemas.openxmlformats.org/markup-compatibility/2006">
              <mc:Choice xmlns:v="urn:schemas-microsoft-com:vml" Requires="v">
                <p:oleObj spid="_x0000_s135297" name="Equation" r:id="rId5" imgW="5435280" imgH="723600" progId="Equation.3">
                  <p:embed/>
                </p:oleObj>
              </mc:Choice>
              <mc:Fallback>
                <p:oleObj name="Equation" r:id="rId5" imgW="5435280" imgH="723600" progId="Equation.3">
                  <p:embed/>
                  <p:pic>
                    <p:nvPicPr>
                      <p:cNvPr id="0" name=""/>
                      <p:cNvPicPr>
                        <a:picLocks noChangeAspect="1" noChangeArrowheads="1"/>
                      </p:cNvPicPr>
                      <p:nvPr/>
                    </p:nvPicPr>
                    <p:blipFill>
                      <a:blip r:embed="rId6"/>
                      <a:srcRect/>
                      <a:stretch>
                        <a:fillRect/>
                      </a:stretch>
                    </p:blipFill>
                    <p:spPr bwMode="auto">
                      <a:xfrm>
                        <a:off x="2599200" y="1738313"/>
                        <a:ext cx="54356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10"/>
          <p:cNvGraphicFramePr>
            <a:graphicFrameLocks noChangeAspect="1"/>
          </p:cNvGraphicFramePr>
          <p:nvPr>
            <p:extLst>
              <p:ext uri="{D42A27DB-BD31-4B8C-83A1-F6EECF244321}">
                <p14:modId xmlns:p14="http://schemas.microsoft.com/office/powerpoint/2010/main" val="1864279072"/>
              </p:ext>
            </p:extLst>
          </p:nvPr>
        </p:nvGraphicFramePr>
        <p:xfrm>
          <a:off x="590550" y="2832100"/>
          <a:ext cx="3365500" cy="468313"/>
        </p:xfrm>
        <a:graphic>
          <a:graphicData uri="http://schemas.openxmlformats.org/presentationml/2006/ole">
            <mc:AlternateContent xmlns:mc="http://schemas.openxmlformats.org/markup-compatibility/2006">
              <mc:Choice xmlns:v="urn:schemas-microsoft-com:vml" Requires="v">
                <p:oleObj spid="_x0000_s135298" name="Equation" r:id="rId7" imgW="3365280" imgH="469800" progId="Equation.3">
                  <p:embed/>
                </p:oleObj>
              </mc:Choice>
              <mc:Fallback>
                <p:oleObj name="Equation" r:id="rId7" imgW="3365280" imgH="469800" progId="Equation.3">
                  <p:embed/>
                  <p:pic>
                    <p:nvPicPr>
                      <p:cNvPr id="0" name=""/>
                      <p:cNvPicPr>
                        <a:picLocks noChangeAspect="1" noChangeArrowheads="1"/>
                      </p:cNvPicPr>
                      <p:nvPr/>
                    </p:nvPicPr>
                    <p:blipFill>
                      <a:blip r:embed="rId8"/>
                      <a:srcRect/>
                      <a:stretch>
                        <a:fillRect/>
                      </a:stretch>
                    </p:blipFill>
                    <p:spPr bwMode="auto">
                      <a:xfrm>
                        <a:off x="590550" y="2832100"/>
                        <a:ext cx="3365500" cy="46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13"/>
          <p:cNvGraphicFramePr>
            <a:graphicFrameLocks noChangeAspect="1"/>
          </p:cNvGraphicFramePr>
          <p:nvPr>
            <p:extLst>
              <p:ext uri="{D42A27DB-BD31-4B8C-83A1-F6EECF244321}">
                <p14:modId xmlns:p14="http://schemas.microsoft.com/office/powerpoint/2010/main" val="1564969750"/>
              </p:ext>
            </p:extLst>
          </p:nvPr>
        </p:nvGraphicFramePr>
        <p:xfrm>
          <a:off x="2854800" y="3668713"/>
          <a:ext cx="2781300" cy="722312"/>
        </p:xfrm>
        <a:graphic>
          <a:graphicData uri="http://schemas.openxmlformats.org/presentationml/2006/ole">
            <mc:AlternateContent xmlns:mc="http://schemas.openxmlformats.org/markup-compatibility/2006">
              <mc:Choice xmlns:v="urn:schemas-microsoft-com:vml" Requires="v">
                <p:oleObj spid="_x0000_s135299" name="Equation" r:id="rId9" imgW="2781000" imgH="723600" progId="Equation.3">
                  <p:embed/>
                </p:oleObj>
              </mc:Choice>
              <mc:Fallback>
                <p:oleObj name="Equation" r:id="rId9" imgW="2781000" imgH="723600" progId="Equation.3">
                  <p:embed/>
                  <p:pic>
                    <p:nvPicPr>
                      <p:cNvPr id="0" name=""/>
                      <p:cNvPicPr>
                        <a:picLocks noChangeAspect="1" noChangeArrowheads="1"/>
                      </p:cNvPicPr>
                      <p:nvPr/>
                    </p:nvPicPr>
                    <p:blipFill>
                      <a:blip r:embed="rId10"/>
                      <a:srcRect/>
                      <a:stretch>
                        <a:fillRect/>
                      </a:stretch>
                    </p:blipFill>
                    <p:spPr bwMode="auto">
                      <a:xfrm>
                        <a:off x="2854800" y="3668713"/>
                        <a:ext cx="27813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323850" y="476249"/>
            <a:ext cx="4981575" cy="51530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5779" name="Text Box 10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5</a:t>
            </a:r>
          </a:p>
        </p:txBody>
      </p:sp>
      <p:sp>
        <p:nvSpPr>
          <p:cNvPr id="75781" name="Text Box 1029"/>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Next consider the hypothesis </a:t>
            </a:r>
            <a:r>
              <a:rPr lang="en-GB" sz="1500" b="1" i="1">
                <a:latin typeface="Symbol" pitchFamily="18" charset="2"/>
              </a:rPr>
              <a:t>m</a:t>
            </a:r>
            <a:r>
              <a:rPr lang="en-GB" sz="1500" b="1">
                <a:latin typeface="Arial" charset="0"/>
              </a:rPr>
              <a:t> = 4.0.  Under this hypothesis the probability densities associated with the two observations are 0.3989 and 0.0540, and the joint probability density is 0.0215.</a:t>
            </a:r>
          </a:p>
          <a:p>
            <a:pPr>
              <a:spcBef>
                <a:spcPct val="50000"/>
              </a:spcBef>
            </a:pPr>
            <a:endParaRPr lang="en-GB" sz="1500" b="1"/>
          </a:p>
        </p:txBody>
      </p:sp>
      <p:sp>
        <p:nvSpPr>
          <p:cNvPr id="75784" name="Text Box 1032"/>
          <p:cNvSpPr txBox="1">
            <a:spLocks noChangeArrowheads="1"/>
          </p:cNvSpPr>
          <p:nvPr/>
        </p:nvSpPr>
        <p:spPr bwMode="auto">
          <a:xfrm>
            <a:off x="685800" y="42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p</a:t>
            </a:r>
            <a:endParaRPr lang="en-US" b="1" i="1"/>
          </a:p>
        </p:txBody>
      </p:sp>
      <p:graphicFrame>
        <p:nvGraphicFramePr>
          <p:cNvPr id="75785" name="Object 1033"/>
          <p:cNvGraphicFramePr>
            <a:graphicFrameLocks noChangeAspect="1"/>
          </p:cNvGraphicFramePr>
          <p:nvPr>
            <p:extLst>
              <p:ext uri="{D42A27DB-BD31-4B8C-83A1-F6EECF244321}">
                <p14:modId xmlns:p14="http://schemas.microsoft.com/office/powerpoint/2010/main" val="3765488063"/>
              </p:ext>
            </p:extLst>
          </p:nvPr>
        </p:nvGraphicFramePr>
        <p:xfrm>
          <a:off x="411163" y="2847975"/>
          <a:ext cx="4670425" cy="2873375"/>
        </p:xfrm>
        <a:graphic>
          <a:graphicData uri="http://schemas.openxmlformats.org/presentationml/2006/ole">
            <mc:AlternateContent xmlns:mc="http://schemas.openxmlformats.org/markup-compatibility/2006">
              <mc:Choice xmlns:v="urn:schemas-microsoft-com:vml" Requires="v">
                <p:oleObj spid="_x0000_s75850" name="Worksheet" r:id="rId3" imgW="9306151" imgH="5724766" progId="Excel.Sheet.8">
                  <p:embed/>
                </p:oleObj>
              </mc:Choice>
              <mc:Fallback>
                <p:oleObj name="Worksheet" r:id="rId3" imgW="9306151" imgH="5724766" progId="Excel.Sheet.8">
                  <p:embed/>
                  <p:pic>
                    <p:nvPicPr>
                      <p:cNvPr id="0" name="Object 10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163" y="2847975"/>
                        <a:ext cx="4670425" cy="287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5787" name="Object 1035"/>
          <p:cNvGraphicFramePr>
            <a:graphicFrameLocks noChangeAspect="1"/>
          </p:cNvGraphicFramePr>
          <p:nvPr>
            <p:extLst>
              <p:ext uri="{D42A27DB-BD31-4B8C-83A1-F6EECF244321}">
                <p14:modId xmlns:p14="http://schemas.microsoft.com/office/powerpoint/2010/main" val="3665696184"/>
              </p:ext>
            </p:extLst>
          </p:nvPr>
        </p:nvGraphicFramePr>
        <p:xfrm>
          <a:off x="528638" y="349250"/>
          <a:ext cx="4625975" cy="2844800"/>
        </p:xfrm>
        <a:graphic>
          <a:graphicData uri="http://schemas.openxmlformats.org/presentationml/2006/ole">
            <mc:AlternateContent xmlns:mc="http://schemas.openxmlformats.org/markup-compatibility/2006">
              <mc:Choice xmlns:v="urn:schemas-microsoft-com:vml" Requires="v">
                <p:oleObj spid="_x0000_s75851" name="Worksheet" r:id="rId5" imgW="9306151" imgH="5724766" progId="Excel.Sheet.8">
                  <p:embed/>
                </p:oleObj>
              </mc:Choice>
              <mc:Fallback>
                <p:oleObj name="Worksheet" r:id="rId5" imgW="9306151" imgH="5724766" progId="Excel.Sheet.8">
                  <p:embed/>
                  <p:pic>
                    <p:nvPicPr>
                      <p:cNvPr id="0" name="Object 10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638" y="349250"/>
                        <a:ext cx="4625975" cy="284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5788" name="Text Box 1036"/>
          <p:cNvSpPr txBox="1">
            <a:spLocks noChangeArrowheads="1"/>
          </p:cNvSpPr>
          <p:nvPr/>
        </p:nvSpPr>
        <p:spPr bwMode="auto">
          <a:xfrm>
            <a:off x="4660900" y="275907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75789" name="Text Box 1037"/>
          <p:cNvSpPr txBox="1">
            <a:spLocks noChangeArrowheads="1"/>
          </p:cNvSpPr>
          <p:nvPr/>
        </p:nvSpPr>
        <p:spPr bwMode="auto">
          <a:xfrm>
            <a:off x="4660900" y="5253038"/>
            <a:ext cx="53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75790" name="Line 1038"/>
          <p:cNvSpPr>
            <a:spLocks noChangeShapeType="1"/>
          </p:cNvSpPr>
          <p:nvPr/>
        </p:nvSpPr>
        <p:spPr bwMode="auto">
          <a:xfrm>
            <a:off x="2787650" y="2670175"/>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5791" name="Line 1039"/>
          <p:cNvSpPr>
            <a:spLocks noChangeShapeType="1"/>
          </p:cNvSpPr>
          <p:nvPr/>
        </p:nvSpPr>
        <p:spPr bwMode="auto">
          <a:xfrm>
            <a:off x="2787650" y="5186363"/>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5792" name="Line 1040"/>
          <p:cNvSpPr>
            <a:spLocks noChangeShapeType="1"/>
          </p:cNvSpPr>
          <p:nvPr/>
        </p:nvSpPr>
        <p:spPr bwMode="auto">
          <a:xfrm flipV="1">
            <a:off x="2797175" y="996950"/>
            <a:ext cx="0" cy="16637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5793" name="Line 1041"/>
          <p:cNvSpPr>
            <a:spLocks noChangeShapeType="1"/>
          </p:cNvSpPr>
          <p:nvPr/>
        </p:nvSpPr>
        <p:spPr bwMode="auto">
          <a:xfrm flipV="1">
            <a:off x="3665538" y="2468563"/>
            <a:ext cx="0" cy="192087"/>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5794" name="Text Box 1042"/>
          <p:cNvSpPr txBox="1">
            <a:spLocks noChangeArrowheads="1"/>
          </p:cNvSpPr>
          <p:nvPr/>
        </p:nvSpPr>
        <p:spPr bwMode="auto">
          <a:xfrm>
            <a:off x="2814638" y="733425"/>
            <a:ext cx="882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latin typeface="Arial" charset="0"/>
              </a:rPr>
              <a:t>0.3989</a:t>
            </a:r>
          </a:p>
        </p:txBody>
      </p:sp>
      <p:sp>
        <p:nvSpPr>
          <p:cNvPr id="75795" name="Text Box 1043"/>
          <p:cNvSpPr txBox="1">
            <a:spLocks noChangeArrowheads="1"/>
          </p:cNvSpPr>
          <p:nvPr/>
        </p:nvSpPr>
        <p:spPr bwMode="auto">
          <a:xfrm>
            <a:off x="3689350" y="2225675"/>
            <a:ext cx="882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latin typeface="Arial" charset="0"/>
              </a:rPr>
              <a:t>0.0540</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21" name="Text Box 11"/>
          <p:cNvSpPr txBox="1">
            <a:spLocks noChangeArrowheads="1"/>
          </p:cNvSpPr>
          <p:nvPr/>
        </p:nvSpPr>
        <p:spPr bwMode="auto">
          <a:xfrm>
            <a:off x="609600" y="296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L</a:t>
            </a:r>
            <a:endParaRPr lang="en-US" b="1" i="1"/>
          </a:p>
        </p:txBody>
      </p:sp>
      <p:sp>
        <p:nvSpPr>
          <p:cNvPr id="22" name="Rectangle 5"/>
          <p:cNvSpPr>
            <a:spLocks noChangeArrowheads="1"/>
          </p:cNvSpPr>
          <p:nvPr/>
        </p:nvSpPr>
        <p:spPr bwMode="auto">
          <a:xfrm>
            <a:off x="5562600" y="1685925"/>
            <a:ext cx="3381375" cy="219075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3" name="Rectangle 22"/>
          <p:cNvSpPr/>
          <p:nvPr/>
        </p:nvSpPr>
        <p:spPr>
          <a:xfrm>
            <a:off x="5605200" y="1728000"/>
            <a:ext cx="3294000" cy="385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 Box 6"/>
          <p:cNvSpPr txBox="1">
            <a:spLocks noChangeArrowheads="1"/>
          </p:cNvSpPr>
          <p:nvPr/>
        </p:nvSpPr>
        <p:spPr bwMode="auto">
          <a:xfrm>
            <a:off x="5600700" y="1555750"/>
            <a:ext cx="3244850" cy="2035175"/>
          </a:xfrm>
          <a:prstGeom prst="rect">
            <a:avLst/>
          </a:prstGeom>
          <a:noFill/>
          <a:ln>
            <a:noFill/>
          </a:ln>
          <a:effectLst/>
          <a:extLst/>
        </p:spPr>
        <p:txBody>
          <a:bodyPr lIns="182880" tIns="182880" rIns="182880" bIns="182880"/>
          <a:lstStyle>
            <a:lvl1pPr>
              <a:tabLst>
                <a:tab pos="179388" algn="dec"/>
                <a:tab pos="695325" algn="dec"/>
                <a:tab pos="1489075" algn="dec"/>
                <a:tab pos="2282825" algn="dec"/>
              </a:tabLst>
              <a:defRPr sz="2400">
                <a:solidFill>
                  <a:schemeClr val="tx1"/>
                </a:solidFill>
                <a:latin typeface="Times New Roman" pitchFamily="18" charset="0"/>
              </a:defRPr>
            </a:lvl1pPr>
            <a:lvl2pPr>
              <a:tabLst>
                <a:tab pos="179388" algn="dec"/>
                <a:tab pos="695325" algn="dec"/>
                <a:tab pos="1489075" algn="dec"/>
                <a:tab pos="2282825" algn="dec"/>
              </a:tabLst>
              <a:defRPr sz="2400">
                <a:solidFill>
                  <a:schemeClr val="tx1"/>
                </a:solidFill>
                <a:latin typeface="Times New Roman" pitchFamily="18" charset="0"/>
              </a:defRPr>
            </a:lvl2pPr>
            <a:lvl3pPr>
              <a:tabLst>
                <a:tab pos="179388" algn="dec"/>
                <a:tab pos="695325" algn="dec"/>
                <a:tab pos="1489075" algn="dec"/>
                <a:tab pos="2282825" algn="dec"/>
              </a:tabLst>
              <a:defRPr sz="2400">
                <a:solidFill>
                  <a:schemeClr val="tx1"/>
                </a:solidFill>
                <a:latin typeface="Times New Roman" pitchFamily="18" charset="0"/>
              </a:defRPr>
            </a:lvl3pPr>
            <a:lvl4pPr>
              <a:tabLst>
                <a:tab pos="179388" algn="dec"/>
                <a:tab pos="695325" algn="dec"/>
                <a:tab pos="1489075" algn="dec"/>
                <a:tab pos="2282825" algn="dec"/>
              </a:tabLst>
              <a:defRPr sz="2400">
                <a:solidFill>
                  <a:schemeClr val="tx1"/>
                </a:solidFill>
                <a:latin typeface="Times New Roman" pitchFamily="18" charset="0"/>
              </a:defRPr>
            </a:lvl4pPr>
            <a:lvl5pPr>
              <a:tabLst>
                <a:tab pos="179388" algn="dec"/>
                <a:tab pos="695325" algn="dec"/>
                <a:tab pos="1489075" algn="dec"/>
                <a:tab pos="2282825" algn="dec"/>
              </a:tabLst>
              <a:defRPr sz="2400">
                <a:solidFill>
                  <a:schemeClr val="tx1"/>
                </a:solidFill>
                <a:latin typeface="Times New Roman" pitchFamily="18" charset="0"/>
              </a:defRPr>
            </a:lvl5pPr>
            <a:lvl6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6pPr>
            <a:lvl7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7pPr>
            <a:lvl8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8pPr>
            <a:lvl9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9pPr>
          </a:lstStyle>
          <a:p>
            <a:pPr>
              <a:spcBef>
                <a:spcPts val="0"/>
              </a:spcBef>
            </a:pPr>
            <a:r>
              <a:rPr lang="en-US" sz="1600" b="1" dirty="0">
                <a:latin typeface="Arial" charset="0"/>
              </a:rPr>
              <a:t>  </a:t>
            </a:r>
            <a:r>
              <a:rPr lang="en-US" sz="1800" b="1" i="1" dirty="0">
                <a:latin typeface="Symbol" pitchFamily="18" charset="2"/>
              </a:rPr>
              <a:t>m</a:t>
            </a:r>
            <a:r>
              <a:rPr lang="en-US" sz="1600" b="1" i="1" dirty="0">
                <a:latin typeface="Arial" charset="0"/>
              </a:rPr>
              <a:t> </a:t>
            </a:r>
            <a:r>
              <a:rPr lang="en-US" sz="1600" b="1" dirty="0">
                <a:latin typeface="Arial" charset="0"/>
              </a:rPr>
              <a:t>       </a:t>
            </a:r>
            <a:r>
              <a:rPr lang="en-US" sz="1600" b="1" i="1" dirty="0">
                <a:latin typeface="Arial" charset="0"/>
              </a:rPr>
              <a:t>p</a:t>
            </a:r>
            <a:r>
              <a:rPr lang="en-US" sz="1600" b="1" dirty="0">
                <a:latin typeface="Arial" charset="0"/>
              </a:rPr>
              <a:t>(4)       </a:t>
            </a:r>
            <a:r>
              <a:rPr lang="en-US" sz="1600" b="1" i="1" dirty="0">
                <a:latin typeface="Arial" charset="0"/>
              </a:rPr>
              <a:t>p</a:t>
            </a:r>
            <a:r>
              <a:rPr lang="en-US" sz="1600" b="1" dirty="0">
                <a:latin typeface="Arial" charset="0"/>
              </a:rPr>
              <a:t>(6)         </a:t>
            </a:r>
            <a:r>
              <a:rPr lang="en-US" sz="1600" b="1" i="1" dirty="0">
                <a:latin typeface="Arial" charset="0"/>
              </a:rPr>
              <a:t>L</a:t>
            </a:r>
            <a:endParaRPr lang="en-US" sz="1600" b="1" dirty="0">
              <a:latin typeface="Arial" charset="0"/>
            </a:endParaRPr>
          </a:p>
          <a:p>
            <a:pPr>
              <a:spcBef>
                <a:spcPts val="1500"/>
              </a:spcBef>
            </a:pPr>
            <a:r>
              <a:rPr lang="en-US" sz="1600" b="1" dirty="0">
                <a:latin typeface="Arial" charset="0"/>
              </a:rPr>
              <a:t>	3.5	0.3521	0.0175	0.0062</a:t>
            </a:r>
          </a:p>
          <a:p>
            <a:pPr>
              <a:spcBef>
                <a:spcPts val="600"/>
              </a:spcBef>
            </a:pPr>
            <a:r>
              <a:rPr lang="en-US" sz="1600" b="1" dirty="0">
                <a:latin typeface="Arial" charset="0"/>
              </a:rPr>
              <a:t>	4.0	0.3989	0.0540	</a:t>
            </a:r>
            <a:r>
              <a:rPr lang="en-US" sz="1600" b="1" dirty="0" smtClean="0">
                <a:latin typeface="Arial" charset="0"/>
              </a:rPr>
              <a:t>0.0215</a:t>
            </a:r>
            <a:endParaRPr lang="en-US" sz="1600" b="1" dirty="0">
              <a:latin typeface="Arial" charset="0"/>
            </a:endParaRPr>
          </a:p>
        </p:txBody>
      </p:sp>
      <p:sp>
        <p:nvSpPr>
          <p:cNvPr id="25" name="Line 6"/>
          <p:cNvSpPr>
            <a:spLocks noChangeShapeType="1"/>
          </p:cNvSpPr>
          <p:nvPr/>
        </p:nvSpPr>
        <p:spPr bwMode="auto">
          <a:xfrm>
            <a:off x="5572350" y="2106057"/>
            <a:ext cx="3358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02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59</a:t>
            </a:r>
          </a:p>
        </p:txBody>
      </p:sp>
      <p:sp>
        <p:nvSpPr>
          <p:cNvPr id="14029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Note that it is biased.  The unbiased estimator is obtained by dividing by </a:t>
            </a:r>
            <a:r>
              <a:rPr lang="en-GB" sz="1500" b="1" i="1">
                <a:latin typeface="Arial" charset="0"/>
              </a:rPr>
              <a:t>n </a:t>
            </a:r>
            <a:r>
              <a:rPr lang="en-GB" sz="1500" b="1">
                <a:latin typeface="Arial" charset="0"/>
                <a:cs typeface="Arial" charset="0"/>
              </a:rPr>
              <a:t>–</a:t>
            </a:r>
            <a:r>
              <a:rPr lang="en-GB" sz="1500" b="1">
                <a:latin typeface="Arial" charset="0"/>
              </a:rPr>
              <a:t> 1, not </a:t>
            </a:r>
            <a:r>
              <a:rPr lang="en-GB" sz="1500" b="1" i="1">
                <a:latin typeface="Arial" charset="0"/>
              </a:rPr>
              <a:t>n</a:t>
            </a:r>
            <a:r>
              <a:rPr lang="en-GB" sz="1500" b="1">
                <a:latin typeface="Arial" charset="0"/>
              </a:rPr>
              <a:t>.  </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13" name="Rectangle 12"/>
          <p:cNvSpPr>
            <a:spLocks noChangeArrowheads="1"/>
          </p:cNvSpPr>
          <p:nvPr/>
        </p:nvSpPr>
        <p:spPr bwMode="auto">
          <a:xfrm>
            <a:off x="0" y="2714399"/>
            <a:ext cx="9144000" cy="7717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3592800"/>
            <a:ext cx="9144000" cy="9144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1627501"/>
            <a:ext cx="9144000" cy="97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539997"/>
            <a:ext cx="9144000" cy="97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3227621319"/>
              </p:ext>
            </p:extLst>
          </p:nvPr>
        </p:nvGraphicFramePr>
        <p:xfrm>
          <a:off x="2603500" y="650875"/>
          <a:ext cx="3937000" cy="722313"/>
        </p:xfrm>
        <a:graphic>
          <a:graphicData uri="http://schemas.openxmlformats.org/presentationml/2006/ole">
            <mc:AlternateContent xmlns:mc="http://schemas.openxmlformats.org/markup-compatibility/2006">
              <mc:Choice xmlns:v="urn:schemas-microsoft-com:vml" Requires="v">
                <p:oleObj spid="_x0000_s140411" name="Equation" r:id="rId3" imgW="3936960" imgH="723600" progId="Equation.3">
                  <p:embed/>
                </p:oleObj>
              </mc:Choice>
              <mc:Fallback>
                <p:oleObj name="Equation" r:id="rId3" imgW="3936960" imgH="723600" progId="Equation.3">
                  <p:embed/>
                  <p:pic>
                    <p:nvPicPr>
                      <p:cNvPr id="0" name=""/>
                      <p:cNvPicPr>
                        <a:picLocks noChangeAspect="1" noChangeArrowheads="1"/>
                      </p:cNvPicPr>
                      <p:nvPr/>
                    </p:nvPicPr>
                    <p:blipFill>
                      <a:blip r:embed="rId4"/>
                      <a:srcRect/>
                      <a:stretch>
                        <a:fillRect/>
                      </a:stretch>
                    </p:blipFill>
                    <p:spPr bwMode="auto">
                      <a:xfrm>
                        <a:off x="2603500" y="650875"/>
                        <a:ext cx="3937000"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8"/>
          <p:cNvGraphicFramePr>
            <a:graphicFrameLocks noChangeAspect="1"/>
          </p:cNvGraphicFramePr>
          <p:nvPr>
            <p:extLst>
              <p:ext uri="{D42A27DB-BD31-4B8C-83A1-F6EECF244321}">
                <p14:modId xmlns:p14="http://schemas.microsoft.com/office/powerpoint/2010/main" val="3334213502"/>
              </p:ext>
            </p:extLst>
          </p:nvPr>
        </p:nvGraphicFramePr>
        <p:xfrm>
          <a:off x="2599200" y="1738313"/>
          <a:ext cx="5435600" cy="722312"/>
        </p:xfrm>
        <a:graphic>
          <a:graphicData uri="http://schemas.openxmlformats.org/presentationml/2006/ole">
            <mc:AlternateContent xmlns:mc="http://schemas.openxmlformats.org/markup-compatibility/2006">
              <mc:Choice xmlns:v="urn:schemas-microsoft-com:vml" Requires="v">
                <p:oleObj spid="_x0000_s140412" name="Equation" r:id="rId5" imgW="5435280" imgH="723600" progId="Equation.3">
                  <p:embed/>
                </p:oleObj>
              </mc:Choice>
              <mc:Fallback>
                <p:oleObj name="Equation" r:id="rId5" imgW="5435280" imgH="723600" progId="Equation.3">
                  <p:embed/>
                  <p:pic>
                    <p:nvPicPr>
                      <p:cNvPr id="0" name=""/>
                      <p:cNvPicPr>
                        <a:picLocks noChangeAspect="1" noChangeArrowheads="1"/>
                      </p:cNvPicPr>
                      <p:nvPr/>
                    </p:nvPicPr>
                    <p:blipFill>
                      <a:blip r:embed="rId6"/>
                      <a:srcRect/>
                      <a:stretch>
                        <a:fillRect/>
                      </a:stretch>
                    </p:blipFill>
                    <p:spPr bwMode="auto">
                      <a:xfrm>
                        <a:off x="2599200" y="1738313"/>
                        <a:ext cx="54356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10"/>
          <p:cNvGraphicFramePr>
            <a:graphicFrameLocks noChangeAspect="1"/>
          </p:cNvGraphicFramePr>
          <p:nvPr>
            <p:extLst>
              <p:ext uri="{D42A27DB-BD31-4B8C-83A1-F6EECF244321}">
                <p14:modId xmlns:p14="http://schemas.microsoft.com/office/powerpoint/2010/main" val="1864279072"/>
              </p:ext>
            </p:extLst>
          </p:nvPr>
        </p:nvGraphicFramePr>
        <p:xfrm>
          <a:off x="590550" y="2832100"/>
          <a:ext cx="3365500" cy="468313"/>
        </p:xfrm>
        <a:graphic>
          <a:graphicData uri="http://schemas.openxmlformats.org/presentationml/2006/ole">
            <mc:AlternateContent xmlns:mc="http://schemas.openxmlformats.org/markup-compatibility/2006">
              <mc:Choice xmlns:v="urn:schemas-microsoft-com:vml" Requires="v">
                <p:oleObj spid="_x0000_s140413" name="Equation" r:id="rId7" imgW="3365280" imgH="469800" progId="Equation.3">
                  <p:embed/>
                </p:oleObj>
              </mc:Choice>
              <mc:Fallback>
                <p:oleObj name="Equation" r:id="rId7" imgW="3365280" imgH="469800" progId="Equation.3">
                  <p:embed/>
                  <p:pic>
                    <p:nvPicPr>
                      <p:cNvPr id="0" name=""/>
                      <p:cNvPicPr>
                        <a:picLocks noChangeAspect="1" noChangeArrowheads="1"/>
                      </p:cNvPicPr>
                      <p:nvPr/>
                    </p:nvPicPr>
                    <p:blipFill>
                      <a:blip r:embed="rId8"/>
                      <a:srcRect/>
                      <a:stretch>
                        <a:fillRect/>
                      </a:stretch>
                    </p:blipFill>
                    <p:spPr bwMode="auto">
                      <a:xfrm>
                        <a:off x="590550" y="2832100"/>
                        <a:ext cx="3365500" cy="46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13"/>
          <p:cNvGraphicFramePr>
            <a:graphicFrameLocks noChangeAspect="1"/>
          </p:cNvGraphicFramePr>
          <p:nvPr>
            <p:extLst>
              <p:ext uri="{D42A27DB-BD31-4B8C-83A1-F6EECF244321}">
                <p14:modId xmlns:p14="http://schemas.microsoft.com/office/powerpoint/2010/main" val="1564969750"/>
              </p:ext>
            </p:extLst>
          </p:nvPr>
        </p:nvGraphicFramePr>
        <p:xfrm>
          <a:off x="2854800" y="3668713"/>
          <a:ext cx="2781300" cy="722312"/>
        </p:xfrm>
        <a:graphic>
          <a:graphicData uri="http://schemas.openxmlformats.org/presentationml/2006/ole">
            <mc:AlternateContent xmlns:mc="http://schemas.openxmlformats.org/markup-compatibility/2006">
              <mc:Choice xmlns:v="urn:schemas-microsoft-com:vml" Requires="v">
                <p:oleObj spid="_x0000_s140414" name="Equation" r:id="rId9" imgW="2781000" imgH="723600" progId="Equation.3">
                  <p:embed/>
                </p:oleObj>
              </mc:Choice>
              <mc:Fallback>
                <p:oleObj name="Equation" r:id="rId9" imgW="2781000" imgH="723600" progId="Equation.3">
                  <p:embed/>
                  <p:pic>
                    <p:nvPicPr>
                      <p:cNvPr id="0" name=""/>
                      <p:cNvPicPr>
                        <a:picLocks noChangeAspect="1" noChangeArrowheads="1"/>
                      </p:cNvPicPr>
                      <p:nvPr/>
                    </p:nvPicPr>
                    <p:blipFill>
                      <a:blip r:embed="rId10"/>
                      <a:srcRect/>
                      <a:stretch>
                        <a:fillRect/>
                      </a:stretch>
                    </p:blipFill>
                    <p:spPr bwMode="auto">
                      <a:xfrm>
                        <a:off x="2854800" y="3668713"/>
                        <a:ext cx="27813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0" y="2714399"/>
            <a:ext cx="9144000" cy="7717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3592800"/>
            <a:ext cx="9144000" cy="9144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12"/>
          <p:cNvSpPr>
            <a:spLocks noChangeArrowheads="1"/>
          </p:cNvSpPr>
          <p:nvPr/>
        </p:nvSpPr>
        <p:spPr bwMode="auto">
          <a:xfrm>
            <a:off x="0" y="1627501"/>
            <a:ext cx="9144000" cy="97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539997"/>
            <a:ext cx="9144000" cy="97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143366" name="Object 6"/>
          <p:cNvGraphicFramePr>
            <a:graphicFrameLocks noChangeAspect="1"/>
          </p:cNvGraphicFramePr>
          <p:nvPr>
            <p:extLst>
              <p:ext uri="{D42A27DB-BD31-4B8C-83A1-F6EECF244321}">
                <p14:modId xmlns:p14="http://schemas.microsoft.com/office/powerpoint/2010/main" val="3569309343"/>
              </p:ext>
            </p:extLst>
          </p:nvPr>
        </p:nvGraphicFramePr>
        <p:xfrm>
          <a:off x="2603500" y="650875"/>
          <a:ext cx="3937000" cy="722313"/>
        </p:xfrm>
        <a:graphic>
          <a:graphicData uri="http://schemas.openxmlformats.org/presentationml/2006/ole">
            <mc:AlternateContent xmlns:mc="http://schemas.openxmlformats.org/markup-compatibility/2006">
              <mc:Choice xmlns:v="urn:schemas-microsoft-com:vml" Requires="v">
                <p:oleObj spid="_x0000_s143493" name="Equation" r:id="rId3" imgW="3936960" imgH="723600" progId="Equation.3">
                  <p:embed/>
                </p:oleObj>
              </mc:Choice>
              <mc:Fallback>
                <p:oleObj name="Equation" r:id="rId3" imgW="3936960" imgH="723600" progId="Equation.3">
                  <p:embed/>
                  <p:pic>
                    <p:nvPicPr>
                      <p:cNvPr id="0" name="Object 6"/>
                      <p:cNvPicPr>
                        <a:picLocks noChangeAspect="1" noChangeArrowheads="1"/>
                      </p:cNvPicPr>
                      <p:nvPr/>
                    </p:nvPicPr>
                    <p:blipFill>
                      <a:blip r:embed="rId4"/>
                      <a:srcRect/>
                      <a:stretch>
                        <a:fillRect/>
                      </a:stretch>
                    </p:blipFill>
                    <p:spPr bwMode="auto">
                      <a:xfrm>
                        <a:off x="2603500" y="650875"/>
                        <a:ext cx="3937000"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368" name="Object 8"/>
          <p:cNvGraphicFramePr>
            <a:graphicFrameLocks noChangeAspect="1"/>
          </p:cNvGraphicFramePr>
          <p:nvPr>
            <p:extLst>
              <p:ext uri="{D42A27DB-BD31-4B8C-83A1-F6EECF244321}">
                <p14:modId xmlns:p14="http://schemas.microsoft.com/office/powerpoint/2010/main" val="2467569454"/>
              </p:ext>
            </p:extLst>
          </p:nvPr>
        </p:nvGraphicFramePr>
        <p:xfrm>
          <a:off x="2599200" y="1738313"/>
          <a:ext cx="5435600" cy="722312"/>
        </p:xfrm>
        <a:graphic>
          <a:graphicData uri="http://schemas.openxmlformats.org/presentationml/2006/ole">
            <mc:AlternateContent xmlns:mc="http://schemas.openxmlformats.org/markup-compatibility/2006">
              <mc:Choice xmlns:v="urn:schemas-microsoft-com:vml" Requires="v">
                <p:oleObj spid="_x0000_s143494" name="Equation" r:id="rId5" imgW="5435280" imgH="723600" progId="Equation.3">
                  <p:embed/>
                </p:oleObj>
              </mc:Choice>
              <mc:Fallback>
                <p:oleObj name="Equation" r:id="rId5" imgW="5435280" imgH="723600" progId="Equation.3">
                  <p:embed/>
                  <p:pic>
                    <p:nvPicPr>
                      <p:cNvPr id="0" name="Object 8"/>
                      <p:cNvPicPr>
                        <a:picLocks noChangeAspect="1" noChangeArrowheads="1"/>
                      </p:cNvPicPr>
                      <p:nvPr/>
                    </p:nvPicPr>
                    <p:blipFill>
                      <a:blip r:embed="rId6"/>
                      <a:srcRect/>
                      <a:stretch>
                        <a:fillRect/>
                      </a:stretch>
                    </p:blipFill>
                    <p:spPr bwMode="auto">
                      <a:xfrm>
                        <a:off x="2599200" y="1738313"/>
                        <a:ext cx="54356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370" name="Object 10"/>
          <p:cNvGraphicFramePr>
            <a:graphicFrameLocks noChangeAspect="1"/>
          </p:cNvGraphicFramePr>
          <p:nvPr>
            <p:extLst>
              <p:ext uri="{D42A27DB-BD31-4B8C-83A1-F6EECF244321}">
                <p14:modId xmlns:p14="http://schemas.microsoft.com/office/powerpoint/2010/main" val="2136634156"/>
              </p:ext>
            </p:extLst>
          </p:nvPr>
        </p:nvGraphicFramePr>
        <p:xfrm>
          <a:off x="590550" y="2832100"/>
          <a:ext cx="3365500" cy="468313"/>
        </p:xfrm>
        <a:graphic>
          <a:graphicData uri="http://schemas.openxmlformats.org/presentationml/2006/ole">
            <mc:AlternateContent xmlns:mc="http://schemas.openxmlformats.org/markup-compatibility/2006">
              <mc:Choice xmlns:v="urn:schemas-microsoft-com:vml" Requires="v">
                <p:oleObj spid="_x0000_s143495" name="Equation" r:id="rId7" imgW="3365280" imgH="469800" progId="Equation.3">
                  <p:embed/>
                </p:oleObj>
              </mc:Choice>
              <mc:Fallback>
                <p:oleObj name="Equation" r:id="rId7" imgW="3365280" imgH="469800" progId="Equation.3">
                  <p:embed/>
                  <p:pic>
                    <p:nvPicPr>
                      <p:cNvPr id="0" name="Object 10"/>
                      <p:cNvPicPr>
                        <a:picLocks noChangeAspect="1" noChangeArrowheads="1"/>
                      </p:cNvPicPr>
                      <p:nvPr/>
                    </p:nvPicPr>
                    <p:blipFill>
                      <a:blip r:embed="rId8"/>
                      <a:srcRect/>
                      <a:stretch>
                        <a:fillRect/>
                      </a:stretch>
                    </p:blipFill>
                    <p:spPr bwMode="auto">
                      <a:xfrm>
                        <a:off x="590550" y="2832100"/>
                        <a:ext cx="3365500" cy="46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3371"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However it can be shown that the maximum likelihood estimator is asymptotically efficient, in the sense of having a smaller mean square error than the unbiased estimator in large samples.</a:t>
            </a:r>
          </a:p>
        </p:txBody>
      </p:sp>
      <p:sp>
        <p:nvSpPr>
          <p:cNvPr id="143372"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60</a:t>
            </a:r>
          </a:p>
        </p:txBody>
      </p:sp>
      <p:graphicFrame>
        <p:nvGraphicFramePr>
          <p:cNvPr id="143373" name="Object 13"/>
          <p:cNvGraphicFramePr>
            <a:graphicFrameLocks noChangeAspect="1"/>
          </p:cNvGraphicFramePr>
          <p:nvPr>
            <p:extLst>
              <p:ext uri="{D42A27DB-BD31-4B8C-83A1-F6EECF244321}">
                <p14:modId xmlns:p14="http://schemas.microsoft.com/office/powerpoint/2010/main" val="3098612998"/>
              </p:ext>
            </p:extLst>
          </p:nvPr>
        </p:nvGraphicFramePr>
        <p:xfrm>
          <a:off x="2854800" y="3668713"/>
          <a:ext cx="2781300" cy="722312"/>
        </p:xfrm>
        <a:graphic>
          <a:graphicData uri="http://schemas.openxmlformats.org/presentationml/2006/ole">
            <mc:AlternateContent xmlns:mc="http://schemas.openxmlformats.org/markup-compatibility/2006">
              <mc:Choice xmlns:v="urn:schemas-microsoft-com:vml" Requires="v">
                <p:oleObj spid="_x0000_s143496" name="Equation" r:id="rId9" imgW="2781000" imgH="723600" progId="Equation.3">
                  <p:embed/>
                </p:oleObj>
              </mc:Choice>
              <mc:Fallback>
                <p:oleObj name="Equation" r:id="rId9" imgW="2781000" imgH="723600" progId="Equation.3">
                  <p:embed/>
                  <p:pic>
                    <p:nvPicPr>
                      <p:cNvPr id="0" name="Object 13"/>
                      <p:cNvPicPr>
                        <a:picLocks noChangeAspect="1" noChangeArrowheads="1"/>
                      </p:cNvPicPr>
                      <p:nvPr/>
                    </p:nvPicPr>
                    <p:blipFill>
                      <a:blip r:embed="rId10"/>
                      <a:srcRect/>
                      <a:stretch>
                        <a:fillRect/>
                      </a:stretch>
                    </p:blipFill>
                    <p:spPr bwMode="auto">
                      <a:xfrm>
                        <a:off x="2854800" y="3668713"/>
                        <a:ext cx="27813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7594" name="Text Box 10"/>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latin typeface="Arial" charset="0"/>
            </a:endParaRPr>
          </a:p>
          <a:p>
            <a:pPr>
              <a:lnSpc>
                <a:spcPct val="120000"/>
              </a:lnSpc>
            </a:pPr>
            <a:r>
              <a:rPr lang="en-GB" sz="1400" b="1" dirty="0">
                <a:solidFill>
                  <a:schemeClr val="bg1"/>
                </a:solidFill>
                <a:latin typeface="Arial" charset="0"/>
              </a:rPr>
              <a:t>Copyright Christopher Dougherty </a:t>
            </a:r>
            <a:r>
              <a:rPr lang="en-GB" sz="1400" b="1" dirty="0" smtClean="0">
                <a:solidFill>
                  <a:schemeClr val="bg1"/>
                </a:solidFill>
                <a:latin typeface="Arial" charset="0"/>
              </a:rPr>
              <a:t>2016.</a:t>
            </a:r>
            <a:r>
              <a:rPr lang="en-GB" sz="1200" b="1" dirty="0" smtClean="0">
                <a:solidFill>
                  <a:schemeClr val="bg1"/>
                </a:solidFill>
                <a:latin typeface="Arial" charset="0"/>
              </a:rPr>
              <a:t> </a:t>
            </a:r>
            <a:endParaRPr lang="en-GB" sz="1200" b="1" dirty="0">
              <a:solidFill>
                <a:schemeClr val="bg1"/>
              </a:solidFill>
              <a:latin typeface="Arial" charset="0"/>
            </a:endParaRPr>
          </a:p>
          <a:p>
            <a:pPr>
              <a:lnSpc>
                <a:spcPct val="120000"/>
              </a:lnSpc>
            </a:pPr>
            <a:endParaRPr lang="en-GB" sz="1200" b="1" dirty="0">
              <a:solidFill>
                <a:schemeClr val="bg1"/>
              </a:solidFill>
              <a:latin typeface="Arial" charset="0"/>
            </a:endParaRPr>
          </a:p>
          <a:p>
            <a:pPr>
              <a:lnSpc>
                <a:spcPct val="120000"/>
              </a:lnSpc>
            </a:pPr>
            <a:r>
              <a:rPr lang="en-GB" sz="1200" b="1" dirty="0">
                <a:solidFill>
                  <a:schemeClr val="bg1"/>
                </a:solidFill>
                <a:latin typeface="Arial" charset="0"/>
              </a:rPr>
              <a:t>These slideshows may be downloaded by anyone, anywhere for personal use.</a:t>
            </a:r>
          </a:p>
          <a:p>
            <a:pPr>
              <a:lnSpc>
                <a:spcPct val="120000"/>
              </a:lnSpc>
            </a:pPr>
            <a:r>
              <a:rPr lang="en-GB" sz="1200" b="1" dirty="0">
                <a:solidFill>
                  <a:schemeClr val="bg1"/>
                </a:solidFill>
                <a:latin typeface="Arial" charset="0"/>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latin typeface="Arial" charset="0"/>
            </a:endParaRPr>
          </a:p>
          <a:p>
            <a:pPr>
              <a:lnSpc>
                <a:spcPct val="120000"/>
              </a:lnSpc>
            </a:pPr>
            <a:r>
              <a:rPr lang="en-GB" sz="1200" b="1" dirty="0">
                <a:solidFill>
                  <a:schemeClr val="bg1"/>
                </a:solidFill>
                <a:latin typeface="Arial" charset="0"/>
              </a:rPr>
              <a:t>The content of this slideshow comes from Section 10.6 of C. Dougherty, </a:t>
            </a:r>
            <a:r>
              <a:rPr lang="en-GB" sz="1200" b="1" i="1" dirty="0">
                <a:solidFill>
                  <a:schemeClr val="bg1"/>
                </a:solidFill>
                <a:latin typeface="Arial" charset="0"/>
              </a:rPr>
              <a:t>Introduction to Econometrics</a:t>
            </a:r>
            <a:r>
              <a:rPr lang="en-GB" sz="1200" b="1" dirty="0">
                <a:solidFill>
                  <a:schemeClr val="bg1"/>
                </a:solidFill>
                <a:latin typeface="Arial" charset="0"/>
              </a:rPr>
              <a:t>, </a:t>
            </a:r>
            <a:r>
              <a:rPr lang="en-GB" sz="1200" b="1" dirty="0" smtClean="0">
                <a:solidFill>
                  <a:schemeClr val="bg1"/>
                </a:solidFill>
                <a:latin typeface="Arial" charset="0"/>
              </a:rPr>
              <a:t>fifth </a:t>
            </a:r>
            <a:r>
              <a:rPr lang="en-GB" sz="1200" b="1" dirty="0">
                <a:solidFill>
                  <a:schemeClr val="bg1"/>
                </a:solidFill>
                <a:latin typeface="Arial" charset="0"/>
              </a:rPr>
              <a:t>edition </a:t>
            </a:r>
            <a:r>
              <a:rPr lang="en-GB" sz="1200" b="1" dirty="0" smtClean="0">
                <a:solidFill>
                  <a:schemeClr val="bg1"/>
                </a:solidFill>
                <a:latin typeface="Arial" charset="0"/>
              </a:rPr>
              <a:t>2016, </a:t>
            </a:r>
            <a:r>
              <a:rPr lang="en-GB" sz="1200" b="1" dirty="0">
                <a:solidFill>
                  <a:schemeClr val="bg1"/>
                </a:solidFill>
                <a:latin typeface="Arial" charset="0"/>
              </a:rPr>
              <a:t>Oxford University Press.</a:t>
            </a:r>
          </a:p>
          <a:p>
            <a:pPr>
              <a:lnSpc>
                <a:spcPct val="120000"/>
              </a:lnSpc>
            </a:pPr>
            <a:r>
              <a:rPr lang="en-GB" sz="1200" b="1" dirty="0">
                <a:solidFill>
                  <a:schemeClr val="bg1"/>
                </a:solidFill>
                <a:latin typeface="Arial" charset="0"/>
              </a:rPr>
              <a:t>Additional (free) resources for both students and instructors may be downloaded from the OUP Online Resource Centre</a:t>
            </a:r>
          </a:p>
          <a:p>
            <a:pPr>
              <a:lnSpc>
                <a:spcPct val="120000"/>
              </a:lnSpc>
            </a:pPr>
            <a:r>
              <a:rPr lang="en-GB" sz="1200" b="1" dirty="0">
                <a:solidFill>
                  <a:schemeClr val="bg1"/>
                </a:solidFill>
                <a:latin typeface="Arial" pitchFamily="34" charset="0"/>
                <a:cs typeface="Arial" pitchFamily="34" charset="0"/>
                <a:hlinkClick r:id="rId2"/>
              </a:rPr>
              <a:t>http://www.oxfordtextbooks.co.uk/orc/dougherty5e/</a:t>
            </a:r>
            <a:r>
              <a:rPr lang="en-GB" sz="1200" b="1" dirty="0" smtClean="0">
                <a:solidFill>
                  <a:schemeClr val="bg1"/>
                </a:solidFill>
                <a:latin typeface="Arial" pitchFamily="34" charset="0"/>
                <a:cs typeface="Arial" pitchFamily="34" charset="0"/>
              </a:rPr>
              <a:t>.</a:t>
            </a:r>
            <a:endParaRPr lang="en-GB" sz="1200" b="1" dirty="0">
              <a:solidFill>
                <a:schemeClr val="bg1"/>
              </a:solidFill>
              <a:latin typeface="Arial" pitchFamily="34" charset="0"/>
              <a:cs typeface="Arial" pitchFamily="34" charset="0"/>
            </a:endParaRPr>
          </a:p>
          <a:p>
            <a:pPr>
              <a:lnSpc>
                <a:spcPct val="120000"/>
              </a:lnSpc>
            </a:pPr>
            <a:endParaRPr lang="en-GB" sz="1200" b="1" dirty="0">
              <a:solidFill>
                <a:schemeClr val="bg1"/>
              </a:solidFill>
              <a:latin typeface="Arial" charset="0"/>
            </a:endParaRPr>
          </a:p>
          <a:p>
            <a:pPr>
              <a:lnSpc>
                <a:spcPct val="120000"/>
              </a:lnSpc>
            </a:pPr>
            <a:r>
              <a:rPr lang="en-GB" sz="1200" b="1" dirty="0">
                <a:solidFill>
                  <a:schemeClr val="bg1"/>
                </a:solidFill>
                <a:latin typeface="Arial" charset="0"/>
              </a:rPr>
              <a:t>Individuals studying econometrics on their own </a:t>
            </a:r>
            <a:r>
              <a:rPr lang="en-GB" sz="1200" b="1" dirty="0" smtClean="0">
                <a:solidFill>
                  <a:schemeClr val="bg1"/>
                </a:solidFill>
                <a:latin typeface="Arial" charset="0"/>
              </a:rPr>
              <a:t>who </a:t>
            </a:r>
            <a:r>
              <a:rPr lang="en-GB" sz="1200" b="1" dirty="0">
                <a:solidFill>
                  <a:schemeClr val="bg1"/>
                </a:solidFill>
                <a:latin typeface="Arial" charset="0"/>
              </a:rPr>
              <a:t>feel that they might benefit from participation in a formal course should consider the London School of Economics summer school course</a:t>
            </a:r>
          </a:p>
          <a:p>
            <a:pPr>
              <a:lnSpc>
                <a:spcPct val="120000"/>
              </a:lnSpc>
            </a:pPr>
            <a:r>
              <a:rPr lang="en-GB" sz="1200" b="1" dirty="0">
                <a:solidFill>
                  <a:schemeClr val="bg1"/>
                </a:solidFill>
                <a:latin typeface="Arial" charset="0"/>
              </a:rPr>
              <a:t>EC212 Introduction to Econometrics </a:t>
            </a:r>
            <a:r>
              <a:rPr lang="en-GB" sz="1200" b="1" dirty="0">
                <a:solidFill>
                  <a:schemeClr val="bg1"/>
                </a:solidFill>
                <a:latin typeface="Arial" charset="0"/>
                <a:hlinkClick r:id="rId3"/>
              </a:rPr>
              <a:t>http://www2.lse.ac.uk/study/summerSchools/summerSchool/Home.aspx</a:t>
            </a:r>
            <a:endParaRPr lang="en-GB" sz="1200" b="1" dirty="0">
              <a:solidFill>
                <a:schemeClr val="bg1"/>
              </a:solidFill>
              <a:latin typeface="Arial" charset="0"/>
            </a:endParaRPr>
          </a:p>
          <a:p>
            <a:pPr>
              <a:lnSpc>
                <a:spcPct val="120000"/>
              </a:lnSpc>
            </a:pPr>
            <a:r>
              <a:rPr lang="en-GB" sz="1200" b="1" dirty="0">
                <a:solidFill>
                  <a:schemeClr val="bg1"/>
                </a:solidFill>
                <a:latin typeface="Arial" charset="0"/>
              </a:rPr>
              <a:t>or the University of London International Programmes distance learning course</a:t>
            </a:r>
          </a:p>
          <a:p>
            <a:pPr>
              <a:lnSpc>
                <a:spcPct val="120000"/>
              </a:lnSpc>
            </a:pPr>
            <a:r>
              <a:rPr lang="en-GB" sz="1200" b="1" dirty="0">
                <a:solidFill>
                  <a:schemeClr val="bg1"/>
                </a:solidFill>
                <a:latin typeface="Arial" charset="0"/>
              </a:rPr>
              <a:t>20 Elements of Econometrics</a:t>
            </a:r>
          </a:p>
          <a:p>
            <a:pPr>
              <a:lnSpc>
                <a:spcPct val="120000"/>
              </a:lnSpc>
            </a:pPr>
            <a:r>
              <a:rPr lang="en-GB" sz="1200" b="1" dirty="0">
                <a:solidFill>
                  <a:schemeClr val="bg1"/>
                </a:solidFill>
                <a:latin typeface="Arial" charset="0"/>
                <a:hlinkClick r:id="rId4"/>
              </a:rPr>
              <a:t>www.londoninternational.ac.uk/lse</a:t>
            </a:r>
            <a:r>
              <a:rPr lang="en-GB" sz="1200" b="1" dirty="0">
                <a:solidFill>
                  <a:schemeClr val="bg1"/>
                </a:solidFill>
                <a:latin typeface="Arial" charset="0"/>
              </a:rPr>
              <a:t>.</a:t>
            </a:r>
            <a:r>
              <a:rPr lang="en-US" sz="1200" dirty="0">
                <a:solidFill>
                  <a:schemeClr val="bg1"/>
                </a:solidFill>
                <a:latin typeface="Arial" charset="0"/>
              </a:rPr>
              <a:t> </a:t>
            </a:r>
            <a:endParaRPr lang="en-GB" sz="1200" dirty="0">
              <a:solidFill>
                <a:schemeClr val="bg1"/>
              </a:solidFill>
              <a:latin typeface="Arial" charset="0"/>
            </a:endParaRPr>
          </a:p>
        </p:txBody>
      </p:sp>
      <p:sp>
        <p:nvSpPr>
          <p:cNvPr id="67595" name="Text Box 11"/>
          <p:cNvSpPr txBox="1">
            <a:spLocks noChangeArrowheads="1"/>
          </p:cNvSpPr>
          <p:nvPr/>
        </p:nvSpPr>
        <p:spPr bwMode="auto">
          <a:xfrm>
            <a:off x="8220075" y="6553200"/>
            <a:ext cx="847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smtClean="0">
                <a:solidFill>
                  <a:srgbClr val="3366FF"/>
                </a:solidFill>
                <a:latin typeface="Arial" charset="0"/>
              </a:rPr>
              <a:t>2016.05.21</a:t>
            </a:r>
            <a:endParaRPr lang="en-US" sz="1000" dirty="0">
              <a:solidFill>
                <a:srgbClr val="3366FF"/>
              </a:solidFill>
              <a:latin typeface="Arial"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323850" y="476249"/>
            <a:ext cx="4981575" cy="51530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475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6</a:t>
            </a:r>
          </a:p>
        </p:txBody>
      </p:sp>
      <p:sp>
        <p:nvSpPr>
          <p:cNvPr id="74757"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Under the hypothesis </a:t>
            </a:r>
            <a:r>
              <a:rPr lang="en-GB" sz="1500" b="1" i="1">
                <a:latin typeface="Symbol" pitchFamily="18" charset="2"/>
              </a:rPr>
              <a:t>m</a:t>
            </a:r>
            <a:r>
              <a:rPr lang="en-GB" sz="1500" b="1">
                <a:latin typeface="Arial" charset="0"/>
              </a:rPr>
              <a:t> = 4.5, the probability densities are 0.3521 and 0.1295, and the joint probability density is 0.0456.</a:t>
            </a:r>
          </a:p>
          <a:p>
            <a:pPr>
              <a:spcBef>
                <a:spcPct val="50000"/>
              </a:spcBef>
            </a:pPr>
            <a:endParaRPr lang="en-GB" sz="1500" b="1"/>
          </a:p>
        </p:txBody>
      </p:sp>
      <p:sp>
        <p:nvSpPr>
          <p:cNvPr id="74760" name="Text Box 8"/>
          <p:cNvSpPr txBox="1">
            <a:spLocks noChangeArrowheads="1"/>
          </p:cNvSpPr>
          <p:nvPr/>
        </p:nvSpPr>
        <p:spPr bwMode="auto">
          <a:xfrm>
            <a:off x="685800" y="42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p</a:t>
            </a:r>
            <a:endParaRPr lang="en-US" b="1" i="1"/>
          </a:p>
        </p:txBody>
      </p:sp>
      <p:graphicFrame>
        <p:nvGraphicFramePr>
          <p:cNvPr id="74762" name="Object 10"/>
          <p:cNvGraphicFramePr>
            <a:graphicFrameLocks noChangeAspect="1"/>
          </p:cNvGraphicFramePr>
          <p:nvPr>
            <p:extLst>
              <p:ext uri="{D42A27DB-BD31-4B8C-83A1-F6EECF244321}">
                <p14:modId xmlns:p14="http://schemas.microsoft.com/office/powerpoint/2010/main" val="582124978"/>
              </p:ext>
            </p:extLst>
          </p:nvPr>
        </p:nvGraphicFramePr>
        <p:xfrm>
          <a:off x="411163" y="2847975"/>
          <a:ext cx="4670425" cy="2873375"/>
        </p:xfrm>
        <a:graphic>
          <a:graphicData uri="http://schemas.openxmlformats.org/presentationml/2006/ole">
            <mc:AlternateContent xmlns:mc="http://schemas.openxmlformats.org/markup-compatibility/2006">
              <mc:Choice xmlns:v="urn:schemas-microsoft-com:vml" Requires="v">
                <p:oleObj spid="_x0000_s145460" name="Worksheet" r:id="rId3" imgW="9306151" imgH="5724766" progId="Excel.Sheet.8">
                  <p:embed/>
                </p:oleObj>
              </mc:Choice>
              <mc:Fallback>
                <p:oleObj name="Worksheet" r:id="rId3" imgW="9306151" imgH="5724766" progId="Excel.Sheet.8">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163" y="2847975"/>
                        <a:ext cx="4670425" cy="287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4763" name="Object 11"/>
          <p:cNvGraphicFramePr>
            <a:graphicFrameLocks noChangeAspect="1"/>
          </p:cNvGraphicFramePr>
          <p:nvPr>
            <p:extLst>
              <p:ext uri="{D42A27DB-BD31-4B8C-83A1-F6EECF244321}">
                <p14:modId xmlns:p14="http://schemas.microsoft.com/office/powerpoint/2010/main" val="3795075083"/>
              </p:ext>
            </p:extLst>
          </p:nvPr>
        </p:nvGraphicFramePr>
        <p:xfrm>
          <a:off x="528638" y="349250"/>
          <a:ext cx="4625975" cy="2844800"/>
        </p:xfrm>
        <a:graphic>
          <a:graphicData uri="http://schemas.openxmlformats.org/presentationml/2006/ole">
            <mc:AlternateContent xmlns:mc="http://schemas.openxmlformats.org/markup-compatibility/2006">
              <mc:Choice xmlns:v="urn:schemas-microsoft-com:vml" Requires="v">
                <p:oleObj spid="_x0000_s145461" name="Worksheet" r:id="rId5" imgW="9306151" imgH="5724766" progId="Excel.Sheet.8">
                  <p:embed/>
                </p:oleObj>
              </mc:Choice>
              <mc:Fallback>
                <p:oleObj name="Worksheet" r:id="rId5" imgW="9306151" imgH="5724766" progId="Excel.Sheet.8">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638" y="349250"/>
                        <a:ext cx="4625975" cy="284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4764" name="Text Box 12"/>
          <p:cNvSpPr txBox="1">
            <a:spLocks noChangeArrowheads="1"/>
          </p:cNvSpPr>
          <p:nvPr/>
        </p:nvSpPr>
        <p:spPr bwMode="auto">
          <a:xfrm>
            <a:off x="4660900" y="275907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74765" name="Text Box 13"/>
          <p:cNvSpPr txBox="1">
            <a:spLocks noChangeArrowheads="1"/>
          </p:cNvSpPr>
          <p:nvPr/>
        </p:nvSpPr>
        <p:spPr bwMode="auto">
          <a:xfrm>
            <a:off x="4660900" y="5253038"/>
            <a:ext cx="53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74766" name="Line 14"/>
          <p:cNvSpPr>
            <a:spLocks noChangeShapeType="1"/>
          </p:cNvSpPr>
          <p:nvPr/>
        </p:nvSpPr>
        <p:spPr bwMode="auto">
          <a:xfrm>
            <a:off x="3016250" y="2670175"/>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4767" name="Line 15"/>
          <p:cNvSpPr>
            <a:spLocks noChangeShapeType="1"/>
          </p:cNvSpPr>
          <p:nvPr/>
        </p:nvSpPr>
        <p:spPr bwMode="auto">
          <a:xfrm>
            <a:off x="3016250" y="5186363"/>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4769" name="Line 17"/>
          <p:cNvSpPr>
            <a:spLocks noChangeShapeType="1"/>
          </p:cNvSpPr>
          <p:nvPr/>
        </p:nvSpPr>
        <p:spPr bwMode="auto">
          <a:xfrm flipV="1">
            <a:off x="3665538" y="2159000"/>
            <a:ext cx="0" cy="503238"/>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4770" name="Line 18"/>
          <p:cNvSpPr>
            <a:spLocks noChangeShapeType="1"/>
          </p:cNvSpPr>
          <p:nvPr/>
        </p:nvSpPr>
        <p:spPr bwMode="auto">
          <a:xfrm flipV="1">
            <a:off x="2797175" y="1198563"/>
            <a:ext cx="0" cy="1462087"/>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4771" name="Text Box 19"/>
          <p:cNvSpPr txBox="1">
            <a:spLocks noChangeArrowheads="1"/>
          </p:cNvSpPr>
          <p:nvPr/>
        </p:nvSpPr>
        <p:spPr bwMode="auto">
          <a:xfrm>
            <a:off x="2012950" y="962025"/>
            <a:ext cx="882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latin typeface="Arial" charset="0"/>
              </a:rPr>
              <a:t>0.3521</a:t>
            </a:r>
          </a:p>
        </p:txBody>
      </p:sp>
      <p:sp>
        <p:nvSpPr>
          <p:cNvPr id="74772" name="Text Box 20"/>
          <p:cNvSpPr txBox="1">
            <a:spLocks noChangeArrowheads="1"/>
          </p:cNvSpPr>
          <p:nvPr/>
        </p:nvSpPr>
        <p:spPr bwMode="auto">
          <a:xfrm>
            <a:off x="3689350" y="1920875"/>
            <a:ext cx="882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latin typeface="Arial" charset="0"/>
              </a:rPr>
              <a:t>0.1295</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21" name="Text Box 11"/>
          <p:cNvSpPr txBox="1">
            <a:spLocks noChangeArrowheads="1"/>
          </p:cNvSpPr>
          <p:nvPr/>
        </p:nvSpPr>
        <p:spPr bwMode="auto">
          <a:xfrm>
            <a:off x="609600" y="296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L</a:t>
            </a:r>
            <a:endParaRPr lang="en-US" b="1" i="1"/>
          </a:p>
        </p:txBody>
      </p:sp>
      <p:sp>
        <p:nvSpPr>
          <p:cNvPr id="22" name="Rectangle 5"/>
          <p:cNvSpPr>
            <a:spLocks noChangeArrowheads="1"/>
          </p:cNvSpPr>
          <p:nvPr/>
        </p:nvSpPr>
        <p:spPr bwMode="auto">
          <a:xfrm>
            <a:off x="5562600" y="1685925"/>
            <a:ext cx="3381375" cy="219075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3" name="Rectangle 22"/>
          <p:cNvSpPr/>
          <p:nvPr/>
        </p:nvSpPr>
        <p:spPr>
          <a:xfrm>
            <a:off x="5605200" y="1728000"/>
            <a:ext cx="3294000" cy="385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 Box 6"/>
          <p:cNvSpPr txBox="1">
            <a:spLocks noChangeArrowheads="1"/>
          </p:cNvSpPr>
          <p:nvPr/>
        </p:nvSpPr>
        <p:spPr bwMode="auto">
          <a:xfrm>
            <a:off x="5600700" y="1555750"/>
            <a:ext cx="3244850" cy="2035175"/>
          </a:xfrm>
          <a:prstGeom prst="rect">
            <a:avLst/>
          </a:prstGeom>
          <a:noFill/>
          <a:ln>
            <a:noFill/>
          </a:ln>
          <a:effectLst/>
          <a:extLst/>
        </p:spPr>
        <p:txBody>
          <a:bodyPr lIns="182880" tIns="182880" rIns="182880" bIns="182880"/>
          <a:lstStyle>
            <a:lvl1pPr>
              <a:tabLst>
                <a:tab pos="179388" algn="dec"/>
                <a:tab pos="695325" algn="dec"/>
                <a:tab pos="1489075" algn="dec"/>
                <a:tab pos="2282825" algn="dec"/>
              </a:tabLst>
              <a:defRPr sz="2400">
                <a:solidFill>
                  <a:schemeClr val="tx1"/>
                </a:solidFill>
                <a:latin typeface="Times New Roman" pitchFamily="18" charset="0"/>
              </a:defRPr>
            </a:lvl1pPr>
            <a:lvl2pPr>
              <a:tabLst>
                <a:tab pos="179388" algn="dec"/>
                <a:tab pos="695325" algn="dec"/>
                <a:tab pos="1489075" algn="dec"/>
                <a:tab pos="2282825" algn="dec"/>
              </a:tabLst>
              <a:defRPr sz="2400">
                <a:solidFill>
                  <a:schemeClr val="tx1"/>
                </a:solidFill>
                <a:latin typeface="Times New Roman" pitchFamily="18" charset="0"/>
              </a:defRPr>
            </a:lvl2pPr>
            <a:lvl3pPr>
              <a:tabLst>
                <a:tab pos="179388" algn="dec"/>
                <a:tab pos="695325" algn="dec"/>
                <a:tab pos="1489075" algn="dec"/>
                <a:tab pos="2282825" algn="dec"/>
              </a:tabLst>
              <a:defRPr sz="2400">
                <a:solidFill>
                  <a:schemeClr val="tx1"/>
                </a:solidFill>
                <a:latin typeface="Times New Roman" pitchFamily="18" charset="0"/>
              </a:defRPr>
            </a:lvl3pPr>
            <a:lvl4pPr>
              <a:tabLst>
                <a:tab pos="179388" algn="dec"/>
                <a:tab pos="695325" algn="dec"/>
                <a:tab pos="1489075" algn="dec"/>
                <a:tab pos="2282825" algn="dec"/>
              </a:tabLst>
              <a:defRPr sz="2400">
                <a:solidFill>
                  <a:schemeClr val="tx1"/>
                </a:solidFill>
                <a:latin typeface="Times New Roman" pitchFamily="18" charset="0"/>
              </a:defRPr>
            </a:lvl4pPr>
            <a:lvl5pPr>
              <a:tabLst>
                <a:tab pos="179388" algn="dec"/>
                <a:tab pos="695325" algn="dec"/>
                <a:tab pos="1489075" algn="dec"/>
                <a:tab pos="2282825" algn="dec"/>
              </a:tabLst>
              <a:defRPr sz="2400">
                <a:solidFill>
                  <a:schemeClr val="tx1"/>
                </a:solidFill>
                <a:latin typeface="Times New Roman" pitchFamily="18" charset="0"/>
              </a:defRPr>
            </a:lvl5pPr>
            <a:lvl6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6pPr>
            <a:lvl7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7pPr>
            <a:lvl8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8pPr>
            <a:lvl9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9pPr>
          </a:lstStyle>
          <a:p>
            <a:pPr>
              <a:spcBef>
                <a:spcPts val="0"/>
              </a:spcBef>
            </a:pPr>
            <a:r>
              <a:rPr lang="en-US" sz="1600" b="1" dirty="0">
                <a:latin typeface="Arial" charset="0"/>
              </a:rPr>
              <a:t>  </a:t>
            </a:r>
            <a:r>
              <a:rPr lang="en-US" sz="1800" b="1" i="1" dirty="0">
                <a:latin typeface="Symbol" pitchFamily="18" charset="2"/>
              </a:rPr>
              <a:t>m</a:t>
            </a:r>
            <a:r>
              <a:rPr lang="en-US" sz="1600" b="1" i="1" dirty="0">
                <a:latin typeface="Arial" charset="0"/>
              </a:rPr>
              <a:t> </a:t>
            </a:r>
            <a:r>
              <a:rPr lang="en-US" sz="1600" b="1" dirty="0">
                <a:latin typeface="Arial" charset="0"/>
              </a:rPr>
              <a:t>       </a:t>
            </a:r>
            <a:r>
              <a:rPr lang="en-US" sz="1600" b="1" i="1" dirty="0">
                <a:latin typeface="Arial" charset="0"/>
              </a:rPr>
              <a:t>p</a:t>
            </a:r>
            <a:r>
              <a:rPr lang="en-US" sz="1600" b="1" dirty="0">
                <a:latin typeface="Arial" charset="0"/>
              </a:rPr>
              <a:t>(4)       </a:t>
            </a:r>
            <a:r>
              <a:rPr lang="en-US" sz="1600" b="1" i="1" dirty="0">
                <a:latin typeface="Arial" charset="0"/>
              </a:rPr>
              <a:t>p</a:t>
            </a:r>
            <a:r>
              <a:rPr lang="en-US" sz="1600" b="1" dirty="0">
                <a:latin typeface="Arial" charset="0"/>
              </a:rPr>
              <a:t>(6)         </a:t>
            </a:r>
            <a:r>
              <a:rPr lang="en-US" sz="1600" b="1" i="1" dirty="0">
                <a:latin typeface="Arial" charset="0"/>
              </a:rPr>
              <a:t>L</a:t>
            </a:r>
            <a:endParaRPr lang="en-US" sz="1600" b="1" dirty="0">
              <a:latin typeface="Arial" charset="0"/>
            </a:endParaRPr>
          </a:p>
          <a:p>
            <a:pPr>
              <a:spcBef>
                <a:spcPts val="1500"/>
              </a:spcBef>
            </a:pPr>
            <a:r>
              <a:rPr lang="en-US" sz="1600" b="1" dirty="0">
                <a:latin typeface="Arial" charset="0"/>
              </a:rPr>
              <a:t>	3.5	0.3521	0.0175	0.0062</a:t>
            </a:r>
          </a:p>
          <a:p>
            <a:pPr>
              <a:spcBef>
                <a:spcPts val="600"/>
              </a:spcBef>
            </a:pPr>
            <a:r>
              <a:rPr lang="en-US" sz="1600" b="1" dirty="0">
                <a:latin typeface="Arial" charset="0"/>
              </a:rPr>
              <a:t>	4.0	0.3989	0.0540	0.0215</a:t>
            </a:r>
          </a:p>
          <a:p>
            <a:pPr>
              <a:spcBef>
                <a:spcPts val="600"/>
              </a:spcBef>
            </a:pPr>
            <a:r>
              <a:rPr lang="en-US" sz="1600" b="1" dirty="0">
                <a:latin typeface="Arial" charset="0"/>
              </a:rPr>
              <a:t>	4.5	0.3521	0.1295	</a:t>
            </a:r>
            <a:r>
              <a:rPr lang="en-US" sz="1600" b="1" dirty="0" smtClean="0">
                <a:latin typeface="Arial" charset="0"/>
              </a:rPr>
              <a:t>0.0456</a:t>
            </a:r>
            <a:endParaRPr lang="en-US" sz="1600" b="1" dirty="0">
              <a:latin typeface="Arial" charset="0"/>
            </a:endParaRPr>
          </a:p>
        </p:txBody>
      </p:sp>
      <p:sp>
        <p:nvSpPr>
          <p:cNvPr id="25" name="Line 6"/>
          <p:cNvSpPr>
            <a:spLocks noChangeShapeType="1"/>
          </p:cNvSpPr>
          <p:nvPr/>
        </p:nvSpPr>
        <p:spPr bwMode="auto">
          <a:xfrm>
            <a:off x="5572350" y="2106057"/>
            <a:ext cx="3358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323850" y="476249"/>
            <a:ext cx="4981575" cy="51530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37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7</a:t>
            </a:r>
          </a:p>
        </p:txBody>
      </p:sp>
      <p:sp>
        <p:nvSpPr>
          <p:cNvPr id="73733"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Under the hypothesis </a:t>
            </a:r>
            <a:r>
              <a:rPr lang="en-GB" sz="1500" b="1" i="1">
                <a:latin typeface="Symbol" pitchFamily="18" charset="2"/>
              </a:rPr>
              <a:t>m</a:t>
            </a:r>
            <a:r>
              <a:rPr lang="en-GB" sz="1500" b="1">
                <a:latin typeface="Arial" charset="0"/>
              </a:rPr>
              <a:t> = 5.0, the probability densities are both 0.2420 and the joint probability density is 0.0585.</a:t>
            </a:r>
          </a:p>
          <a:p>
            <a:pPr>
              <a:spcBef>
                <a:spcPct val="50000"/>
              </a:spcBef>
            </a:pPr>
            <a:endParaRPr lang="en-GB" sz="1500" b="1"/>
          </a:p>
        </p:txBody>
      </p:sp>
      <p:sp>
        <p:nvSpPr>
          <p:cNvPr id="73736" name="Text Box 8"/>
          <p:cNvSpPr txBox="1">
            <a:spLocks noChangeArrowheads="1"/>
          </p:cNvSpPr>
          <p:nvPr/>
        </p:nvSpPr>
        <p:spPr bwMode="auto">
          <a:xfrm>
            <a:off x="685800" y="42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p</a:t>
            </a:r>
            <a:endParaRPr lang="en-US" b="1" i="1"/>
          </a:p>
        </p:txBody>
      </p:sp>
      <p:graphicFrame>
        <p:nvGraphicFramePr>
          <p:cNvPr id="73737" name="Object 9"/>
          <p:cNvGraphicFramePr>
            <a:graphicFrameLocks noChangeAspect="1"/>
          </p:cNvGraphicFramePr>
          <p:nvPr>
            <p:extLst>
              <p:ext uri="{D42A27DB-BD31-4B8C-83A1-F6EECF244321}">
                <p14:modId xmlns:p14="http://schemas.microsoft.com/office/powerpoint/2010/main" val="937708246"/>
              </p:ext>
            </p:extLst>
          </p:nvPr>
        </p:nvGraphicFramePr>
        <p:xfrm>
          <a:off x="411163" y="2847975"/>
          <a:ext cx="4670425" cy="2873375"/>
        </p:xfrm>
        <a:graphic>
          <a:graphicData uri="http://schemas.openxmlformats.org/presentationml/2006/ole">
            <mc:AlternateContent xmlns:mc="http://schemas.openxmlformats.org/markup-compatibility/2006">
              <mc:Choice xmlns:v="urn:schemas-microsoft-com:vml" Requires="v">
                <p:oleObj spid="_x0000_s73802" name="Worksheet" r:id="rId3" imgW="9306151" imgH="5724766" progId="Excel.Sheet.8">
                  <p:embed/>
                </p:oleObj>
              </mc:Choice>
              <mc:Fallback>
                <p:oleObj name="Worksheet" r:id="rId3" imgW="9306151" imgH="5724766" progId="Excel.Sheet.8">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163" y="2847975"/>
                        <a:ext cx="4670425" cy="287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3738" name="Object 10"/>
          <p:cNvGraphicFramePr>
            <a:graphicFrameLocks noChangeAspect="1"/>
          </p:cNvGraphicFramePr>
          <p:nvPr>
            <p:extLst>
              <p:ext uri="{D42A27DB-BD31-4B8C-83A1-F6EECF244321}">
                <p14:modId xmlns:p14="http://schemas.microsoft.com/office/powerpoint/2010/main" val="1451918735"/>
              </p:ext>
            </p:extLst>
          </p:nvPr>
        </p:nvGraphicFramePr>
        <p:xfrm>
          <a:off x="528638" y="349250"/>
          <a:ext cx="4625975" cy="2844800"/>
        </p:xfrm>
        <a:graphic>
          <a:graphicData uri="http://schemas.openxmlformats.org/presentationml/2006/ole">
            <mc:AlternateContent xmlns:mc="http://schemas.openxmlformats.org/markup-compatibility/2006">
              <mc:Choice xmlns:v="urn:schemas-microsoft-com:vml" Requires="v">
                <p:oleObj spid="_x0000_s73803" name="Worksheet" r:id="rId5" imgW="9306151" imgH="5724766" progId="Excel.Sheet.8">
                  <p:embed/>
                </p:oleObj>
              </mc:Choice>
              <mc:Fallback>
                <p:oleObj name="Worksheet" r:id="rId5" imgW="9306151" imgH="5724766" progId="Excel.Sheet.8">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638" y="349250"/>
                        <a:ext cx="4625975" cy="284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3739" name="Text Box 11"/>
          <p:cNvSpPr txBox="1">
            <a:spLocks noChangeArrowheads="1"/>
          </p:cNvSpPr>
          <p:nvPr/>
        </p:nvSpPr>
        <p:spPr bwMode="auto">
          <a:xfrm>
            <a:off x="4660900" y="275907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73740" name="Text Box 12"/>
          <p:cNvSpPr txBox="1">
            <a:spLocks noChangeArrowheads="1"/>
          </p:cNvSpPr>
          <p:nvPr/>
        </p:nvSpPr>
        <p:spPr bwMode="auto">
          <a:xfrm>
            <a:off x="4660900" y="5253038"/>
            <a:ext cx="53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73742" name="Line 14"/>
          <p:cNvSpPr>
            <a:spLocks noChangeShapeType="1"/>
          </p:cNvSpPr>
          <p:nvPr/>
        </p:nvSpPr>
        <p:spPr bwMode="auto">
          <a:xfrm>
            <a:off x="3225800" y="2670175"/>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744" name="Line 16"/>
          <p:cNvSpPr>
            <a:spLocks noChangeShapeType="1"/>
          </p:cNvSpPr>
          <p:nvPr/>
        </p:nvSpPr>
        <p:spPr bwMode="auto">
          <a:xfrm>
            <a:off x="3225800" y="5186363"/>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746" name="Line 18"/>
          <p:cNvSpPr>
            <a:spLocks noChangeShapeType="1"/>
          </p:cNvSpPr>
          <p:nvPr/>
        </p:nvSpPr>
        <p:spPr bwMode="auto">
          <a:xfrm flipV="1">
            <a:off x="2797175" y="1655763"/>
            <a:ext cx="0" cy="1004887"/>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747" name="Line 19"/>
          <p:cNvSpPr>
            <a:spLocks noChangeShapeType="1"/>
          </p:cNvSpPr>
          <p:nvPr/>
        </p:nvSpPr>
        <p:spPr bwMode="auto">
          <a:xfrm flipV="1">
            <a:off x="3665538" y="1655763"/>
            <a:ext cx="0" cy="1004887"/>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748" name="Text Box 20"/>
          <p:cNvSpPr txBox="1">
            <a:spLocks noChangeArrowheads="1"/>
          </p:cNvSpPr>
          <p:nvPr/>
        </p:nvSpPr>
        <p:spPr bwMode="auto">
          <a:xfrm>
            <a:off x="3673475" y="1363663"/>
            <a:ext cx="882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latin typeface="Arial" charset="0"/>
              </a:rPr>
              <a:t>0.2420</a:t>
            </a:r>
          </a:p>
        </p:txBody>
      </p:sp>
      <p:sp>
        <p:nvSpPr>
          <p:cNvPr id="73749" name="Text Box 21"/>
          <p:cNvSpPr txBox="1">
            <a:spLocks noChangeArrowheads="1"/>
          </p:cNvSpPr>
          <p:nvPr/>
        </p:nvSpPr>
        <p:spPr bwMode="auto">
          <a:xfrm>
            <a:off x="1992313" y="1363663"/>
            <a:ext cx="882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latin typeface="Arial" charset="0"/>
              </a:rPr>
              <a:t>0.2420</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21" name="Text Box 11"/>
          <p:cNvSpPr txBox="1">
            <a:spLocks noChangeArrowheads="1"/>
          </p:cNvSpPr>
          <p:nvPr/>
        </p:nvSpPr>
        <p:spPr bwMode="auto">
          <a:xfrm>
            <a:off x="609600" y="296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L</a:t>
            </a:r>
            <a:endParaRPr lang="en-US" b="1" i="1"/>
          </a:p>
        </p:txBody>
      </p:sp>
      <p:sp>
        <p:nvSpPr>
          <p:cNvPr id="22" name="Rectangle 5"/>
          <p:cNvSpPr>
            <a:spLocks noChangeArrowheads="1"/>
          </p:cNvSpPr>
          <p:nvPr/>
        </p:nvSpPr>
        <p:spPr bwMode="auto">
          <a:xfrm>
            <a:off x="5562600" y="1685925"/>
            <a:ext cx="3381375" cy="219075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3" name="Rectangle 22"/>
          <p:cNvSpPr/>
          <p:nvPr/>
        </p:nvSpPr>
        <p:spPr>
          <a:xfrm>
            <a:off x="5605200" y="1728000"/>
            <a:ext cx="3294000" cy="385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 Box 6"/>
          <p:cNvSpPr txBox="1">
            <a:spLocks noChangeArrowheads="1"/>
          </p:cNvSpPr>
          <p:nvPr/>
        </p:nvSpPr>
        <p:spPr bwMode="auto">
          <a:xfrm>
            <a:off x="5600700" y="1555750"/>
            <a:ext cx="3244850" cy="2035175"/>
          </a:xfrm>
          <a:prstGeom prst="rect">
            <a:avLst/>
          </a:prstGeom>
          <a:noFill/>
          <a:ln>
            <a:noFill/>
          </a:ln>
          <a:effectLst/>
          <a:extLst/>
        </p:spPr>
        <p:txBody>
          <a:bodyPr lIns="182880" tIns="182880" rIns="182880" bIns="182880"/>
          <a:lstStyle>
            <a:lvl1pPr>
              <a:tabLst>
                <a:tab pos="179388" algn="dec"/>
                <a:tab pos="695325" algn="dec"/>
                <a:tab pos="1489075" algn="dec"/>
                <a:tab pos="2282825" algn="dec"/>
              </a:tabLst>
              <a:defRPr sz="2400">
                <a:solidFill>
                  <a:schemeClr val="tx1"/>
                </a:solidFill>
                <a:latin typeface="Times New Roman" pitchFamily="18" charset="0"/>
              </a:defRPr>
            </a:lvl1pPr>
            <a:lvl2pPr>
              <a:tabLst>
                <a:tab pos="179388" algn="dec"/>
                <a:tab pos="695325" algn="dec"/>
                <a:tab pos="1489075" algn="dec"/>
                <a:tab pos="2282825" algn="dec"/>
              </a:tabLst>
              <a:defRPr sz="2400">
                <a:solidFill>
                  <a:schemeClr val="tx1"/>
                </a:solidFill>
                <a:latin typeface="Times New Roman" pitchFamily="18" charset="0"/>
              </a:defRPr>
            </a:lvl2pPr>
            <a:lvl3pPr>
              <a:tabLst>
                <a:tab pos="179388" algn="dec"/>
                <a:tab pos="695325" algn="dec"/>
                <a:tab pos="1489075" algn="dec"/>
                <a:tab pos="2282825" algn="dec"/>
              </a:tabLst>
              <a:defRPr sz="2400">
                <a:solidFill>
                  <a:schemeClr val="tx1"/>
                </a:solidFill>
                <a:latin typeface="Times New Roman" pitchFamily="18" charset="0"/>
              </a:defRPr>
            </a:lvl3pPr>
            <a:lvl4pPr>
              <a:tabLst>
                <a:tab pos="179388" algn="dec"/>
                <a:tab pos="695325" algn="dec"/>
                <a:tab pos="1489075" algn="dec"/>
                <a:tab pos="2282825" algn="dec"/>
              </a:tabLst>
              <a:defRPr sz="2400">
                <a:solidFill>
                  <a:schemeClr val="tx1"/>
                </a:solidFill>
                <a:latin typeface="Times New Roman" pitchFamily="18" charset="0"/>
              </a:defRPr>
            </a:lvl4pPr>
            <a:lvl5pPr>
              <a:tabLst>
                <a:tab pos="179388" algn="dec"/>
                <a:tab pos="695325" algn="dec"/>
                <a:tab pos="1489075" algn="dec"/>
                <a:tab pos="2282825" algn="dec"/>
              </a:tabLst>
              <a:defRPr sz="2400">
                <a:solidFill>
                  <a:schemeClr val="tx1"/>
                </a:solidFill>
                <a:latin typeface="Times New Roman" pitchFamily="18" charset="0"/>
              </a:defRPr>
            </a:lvl5pPr>
            <a:lvl6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6pPr>
            <a:lvl7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7pPr>
            <a:lvl8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8pPr>
            <a:lvl9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9pPr>
          </a:lstStyle>
          <a:p>
            <a:pPr>
              <a:spcBef>
                <a:spcPts val="0"/>
              </a:spcBef>
            </a:pPr>
            <a:r>
              <a:rPr lang="en-US" sz="1600" b="1" dirty="0">
                <a:latin typeface="Arial" charset="0"/>
              </a:rPr>
              <a:t>  </a:t>
            </a:r>
            <a:r>
              <a:rPr lang="en-US" sz="1800" b="1" i="1" dirty="0">
                <a:latin typeface="Symbol" pitchFamily="18" charset="2"/>
              </a:rPr>
              <a:t>m</a:t>
            </a:r>
            <a:r>
              <a:rPr lang="en-US" sz="1600" b="1" i="1" dirty="0">
                <a:latin typeface="Arial" charset="0"/>
              </a:rPr>
              <a:t> </a:t>
            </a:r>
            <a:r>
              <a:rPr lang="en-US" sz="1600" b="1" dirty="0">
                <a:latin typeface="Arial" charset="0"/>
              </a:rPr>
              <a:t>       </a:t>
            </a:r>
            <a:r>
              <a:rPr lang="en-US" sz="1600" b="1" i="1" dirty="0">
                <a:latin typeface="Arial" charset="0"/>
              </a:rPr>
              <a:t>p</a:t>
            </a:r>
            <a:r>
              <a:rPr lang="en-US" sz="1600" b="1" dirty="0">
                <a:latin typeface="Arial" charset="0"/>
              </a:rPr>
              <a:t>(4)       </a:t>
            </a:r>
            <a:r>
              <a:rPr lang="en-US" sz="1600" b="1" i="1" dirty="0">
                <a:latin typeface="Arial" charset="0"/>
              </a:rPr>
              <a:t>p</a:t>
            </a:r>
            <a:r>
              <a:rPr lang="en-US" sz="1600" b="1" dirty="0">
                <a:latin typeface="Arial" charset="0"/>
              </a:rPr>
              <a:t>(6)         </a:t>
            </a:r>
            <a:r>
              <a:rPr lang="en-US" sz="1600" b="1" i="1" dirty="0">
                <a:latin typeface="Arial" charset="0"/>
              </a:rPr>
              <a:t>L</a:t>
            </a:r>
            <a:endParaRPr lang="en-US" sz="1600" b="1" dirty="0">
              <a:latin typeface="Arial" charset="0"/>
            </a:endParaRPr>
          </a:p>
          <a:p>
            <a:pPr>
              <a:spcBef>
                <a:spcPts val="1500"/>
              </a:spcBef>
            </a:pPr>
            <a:r>
              <a:rPr lang="en-US" sz="1600" b="1" dirty="0">
                <a:latin typeface="Arial" charset="0"/>
              </a:rPr>
              <a:t>	3.5	0.3521	0.0175	0.0062</a:t>
            </a:r>
          </a:p>
          <a:p>
            <a:pPr>
              <a:spcBef>
                <a:spcPts val="600"/>
              </a:spcBef>
            </a:pPr>
            <a:r>
              <a:rPr lang="en-US" sz="1600" b="1" dirty="0">
                <a:latin typeface="Arial" charset="0"/>
              </a:rPr>
              <a:t>	4.0	0.3989	0.0540	0.0215</a:t>
            </a:r>
          </a:p>
          <a:p>
            <a:pPr>
              <a:spcBef>
                <a:spcPts val="600"/>
              </a:spcBef>
            </a:pPr>
            <a:r>
              <a:rPr lang="en-US" sz="1600" b="1" dirty="0">
                <a:latin typeface="Arial" charset="0"/>
              </a:rPr>
              <a:t>	4.5	0.3521	0.1295	0.0456</a:t>
            </a:r>
          </a:p>
          <a:p>
            <a:pPr>
              <a:spcBef>
                <a:spcPts val="600"/>
              </a:spcBef>
            </a:pPr>
            <a:r>
              <a:rPr lang="en-US" sz="1600" b="1" dirty="0">
                <a:latin typeface="Arial" charset="0"/>
              </a:rPr>
              <a:t>	5.0	0.2420	0.2420	</a:t>
            </a:r>
            <a:r>
              <a:rPr lang="en-US" sz="1600" b="1" dirty="0" smtClean="0">
                <a:latin typeface="Arial" charset="0"/>
              </a:rPr>
              <a:t>0.0585</a:t>
            </a:r>
            <a:endParaRPr lang="en-US" sz="1600" b="1" dirty="0">
              <a:latin typeface="Arial" charset="0"/>
            </a:endParaRPr>
          </a:p>
        </p:txBody>
      </p:sp>
      <p:sp>
        <p:nvSpPr>
          <p:cNvPr id="25" name="Line 6"/>
          <p:cNvSpPr>
            <a:spLocks noChangeShapeType="1"/>
          </p:cNvSpPr>
          <p:nvPr/>
        </p:nvSpPr>
        <p:spPr bwMode="auto">
          <a:xfrm>
            <a:off x="5572350" y="2106057"/>
            <a:ext cx="3358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323850" y="476249"/>
            <a:ext cx="4981575" cy="51530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270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8</a:t>
            </a:r>
          </a:p>
        </p:txBody>
      </p:sp>
      <p:sp>
        <p:nvSpPr>
          <p:cNvPr id="7270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Under the hypothesis </a:t>
            </a:r>
            <a:r>
              <a:rPr lang="en-GB" sz="1500" b="1" i="1">
                <a:latin typeface="Symbol" pitchFamily="18" charset="2"/>
              </a:rPr>
              <a:t>m</a:t>
            </a:r>
            <a:r>
              <a:rPr lang="en-GB" sz="1500" b="1">
                <a:latin typeface="Arial" charset="0"/>
              </a:rPr>
              <a:t> = 5.5, the probability densities are 0.1295 and 0.3521 and the joint probability density is 0.0456.</a:t>
            </a:r>
            <a:endParaRPr lang="en-GB" sz="1500" b="1"/>
          </a:p>
        </p:txBody>
      </p:sp>
      <p:graphicFrame>
        <p:nvGraphicFramePr>
          <p:cNvPr id="72711" name="Object 7"/>
          <p:cNvGraphicFramePr>
            <a:graphicFrameLocks noChangeAspect="1"/>
          </p:cNvGraphicFramePr>
          <p:nvPr>
            <p:extLst>
              <p:ext uri="{D42A27DB-BD31-4B8C-83A1-F6EECF244321}">
                <p14:modId xmlns:p14="http://schemas.microsoft.com/office/powerpoint/2010/main" val="806364339"/>
              </p:ext>
            </p:extLst>
          </p:nvPr>
        </p:nvGraphicFramePr>
        <p:xfrm>
          <a:off x="528638" y="349250"/>
          <a:ext cx="4625975" cy="2844800"/>
        </p:xfrm>
        <a:graphic>
          <a:graphicData uri="http://schemas.openxmlformats.org/presentationml/2006/ole">
            <mc:AlternateContent xmlns:mc="http://schemas.openxmlformats.org/markup-compatibility/2006">
              <mc:Choice xmlns:v="urn:schemas-microsoft-com:vml" Requires="v">
                <p:oleObj spid="_x0000_s146484" name="Worksheet" r:id="rId3" imgW="9306151" imgH="5724766" progId="Excel.Sheet.8">
                  <p:embed/>
                </p:oleObj>
              </mc:Choice>
              <mc:Fallback>
                <p:oleObj name="Worksheet" r:id="rId3" imgW="9306151" imgH="5724766" progId="Excel.Sheet.8">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638" y="349250"/>
                        <a:ext cx="4625975" cy="284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2712" name="Object 8"/>
          <p:cNvGraphicFramePr>
            <a:graphicFrameLocks noChangeAspect="1"/>
          </p:cNvGraphicFramePr>
          <p:nvPr>
            <p:extLst>
              <p:ext uri="{D42A27DB-BD31-4B8C-83A1-F6EECF244321}">
                <p14:modId xmlns:p14="http://schemas.microsoft.com/office/powerpoint/2010/main" val="3498710392"/>
              </p:ext>
            </p:extLst>
          </p:nvPr>
        </p:nvGraphicFramePr>
        <p:xfrm>
          <a:off x="411163" y="2847975"/>
          <a:ext cx="4670425" cy="2873375"/>
        </p:xfrm>
        <a:graphic>
          <a:graphicData uri="http://schemas.openxmlformats.org/presentationml/2006/ole">
            <mc:AlternateContent xmlns:mc="http://schemas.openxmlformats.org/markup-compatibility/2006">
              <mc:Choice xmlns:v="urn:schemas-microsoft-com:vml" Requires="v">
                <p:oleObj spid="_x0000_s146485" name="Worksheet" r:id="rId5" imgW="9306151" imgH="5724766" progId="Excel.Sheet.8">
                  <p:embed/>
                </p:oleObj>
              </mc:Choice>
              <mc:Fallback>
                <p:oleObj name="Worksheet" r:id="rId5" imgW="9306151" imgH="5724766" progId="Excel.Sheet.8">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163" y="2847975"/>
                        <a:ext cx="4670425" cy="287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2714" name="Text Box 10"/>
          <p:cNvSpPr txBox="1">
            <a:spLocks noChangeArrowheads="1"/>
          </p:cNvSpPr>
          <p:nvPr/>
        </p:nvSpPr>
        <p:spPr bwMode="auto">
          <a:xfrm>
            <a:off x="685800" y="42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p</a:t>
            </a:r>
            <a:endParaRPr lang="en-US" b="1" i="1"/>
          </a:p>
        </p:txBody>
      </p:sp>
      <p:sp>
        <p:nvSpPr>
          <p:cNvPr id="72715" name="Text Box 11"/>
          <p:cNvSpPr txBox="1">
            <a:spLocks noChangeArrowheads="1"/>
          </p:cNvSpPr>
          <p:nvPr/>
        </p:nvSpPr>
        <p:spPr bwMode="auto">
          <a:xfrm>
            <a:off x="4660900" y="275907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72716" name="Text Box 12"/>
          <p:cNvSpPr txBox="1">
            <a:spLocks noChangeArrowheads="1"/>
          </p:cNvSpPr>
          <p:nvPr/>
        </p:nvSpPr>
        <p:spPr bwMode="auto">
          <a:xfrm>
            <a:off x="4660900" y="5253038"/>
            <a:ext cx="53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latin typeface="Symbol" pitchFamily="18" charset="2"/>
              </a:rPr>
              <a:t>m</a:t>
            </a:r>
            <a:endParaRPr lang="en-US" b="1" i="1"/>
          </a:p>
        </p:txBody>
      </p:sp>
      <p:sp>
        <p:nvSpPr>
          <p:cNvPr id="72719" name="Line 15"/>
          <p:cNvSpPr>
            <a:spLocks noChangeShapeType="1"/>
          </p:cNvSpPr>
          <p:nvPr/>
        </p:nvSpPr>
        <p:spPr bwMode="auto">
          <a:xfrm>
            <a:off x="3436938" y="2670175"/>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720" name="Line 16"/>
          <p:cNvSpPr>
            <a:spLocks noChangeShapeType="1"/>
          </p:cNvSpPr>
          <p:nvPr/>
        </p:nvSpPr>
        <p:spPr bwMode="auto">
          <a:xfrm>
            <a:off x="3436938" y="5186363"/>
            <a:ext cx="0" cy="92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721" name="Line 17"/>
          <p:cNvSpPr>
            <a:spLocks noChangeShapeType="1"/>
          </p:cNvSpPr>
          <p:nvPr/>
        </p:nvSpPr>
        <p:spPr bwMode="auto">
          <a:xfrm flipV="1">
            <a:off x="3665538" y="1198563"/>
            <a:ext cx="0" cy="1462087"/>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722" name="Text Box 18"/>
          <p:cNvSpPr txBox="1">
            <a:spLocks noChangeArrowheads="1"/>
          </p:cNvSpPr>
          <p:nvPr/>
        </p:nvSpPr>
        <p:spPr bwMode="auto">
          <a:xfrm>
            <a:off x="3673475" y="962025"/>
            <a:ext cx="882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latin typeface="Arial" charset="0"/>
              </a:rPr>
              <a:t>0.3521</a:t>
            </a:r>
          </a:p>
        </p:txBody>
      </p:sp>
      <p:sp>
        <p:nvSpPr>
          <p:cNvPr id="72723" name="Line 19"/>
          <p:cNvSpPr>
            <a:spLocks noChangeShapeType="1"/>
          </p:cNvSpPr>
          <p:nvPr/>
        </p:nvSpPr>
        <p:spPr bwMode="auto">
          <a:xfrm flipV="1">
            <a:off x="2797175" y="2159000"/>
            <a:ext cx="0" cy="503238"/>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725" name="Text Box 21"/>
          <p:cNvSpPr txBox="1">
            <a:spLocks noChangeArrowheads="1"/>
          </p:cNvSpPr>
          <p:nvPr/>
        </p:nvSpPr>
        <p:spPr bwMode="auto">
          <a:xfrm>
            <a:off x="1973263" y="1920875"/>
            <a:ext cx="882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latin typeface="Arial" charset="0"/>
              </a:rPr>
              <a:t>0.1295</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INTRODUCTION TO MAXIMUM LIKELIHOOD ESTIMATION</a:t>
            </a:r>
            <a:endParaRPr lang="en-GB" sz="1600" dirty="0"/>
          </a:p>
        </p:txBody>
      </p:sp>
      <p:sp>
        <p:nvSpPr>
          <p:cNvPr id="21" name="Text Box 11"/>
          <p:cNvSpPr txBox="1">
            <a:spLocks noChangeArrowheads="1"/>
          </p:cNvSpPr>
          <p:nvPr/>
        </p:nvSpPr>
        <p:spPr bwMode="auto">
          <a:xfrm>
            <a:off x="609600" y="2968625"/>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i="1">
                <a:latin typeface="Arial" charset="0"/>
              </a:rPr>
              <a:t>L</a:t>
            </a:r>
            <a:endParaRPr lang="en-US" b="1" i="1"/>
          </a:p>
        </p:txBody>
      </p:sp>
      <p:sp>
        <p:nvSpPr>
          <p:cNvPr id="22" name="Rectangle 5"/>
          <p:cNvSpPr>
            <a:spLocks noChangeArrowheads="1"/>
          </p:cNvSpPr>
          <p:nvPr/>
        </p:nvSpPr>
        <p:spPr bwMode="auto">
          <a:xfrm>
            <a:off x="5562600" y="1685925"/>
            <a:ext cx="3381375" cy="219075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3" name="Rectangle 22"/>
          <p:cNvSpPr/>
          <p:nvPr/>
        </p:nvSpPr>
        <p:spPr>
          <a:xfrm>
            <a:off x="5605200" y="1728000"/>
            <a:ext cx="3294000" cy="385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 Box 6"/>
          <p:cNvSpPr txBox="1">
            <a:spLocks noChangeArrowheads="1"/>
          </p:cNvSpPr>
          <p:nvPr/>
        </p:nvSpPr>
        <p:spPr bwMode="auto">
          <a:xfrm>
            <a:off x="5600700" y="1555750"/>
            <a:ext cx="3244850" cy="2559050"/>
          </a:xfrm>
          <a:prstGeom prst="rect">
            <a:avLst/>
          </a:prstGeom>
          <a:noFill/>
          <a:ln>
            <a:noFill/>
          </a:ln>
          <a:effectLst/>
          <a:extLst/>
        </p:spPr>
        <p:txBody>
          <a:bodyPr lIns="182880" tIns="182880" rIns="182880" bIns="182880"/>
          <a:lstStyle>
            <a:lvl1pPr>
              <a:tabLst>
                <a:tab pos="179388" algn="dec"/>
                <a:tab pos="695325" algn="dec"/>
                <a:tab pos="1489075" algn="dec"/>
                <a:tab pos="2282825" algn="dec"/>
              </a:tabLst>
              <a:defRPr sz="2400">
                <a:solidFill>
                  <a:schemeClr val="tx1"/>
                </a:solidFill>
                <a:latin typeface="Times New Roman" pitchFamily="18" charset="0"/>
              </a:defRPr>
            </a:lvl1pPr>
            <a:lvl2pPr>
              <a:tabLst>
                <a:tab pos="179388" algn="dec"/>
                <a:tab pos="695325" algn="dec"/>
                <a:tab pos="1489075" algn="dec"/>
                <a:tab pos="2282825" algn="dec"/>
              </a:tabLst>
              <a:defRPr sz="2400">
                <a:solidFill>
                  <a:schemeClr val="tx1"/>
                </a:solidFill>
                <a:latin typeface="Times New Roman" pitchFamily="18" charset="0"/>
              </a:defRPr>
            </a:lvl2pPr>
            <a:lvl3pPr>
              <a:tabLst>
                <a:tab pos="179388" algn="dec"/>
                <a:tab pos="695325" algn="dec"/>
                <a:tab pos="1489075" algn="dec"/>
                <a:tab pos="2282825" algn="dec"/>
              </a:tabLst>
              <a:defRPr sz="2400">
                <a:solidFill>
                  <a:schemeClr val="tx1"/>
                </a:solidFill>
                <a:latin typeface="Times New Roman" pitchFamily="18" charset="0"/>
              </a:defRPr>
            </a:lvl3pPr>
            <a:lvl4pPr>
              <a:tabLst>
                <a:tab pos="179388" algn="dec"/>
                <a:tab pos="695325" algn="dec"/>
                <a:tab pos="1489075" algn="dec"/>
                <a:tab pos="2282825" algn="dec"/>
              </a:tabLst>
              <a:defRPr sz="2400">
                <a:solidFill>
                  <a:schemeClr val="tx1"/>
                </a:solidFill>
                <a:latin typeface="Times New Roman" pitchFamily="18" charset="0"/>
              </a:defRPr>
            </a:lvl4pPr>
            <a:lvl5pPr>
              <a:tabLst>
                <a:tab pos="179388" algn="dec"/>
                <a:tab pos="695325" algn="dec"/>
                <a:tab pos="1489075" algn="dec"/>
                <a:tab pos="2282825" algn="dec"/>
              </a:tabLst>
              <a:defRPr sz="2400">
                <a:solidFill>
                  <a:schemeClr val="tx1"/>
                </a:solidFill>
                <a:latin typeface="Times New Roman" pitchFamily="18" charset="0"/>
              </a:defRPr>
            </a:lvl5pPr>
            <a:lvl6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6pPr>
            <a:lvl7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7pPr>
            <a:lvl8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8pPr>
            <a:lvl9pPr eaLnBrk="0" fontAlgn="base" hangingPunct="0">
              <a:spcBef>
                <a:spcPct val="0"/>
              </a:spcBef>
              <a:spcAft>
                <a:spcPct val="0"/>
              </a:spcAft>
              <a:tabLst>
                <a:tab pos="179388" algn="dec"/>
                <a:tab pos="695325" algn="dec"/>
                <a:tab pos="1489075" algn="dec"/>
                <a:tab pos="2282825" algn="dec"/>
              </a:tabLst>
              <a:defRPr sz="2400">
                <a:solidFill>
                  <a:schemeClr val="tx1"/>
                </a:solidFill>
                <a:latin typeface="Times New Roman" pitchFamily="18" charset="0"/>
              </a:defRPr>
            </a:lvl9pPr>
          </a:lstStyle>
          <a:p>
            <a:pPr>
              <a:spcBef>
                <a:spcPts val="0"/>
              </a:spcBef>
            </a:pPr>
            <a:r>
              <a:rPr lang="en-US" sz="1600" b="1" dirty="0">
                <a:latin typeface="Arial" charset="0"/>
              </a:rPr>
              <a:t>  </a:t>
            </a:r>
            <a:r>
              <a:rPr lang="en-US" sz="1800" b="1" i="1" dirty="0">
                <a:latin typeface="Symbol" pitchFamily="18" charset="2"/>
              </a:rPr>
              <a:t>m</a:t>
            </a:r>
            <a:r>
              <a:rPr lang="en-US" sz="1600" b="1" i="1" dirty="0">
                <a:latin typeface="Arial" charset="0"/>
              </a:rPr>
              <a:t> </a:t>
            </a:r>
            <a:r>
              <a:rPr lang="en-US" sz="1600" b="1" dirty="0">
                <a:latin typeface="Arial" charset="0"/>
              </a:rPr>
              <a:t>       </a:t>
            </a:r>
            <a:r>
              <a:rPr lang="en-US" sz="1600" b="1" i="1" dirty="0">
                <a:latin typeface="Arial" charset="0"/>
              </a:rPr>
              <a:t>p</a:t>
            </a:r>
            <a:r>
              <a:rPr lang="en-US" sz="1600" b="1" dirty="0">
                <a:latin typeface="Arial" charset="0"/>
              </a:rPr>
              <a:t>(4)       </a:t>
            </a:r>
            <a:r>
              <a:rPr lang="en-US" sz="1600" b="1" i="1" dirty="0">
                <a:latin typeface="Arial" charset="0"/>
              </a:rPr>
              <a:t>p</a:t>
            </a:r>
            <a:r>
              <a:rPr lang="en-US" sz="1600" b="1" dirty="0">
                <a:latin typeface="Arial" charset="0"/>
              </a:rPr>
              <a:t>(6)         </a:t>
            </a:r>
            <a:r>
              <a:rPr lang="en-US" sz="1600" b="1" i="1" dirty="0">
                <a:latin typeface="Arial" charset="0"/>
              </a:rPr>
              <a:t>L</a:t>
            </a:r>
            <a:endParaRPr lang="en-US" sz="1600" b="1" dirty="0">
              <a:latin typeface="Arial" charset="0"/>
            </a:endParaRPr>
          </a:p>
          <a:p>
            <a:pPr>
              <a:spcBef>
                <a:spcPts val="1500"/>
              </a:spcBef>
            </a:pPr>
            <a:r>
              <a:rPr lang="en-US" sz="1600" b="1" dirty="0">
                <a:latin typeface="Arial" charset="0"/>
              </a:rPr>
              <a:t>	3.5	0.3521	0.0175	0.0062</a:t>
            </a:r>
          </a:p>
          <a:p>
            <a:pPr>
              <a:spcBef>
                <a:spcPts val="600"/>
              </a:spcBef>
            </a:pPr>
            <a:r>
              <a:rPr lang="en-US" sz="1600" b="1" dirty="0">
                <a:latin typeface="Arial" charset="0"/>
              </a:rPr>
              <a:t>	4.0	0.3989	0.0540	0.0215</a:t>
            </a:r>
          </a:p>
          <a:p>
            <a:pPr>
              <a:spcBef>
                <a:spcPts val="600"/>
              </a:spcBef>
            </a:pPr>
            <a:r>
              <a:rPr lang="en-US" sz="1600" b="1" dirty="0">
                <a:latin typeface="Arial" charset="0"/>
              </a:rPr>
              <a:t>	4.5	0.3521	0.1295	0.0456</a:t>
            </a:r>
          </a:p>
          <a:p>
            <a:pPr>
              <a:spcBef>
                <a:spcPts val="600"/>
              </a:spcBef>
            </a:pPr>
            <a:r>
              <a:rPr lang="en-US" sz="1600" b="1" dirty="0">
                <a:latin typeface="Arial" charset="0"/>
              </a:rPr>
              <a:t>	5.0	0.2420	0.2420	0.0585</a:t>
            </a:r>
          </a:p>
          <a:p>
            <a:pPr>
              <a:spcBef>
                <a:spcPts val="600"/>
              </a:spcBef>
            </a:pPr>
            <a:r>
              <a:rPr lang="en-US" sz="1600" b="1" dirty="0">
                <a:latin typeface="Arial" charset="0"/>
              </a:rPr>
              <a:t>	5.5	0.1295	0.3521	0.0456</a:t>
            </a:r>
          </a:p>
        </p:txBody>
      </p:sp>
      <p:sp>
        <p:nvSpPr>
          <p:cNvPr id="25" name="Line 6"/>
          <p:cNvSpPr>
            <a:spLocks noChangeShapeType="1"/>
          </p:cNvSpPr>
          <p:nvPr/>
        </p:nvSpPr>
        <p:spPr bwMode="auto">
          <a:xfrm>
            <a:off x="5572350" y="2106057"/>
            <a:ext cx="3358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9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9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8D1C786-F4B5-4A2C-A136-6CEC0C3345ED}"/>
</file>

<file path=customXml/itemProps2.xml><?xml version="1.0" encoding="utf-8"?>
<ds:datastoreItem xmlns:ds="http://schemas.openxmlformats.org/officeDocument/2006/customXml" ds:itemID="{16B23954-5B1D-40A7-83C2-5B5A98269CBA}"/>
</file>

<file path=customXml/itemProps3.xml><?xml version="1.0" encoding="utf-8"?>
<ds:datastoreItem xmlns:ds="http://schemas.openxmlformats.org/officeDocument/2006/customXml" ds:itemID="{78226773-2AB5-44F4-95F8-E6A490E8DA01}"/>
</file>

<file path=docProps/app.xml><?xml version="1.0" encoding="utf-8"?>
<Properties xmlns="http://schemas.openxmlformats.org/officeDocument/2006/extended-properties" xmlns:vt="http://schemas.openxmlformats.org/officeDocument/2006/docPropsVTypes">
  <TotalTime>3216</TotalTime>
  <Words>2213</Words>
  <Application>Microsoft Office PowerPoint</Application>
  <PresentationFormat>On-screen Show (4:3)</PresentationFormat>
  <Paragraphs>327</Paragraphs>
  <Slides>62</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62</vt:i4>
      </vt:variant>
    </vt:vector>
  </HeadingPairs>
  <TitlesOfParts>
    <vt:vector size="65" baseType="lpstr">
      <vt:lpstr>Default Design</vt:lpstr>
      <vt:lpstr>Worksheet</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118</cp:revision>
  <dcterms:created xsi:type="dcterms:W3CDTF">1998-04-25T15:20:18Z</dcterms:created>
  <dcterms:modified xsi:type="dcterms:W3CDTF">2016-05-23T09:43:36Z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