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26.xml" ContentType="application/vnd.openxmlformats-officedocument.presentationml.slide+xml"/>
  <Override PartName="/ppt/slides/slide23.xml" ContentType="application/vnd.openxmlformats-officedocument.presentationml.slide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505" r:id="rId2"/>
    <p:sldId id="418" r:id="rId3"/>
    <p:sldId id="504" r:id="rId4"/>
    <p:sldId id="493" r:id="rId5"/>
    <p:sldId id="494" r:id="rId6"/>
    <p:sldId id="492" r:id="rId7"/>
    <p:sldId id="460" r:id="rId8"/>
    <p:sldId id="459" r:id="rId9"/>
    <p:sldId id="458" r:id="rId10"/>
    <p:sldId id="381" r:id="rId11"/>
    <p:sldId id="498" r:id="rId12"/>
    <p:sldId id="462" r:id="rId13"/>
    <p:sldId id="496" r:id="rId14"/>
    <p:sldId id="385" r:id="rId15"/>
    <p:sldId id="497" r:id="rId16"/>
    <p:sldId id="463" r:id="rId17"/>
    <p:sldId id="425" r:id="rId18"/>
    <p:sldId id="389" r:id="rId19"/>
    <p:sldId id="390" r:id="rId20"/>
    <p:sldId id="393" r:id="rId21"/>
    <p:sldId id="391" r:id="rId22"/>
    <p:sldId id="464" r:id="rId23"/>
    <p:sldId id="503" r:id="rId24"/>
    <p:sldId id="499" r:id="rId25"/>
    <p:sldId id="501" r:id="rId26"/>
    <p:sldId id="284" r:id="rId27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F3F6FF"/>
    <a:srgbClr val="0066CC"/>
    <a:srgbClr val="EAEAEA"/>
    <a:srgbClr val="FFFFFF"/>
    <a:srgbClr val="F8F8F8"/>
    <a:srgbClr val="EBF0FF"/>
    <a:srgbClr val="EBF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84" autoAdjust="0"/>
    <p:restoredTop sz="98739" autoAdjust="0"/>
  </p:normalViewPr>
  <p:slideViewPr>
    <p:cSldViewPr snapToGrid="0" showGuides="1">
      <p:cViewPr>
        <p:scale>
          <a:sx n="100" d="100"/>
          <a:sy n="100" d="100"/>
        </p:scale>
        <p:origin x="-2286" y="-432"/>
      </p:cViewPr>
      <p:guideLst>
        <p:guide orient="horz" pos="3098"/>
        <p:guide pos="28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5.wmf"/><Relationship Id="rId1" Type="http://schemas.openxmlformats.org/officeDocument/2006/relationships/image" Target="../media/image12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image" Target="../media/image1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2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12.wmf"/><Relationship Id="rId5" Type="http://schemas.openxmlformats.org/officeDocument/2006/relationships/image" Target="../media/image5.wmf"/><Relationship Id="rId4" Type="http://schemas.openxmlformats.org/officeDocument/2006/relationships/image" Target="../media/image15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6.wmf"/><Relationship Id="rId1" Type="http://schemas.openxmlformats.org/officeDocument/2006/relationships/image" Target="../media/image27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30.wmf"/><Relationship Id="rId7" Type="http://schemas.openxmlformats.org/officeDocument/2006/relationships/image" Target="../media/image15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1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30.wmf"/><Relationship Id="rId7" Type="http://schemas.openxmlformats.org/officeDocument/2006/relationships/image" Target="../media/image15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1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4.wmf"/><Relationship Id="rId4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2.wmf"/><Relationship Id="rId7" Type="http://schemas.openxmlformats.org/officeDocument/2006/relationships/image" Target="../media/image35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14.wmf"/><Relationship Id="rId7" Type="http://schemas.openxmlformats.org/officeDocument/2006/relationships/image" Target="../media/image35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15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14.wmf"/><Relationship Id="rId7" Type="http://schemas.openxmlformats.org/officeDocument/2006/relationships/image" Target="../media/image35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15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.wmf"/><Relationship Id="rId1" Type="http://schemas.openxmlformats.org/officeDocument/2006/relationships/image" Target="../media/image3.wmf"/><Relationship Id="rId5" Type="http://schemas.openxmlformats.org/officeDocument/2006/relationships/image" Target="../media/image13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E829D-7F86-418E-B0DC-90A8FB8FDA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82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3017D-D83F-47C9-963A-86BB894E8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035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5ED42-39EF-48D4-90FA-5ED67B886A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AC24B-768F-468E-BD03-B4DABA901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480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5ABDE-F1B0-404B-AB1E-07B9FCC302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02438-CCED-4152-A2DA-AE89477D4B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72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38D2C-8F43-4DCB-AD0B-A856BF54DB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1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919D7-4767-4F79-B0B3-5ECE8B1209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620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E95C8-E196-48D5-8692-B1A0B54065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04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ED01B-E1EA-4D1B-A769-2DCE8926C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7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E2EBE-1516-498C-8FDC-E142DD7A3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48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pPr>
              <a:defRPr/>
            </a:pPr>
            <a:fld id="{9E2E9C64-023B-4E00-B63B-733E39B6CE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5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2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3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3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4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47.bin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53.bin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59.bin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5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57.bin"/><Relationship Id="rId1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65.bin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5" Type="http://schemas.openxmlformats.org/officeDocument/2006/relationships/oleObject" Target="../embeddings/oleObject66.bin"/><Relationship Id="rId10" Type="http://schemas.openxmlformats.org/officeDocument/2006/relationships/image" Target="../media/image1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31.w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3.wmf"/><Relationship Id="rId17" Type="http://schemas.openxmlformats.org/officeDocument/2006/relationships/oleObject" Target="../embeddings/oleObject7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10" Type="http://schemas.openxmlformats.org/officeDocument/2006/relationships/image" Target="../media/image2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85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3.wmf"/><Relationship Id="rId17" Type="http://schemas.openxmlformats.org/officeDocument/2006/relationships/oleObject" Target="../embeddings/oleObject8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81.bin"/><Relationship Id="rId15" Type="http://schemas.openxmlformats.org/officeDocument/2006/relationships/oleObject" Target="../embeddings/oleObject86.bin"/><Relationship Id="rId10" Type="http://schemas.openxmlformats.org/officeDocument/2006/relationships/image" Target="../media/image2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83.bin"/><Relationship Id="rId14" Type="http://schemas.openxmlformats.org/officeDocument/2006/relationships/image" Target="../media/image1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93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88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9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4.bin"/><Relationship Id="rId10" Type="http://schemas.openxmlformats.org/officeDocument/2006/relationships/image" Target="../media/image3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34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101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00.bin"/><Relationship Id="rId5" Type="http://schemas.openxmlformats.org/officeDocument/2006/relationships/oleObject" Target="../embeddings/oleObject97.bin"/><Relationship Id="rId15" Type="http://schemas.openxmlformats.org/officeDocument/2006/relationships/oleObject" Target="../embeddings/oleObject102.bin"/><Relationship Id="rId10" Type="http://schemas.openxmlformats.org/officeDocument/2006/relationships/image" Target="../media/image1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99.bin"/><Relationship Id="rId14" Type="http://schemas.openxmlformats.org/officeDocument/2006/relationships/image" Target="../media/image34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109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104.bin"/><Relationship Id="rId7" Type="http://schemas.openxmlformats.org/officeDocument/2006/relationships/oleObject" Target="../embeddings/oleObject106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1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5" Type="http://schemas.openxmlformats.org/officeDocument/2006/relationships/oleObject" Target="../embeddings/oleObject110.bin"/><Relationship Id="rId10" Type="http://schemas.openxmlformats.org/officeDocument/2006/relationships/image" Target="../media/image1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07.bin"/><Relationship Id="rId14" Type="http://schemas.openxmlformats.org/officeDocument/2006/relationships/image" Target="../media/image3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3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1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15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1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5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3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9: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Simultaneous Equations Estimation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6" y="6462711"/>
            <a:ext cx="5090321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2394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0" y="1193799"/>
            <a:ext cx="9144000" cy="12255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4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78792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18" name="Equation" r:id="rId3" imgW="3022600" imgH="381000" progId="Equation.3">
                  <p:embed/>
                </p:oleObj>
              </mc:Choice>
              <mc:Fallback>
                <p:oleObj name="Equation" r:id="rId3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325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53259" name="Text Box 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Variations in </a:t>
            </a:r>
            <a:r>
              <a:rPr lang="en-GB" sz="1500" b="1" i="1" dirty="0"/>
              <a:t>U</a:t>
            </a:r>
            <a:r>
              <a:rPr lang="en-GB" sz="1500" b="1" dirty="0"/>
              <a:t> cause variations in </a:t>
            </a:r>
            <a:r>
              <a:rPr lang="en-GB" sz="1500" b="1" i="1" dirty="0"/>
              <a:t>p</a:t>
            </a:r>
            <a:r>
              <a:rPr lang="en-GB" sz="1500" b="1" dirty="0"/>
              <a:t> and </a:t>
            </a:r>
            <a:r>
              <a:rPr lang="en-GB" sz="1500" b="1" i="1" dirty="0"/>
              <a:t>w</a:t>
            </a:r>
            <a:r>
              <a:rPr lang="en-GB" sz="1500" b="1" dirty="0"/>
              <a:t>, the change in </a:t>
            </a:r>
            <a:r>
              <a:rPr lang="en-GB" sz="1500" b="1" i="1" dirty="0"/>
              <a:t>p</a:t>
            </a:r>
            <a:r>
              <a:rPr lang="en-GB" sz="1500" b="1" dirty="0"/>
              <a:t> being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times the change in </a:t>
            </a:r>
            <a:r>
              <a:rPr lang="en-GB" sz="1500" b="1" i="1" dirty="0"/>
              <a:t>w</a:t>
            </a:r>
            <a:r>
              <a:rPr lang="en-GB" sz="1500" b="1" dirty="0"/>
              <a:t>.  Such movements trace out the true relationship.</a:t>
            </a:r>
          </a:p>
        </p:txBody>
      </p:sp>
      <p:sp>
        <p:nvSpPr>
          <p:cNvPr id="53260" name="Rectangle 18"/>
          <p:cNvSpPr>
            <a:spLocks noChangeArrowheads="1"/>
          </p:cNvSpPr>
          <p:nvPr/>
        </p:nvSpPr>
        <p:spPr bwMode="auto">
          <a:xfrm>
            <a:off x="2074863" y="1580400"/>
            <a:ext cx="338137" cy="446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3255" name="Rectangle 19"/>
          <p:cNvSpPr>
            <a:spLocks noChangeArrowheads="1"/>
          </p:cNvSpPr>
          <p:nvPr/>
        </p:nvSpPr>
        <p:spPr bwMode="auto">
          <a:xfrm>
            <a:off x="2840038" y="583200"/>
            <a:ext cx="338137" cy="46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609686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19" name="Equation" r:id="rId5" imgW="2235200" imgH="419100" progId="Equation.3">
                  <p:embed/>
                </p:oleObj>
              </mc:Choice>
              <mc:Fallback>
                <p:oleObj name="Equation" r:id="rId5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0" y="2529825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TextBox 31"/>
          <p:cNvSpPr txBox="1">
            <a:spLocks noChangeArrowheads="1"/>
          </p:cNvSpPr>
          <p:nvPr/>
        </p:nvSpPr>
        <p:spPr bwMode="auto">
          <a:xfrm>
            <a:off x="57150" y="2569425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4286250" y="3034950"/>
            <a:ext cx="1054100" cy="424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263" name="Rectangle 35"/>
          <p:cNvSpPr>
            <a:spLocks noChangeArrowheads="1"/>
          </p:cNvSpPr>
          <p:nvPr/>
        </p:nvSpPr>
        <p:spPr bwMode="auto">
          <a:xfrm>
            <a:off x="4362450" y="2573025"/>
            <a:ext cx="900113" cy="432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91719"/>
              </p:ext>
            </p:extLst>
          </p:nvPr>
        </p:nvGraphicFramePr>
        <p:xfrm>
          <a:off x="2372400" y="2594625"/>
          <a:ext cx="4394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0" name="Equation" r:id="rId7" imgW="4394200" imgH="838200" progId="Equation.3">
                  <p:embed/>
                </p:oleObj>
              </mc:Choice>
              <mc:Fallback>
                <p:oleObj name="Equation" r:id="rId7" imgW="43942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2400" y="2594625"/>
                        <a:ext cx="4394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16"/>
          <p:cNvSpPr>
            <a:spLocks noChangeArrowheads="1"/>
          </p:cNvSpPr>
          <p:nvPr/>
        </p:nvSpPr>
        <p:spPr bwMode="auto">
          <a:xfrm>
            <a:off x="0" y="3610425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1" name="TextBox 31"/>
          <p:cNvSpPr txBox="1">
            <a:spLocks noChangeArrowheads="1"/>
          </p:cNvSpPr>
          <p:nvPr/>
        </p:nvSpPr>
        <p:spPr bwMode="auto">
          <a:xfrm>
            <a:off x="57150" y="3658275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344988" y="3653025"/>
            <a:ext cx="597600" cy="432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4114800" y="4113825"/>
            <a:ext cx="1054100" cy="424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585275"/>
              </p:ext>
            </p:extLst>
          </p:nvPr>
        </p:nvGraphicFramePr>
        <p:xfrm>
          <a:off x="2343150" y="36766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1" name="Equation" r:id="rId9" imgW="4076700" imgH="838200" progId="Equation.3">
                  <p:embed/>
                </p:oleObj>
              </mc:Choice>
              <mc:Fallback>
                <p:oleObj name="Equation" r:id="rId9" imgW="40767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150" y="36766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314238"/>
              </p:ext>
            </p:extLst>
          </p:nvPr>
        </p:nvGraphicFramePr>
        <p:xfrm>
          <a:off x="482600" y="1282700"/>
          <a:ext cx="8167688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2" name="Equation" r:id="rId11" imgW="8165880" imgH="1028520" progId="Equation.DSMT4">
                  <p:embed/>
                </p:oleObj>
              </mc:Choice>
              <mc:Fallback>
                <p:oleObj name="Equation" r:id="rId11" imgW="8165880" imgH="10285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1282700"/>
                        <a:ext cx="8167688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2529825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7150" y="2569425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39" name="Rectangle 35"/>
          <p:cNvSpPr>
            <a:spLocks noChangeArrowheads="1"/>
          </p:cNvSpPr>
          <p:nvPr/>
        </p:nvSpPr>
        <p:spPr bwMode="auto">
          <a:xfrm>
            <a:off x="5467350" y="2574000"/>
            <a:ext cx="360000" cy="432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886594"/>
              </p:ext>
            </p:extLst>
          </p:nvPr>
        </p:nvGraphicFramePr>
        <p:xfrm>
          <a:off x="2372400" y="2594625"/>
          <a:ext cx="4394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30" name="Equation" r:id="rId3" imgW="4394200" imgH="838200" progId="Equation.3">
                  <p:embed/>
                </p:oleObj>
              </mc:Choice>
              <mc:Fallback>
                <p:oleObj name="Equation" r:id="rId3" imgW="43942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2400" y="2594625"/>
                        <a:ext cx="4394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0" y="3610425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TextBox 31"/>
          <p:cNvSpPr txBox="1">
            <a:spLocks noChangeArrowheads="1"/>
          </p:cNvSpPr>
          <p:nvPr/>
        </p:nvSpPr>
        <p:spPr bwMode="auto">
          <a:xfrm>
            <a:off x="57150" y="3658275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5135563" y="3654000"/>
            <a:ext cx="658812" cy="432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401934"/>
              </p:ext>
            </p:extLst>
          </p:nvPr>
        </p:nvGraphicFramePr>
        <p:xfrm>
          <a:off x="2343150" y="3676650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31" name="Equation" r:id="rId5" imgW="4076700" imgH="838200" progId="Equation.3">
                  <p:embed/>
                </p:oleObj>
              </mc:Choice>
              <mc:Fallback>
                <p:oleObj name="Equation" r:id="rId5" imgW="40767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150" y="3676650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193799"/>
            <a:ext cx="9144000" cy="12255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4274" name="Rectangle 18"/>
          <p:cNvSpPr>
            <a:spLocks noChangeArrowheads="1"/>
          </p:cNvSpPr>
          <p:nvPr/>
        </p:nvSpPr>
        <p:spPr bwMode="auto">
          <a:xfrm>
            <a:off x="5467350" y="1414463"/>
            <a:ext cx="384175" cy="835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020897"/>
              </p:ext>
            </p:extLst>
          </p:nvPr>
        </p:nvGraphicFramePr>
        <p:xfrm>
          <a:off x="482600" y="1282700"/>
          <a:ext cx="8167688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32" name="Equation" r:id="rId7" imgW="8165880" imgH="1028520" progId="Equation.DSMT4">
                  <p:embed/>
                </p:oleObj>
              </mc:Choice>
              <mc:Fallback>
                <p:oleObj name="Equation" r:id="rId7" imgW="816588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1282700"/>
                        <a:ext cx="8167688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4278" name="Text Box 1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54279" name="Text Box 1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Likewise, variations in </a:t>
            </a:r>
            <a:r>
              <a:rPr lang="en-GB" sz="1500" b="1" i="1" dirty="0"/>
              <a:t>u</a:t>
            </a:r>
            <a:r>
              <a:rPr lang="en-GB" sz="1500" b="1" i="1" baseline="-25000" dirty="0"/>
              <a:t>p</a:t>
            </a:r>
            <a:r>
              <a:rPr lang="en-GB" sz="1500" b="1" dirty="0"/>
              <a:t> cause variations in </a:t>
            </a:r>
            <a:r>
              <a:rPr lang="en-GB" sz="1500" b="1" i="1" dirty="0"/>
              <a:t>p</a:t>
            </a:r>
            <a:r>
              <a:rPr lang="en-GB" sz="1500" b="1" dirty="0"/>
              <a:t> and </a:t>
            </a:r>
            <a:r>
              <a:rPr lang="en-GB" sz="1500" b="1" i="1" dirty="0"/>
              <a:t>w</a:t>
            </a:r>
            <a:r>
              <a:rPr lang="en-GB" sz="1500" b="1" dirty="0"/>
              <a:t>, the change in </a:t>
            </a:r>
            <a:r>
              <a:rPr lang="en-GB" sz="1500" b="1" i="1" dirty="0"/>
              <a:t>p</a:t>
            </a:r>
            <a:r>
              <a:rPr lang="en-GB" sz="1500" b="1" dirty="0"/>
              <a:t> being 1/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2</a:t>
            </a:r>
            <a:r>
              <a:rPr lang="en-GB" sz="1500" b="1" dirty="0"/>
              <a:t> times the change in </a:t>
            </a:r>
            <a:r>
              <a:rPr lang="en-GB" sz="1500" b="1" i="1" dirty="0"/>
              <a:t>w</a:t>
            </a:r>
            <a:r>
              <a:rPr lang="en-GB" sz="1500" b="1" dirty="0"/>
              <a:t>.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33" name="Equation" r:id="rId9" imgW="2235200" imgH="419100" progId="Equation.3">
                  <p:embed/>
                </p:oleObj>
              </mc:Choice>
              <mc:Fallback>
                <p:oleObj name="Equation" r:id="rId9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4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34" name="Equation" r:id="rId11" imgW="3022600" imgH="381000" progId="Equation.3">
                  <p:embed/>
                </p:oleObj>
              </mc:Choice>
              <mc:Fallback>
                <p:oleObj name="Equation" r:id="rId11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0" y="1850399"/>
            <a:ext cx="9144000" cy="1576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1625600" y="1238400"/>
            <a:ext cx="2641600" cy="46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358503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8" name="Equation" r:id="rId3" imgW="2362200" imgH="419100" progId="Equation.3">
                  <p:embed/>
                </p:oleObj>
              </mc:Choice>
              <mc:Fallback>
                <p:oleObj name="Equation" r:id="rId3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4813300" y="1238400"/>
            <a:ext cx="3044825" cy="46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6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845617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9" name="Equation" r:id="rId5" imgW="2717800" imgH="342900" progId="Equation.3">
                  <p:embed/>
                </p:oleObj>
              </mc:Choice>
              <mc:Fallback>
                <p:oleObj name="Equation" r:id="rId5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1"/>
          <p:cNvSpPr txBox="1">
            <a:spLocks noChangeArrowheads="1"/>
          </p:cNvSpPr>
          <p:nvPr/>
        </p:nvSpPr>
        <p:spPr bwMode="auto">
          <a:xfrm>
            <a:off x="1308100" y="1898650"/>
            <a:ext cx="1079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/>
              <a:t>n</a:t>
            </a:r>
            <a:r>
              <a:rPr lang="en-GB" sz="1800" b="1" dirty="0"/>
              <a:t> = </a:t>
            </a:r>
            <a:r>
              <a:rPr lang="en-GB" sz="1800" b="1" dirty="0" smtClean="0"/>
              <a:t>20.</a:t>
            </a:r>
            <a:endParaRPr lang="en-GB" sz="1800" b="1" dirty="0"/>
          </a:p>
        </p:txBody>
      </p:sp>
      <p:sp>
        <p:nvSpPr>
          <p:cNvPr id="38" name="TextBox 23"/>
          <p:cNvSpPr txBox="1">
            <a:spLocks noChangeArrowheads="1"/>
          </p:cNvSpPr>
          <p:nvPr/>
        </p:nvSpPr>
        <p:spPr bwMode="auto">
          <a:xfrm>
            <a:off x="1308100" y="2617200"/>
            <a:ext cx="2187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/>
              <a:t>u</a:t>
            </a:r>
            <a:r>
              <a:rPr lang="en-GB" sz="1800" b="1" i="1" baseline="-25000" dirty="0"/>
              <a:t>p</a:t>
            </a:r>
            <a:r>
              <a:rPr lang="en-GB" sz="1800" b="1" dirty="0"/>
              <a:t> ~</a:t>
            </a:r>
            <a:r>
              <a:rPr lang="en-GB" sz="1800" b="1" dirty="0" smtClean="0"/>
              <a:t> </a:t>
            </a:r>
            <a:r>
              <a:rPr lang="en-GB" sz="1800" b="1" dirty="0" err="1"/>
              <a:t>iid</a:t>
            </a:r>
            <a:r>
              <a:rPr lang="en-GB" sz="1800" b="1" dirty="0"/>
              <a:t> </a:t>
            </a:r>
            <a:r>
              <a:rPr lang="en-GB" sz="1800" b="1" i="1" dirty="0" smtClean="0"/>
              <a:t>N</a:t>
            </a:r>
            <a:r>
              <a:rPr lang="en-GB" sz="1800" b="1" dirty="0" smtClean="0"/>
              <a:t>(0, 0.64). </a:t>
            </a:r>
            <a:endParaRPr lang="en-GB" sz="1800" b="1" dirty="0"/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1308100" y="2977200"/>
            <a:ext cx="1597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 err="1"/>
              <a:t>u</a:t>
            </a:r>
            <a:r>
              <a:rPr lang="en-GB" sz="1800" b="1" i="1" baseline="-25000" dirty="0" err="1"/>
              <a:t>w</a:t>
            </a:r>
            <a:r>
              <a:rPr lang="en-GB" sz="1800" b="1" dirty="0"/>
              <a:t> dropped. </a:t>
            </a:r>
          </a:p>
        </p:txBody>
      </p:sp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1295400" y="2257200"/>
            <a:ext cx="5283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/>
              <a:t>U</a:t>
            </a:r>
            <a:r>
              <a:rPr lang="en-GB" sz="1800" b="1" dirty="0"/>
              <a:t> = 2 to 6.75 in steps of 0.25.  </a:t>
            </a:r>
            <a:r>
              <a:rPr lang="en-GB" sz="1800" b="1" dirty="0" smtClean="0"/>
              <a:t>Variance </a:t>
            </a:r>
            <a:r>
              <a:rPr lang="en-GB" sz="1800" b="1" dirty="0"/>
              <a:t>2.08.</a:t>
            </a: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5303" name="Text Box 2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55304" name="Text Box 2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We will illustrate this with a Monte Carlo model, choosing parameter values as shown above.  The sample size </a:t>
            </a:r>
            <a:r>
              <a:rPr lang="en-GB" sz="1500" b="1" dirty="0" smtClean="0"/>
              <a:t>is </a:t>
            </a:r>
            <a:r>
              <a:rPr lang="en-GB" sz="1500" b="1" dirty="0"/>
              <a:t>20 and the values of </a:t>
            </a:r>
            <a:r>
              <a:rPr lang="en-GB" sz="1500" b="1" i="1" dirty="0"/>
              <a:t>U</a:t>
            </a:r>
            <a:r>
              <a:rPr lang="en-GB" sz="1500" b="1" dirty="0"/>
              <a:t> are 2, to 6.75 in steps of 0.25.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0" name="Equation" r:id="rId7" imgW="2235200" imgH="419100" progId="Equation.3">
                  <p:embed/>
                </p:oleObj>
              </mc:Choice>
              <mc:Fallback>
                <p:oleObj name="Equation" r:id="rId7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3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1" name="Equation" r:id="rId9" imgW="3022600" imgH="381000" progId="Equation.3">
                  <p:embed/>
                </p:oleObj>
              </mc:Choice>
              <mc:Fallback>
                <p:oleObj name="Equation" r:id="rId9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0" y="1850399"/>
            <a:ext cx="9144000" cy="1576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9" name="Rectangle 16"/>
          <p:cNvSpPr>
            <a:spLocks noChangeArrowheads="1"/>
          </p:cNvSpPr>
          <p:nvPr/>
        </p:nvSpPr>
        <p:spPr bwMode="auto">
          <a:xfrm>
            <a:off x="0" y="4615200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8" name="Rectangle 16"/>
          <p:cNvSpPr>
            <a:spLocks noChangeArrowheads="1"/>
          </p:cNvSpPr>
          <p:nvPr/>
        </p:nvSpPr>
        <p:spPr bwMode="auto">
          <a:xfrm>
            <a:off x="0" y="3533325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8" name="TextBox 31"/>
          <p:cNvSpPr txBox="1">
            <a:spLocks noChangeArrowheads="1"/>
          </p:cNvSpPr>
          <p:nvPr/>
        </p:nvSpPr>
        <p:spPr bwMode="auto">
          <a:xfrm>
            <a:off x="57150" y="4672800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40" name="TextBox 31"/>
          <p:cNvSpPr txBox="1">
            <a:spLocks noChangeArrowheads="1"/>
          </p:cNvSpPr>
          <p:nvPr/>
        </p:nvSpPr>
        <p:spPr bwMode="auto">
          <a:xfrm>
            <a:off x="57150" y="3591600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6327" name="Text Box 2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56328" name="Text Box 2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Given the values of the parameters, the reduced form equations are as shown.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3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799958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4" name="Equation" r:id="rId3" imgW="2362200" imgH="419100" progId="Equation.3">
                  <p:embed/>
                </p:oleObj>
              </mc:Choice>
              <mc:Fallback>
                <p:oleObj name="Equation" r:id="rId3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739524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5" name="Equation" r:id="rId5" imgW="2717800" imgH="342900" progId="Equation.3">
                  <p:embed/>
                </p:oleObj>
              </mc:Choice>
              <mc:Fallback>
                <p:oleObj name="Equation" r:id="rId5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5868000" y="4658400"/>
            <a:ext cx="3088800" cy="8856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6336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638602"/>
              </p:ext>
            </p:extLst>
          </p:nvPr>
        </p:nvGraphicFramePr>
        <p:xfrm>
          <a:off x="1441450" y="4680000"/>
          <a:ext cx="7429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6" name="Equation" r:id="rId7" imgW="7429320" imgH="825480" progId="Equation.3">
                  <p:embed/>
                </p:oleObj>
              </mc:Choice>
              <mc:Fallback>
                <p:oleObj name="Equation" r:id="rId7" imgW="7429320" imgH="825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4680000"/>
                        <a:ext cx="7429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5868000" y="3576525"/>
            <a:ext cx="3088800" cy="8856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633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069606"/>
              </p:ext>
            </p:extLst>
          </p:nvPr>
        </p:nvGraphicFramePr>
        <p:xfrm>
          <a:off x="1466850" y="3603625"/>
          <a:ext cx="7404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7" name="Equation" r:id="rId9" imgW="7404100" imgH="825500" progId="Equation.3">
                  <p:embed/>
                </p:oleObj>
              </mc:Choice>
              <mc:Fallback>
                <p:oleObj name="Equation" r:id="rId9" imgW="7404100" imgH="8255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850" y="3603625"/>
                        <a:ext cx="74041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8" name="Equation" r:id="rId11" imgW="2235200" imgH="419100" progId="Equation.3">
                  <p:embed/>
                </p:oleObj>
              </mc:Choice>
              <mc:Fallback>
                <p:oleObj name="Equation" r:id="rId11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4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39" name="Equation" r:id="rId13" imgW="3022600" imgH="381000" progId="Equation.3">
                  <p:embed/>
                </p:oleObj>
              </mc:Choice>
              <mc:Fallback>
                <p:oleObj name="Equation" r:id="rId13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1"/>
          <p:cNvSpPr txBox="1">
            <a:spLocks noChangeArrowheads="1"/>
          </p:cNvSpPr>
          <p:nvPr/>
        </p:nvSpPr>
        <p:spPr bwMode="auto">
          <a:xfrm>
            <a:off x="1308100" y="1898650"/>
            <a:ext cx="1079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/>
              <a:t>n</a:t>
            </a:r>
            <a:r>
              <a:rPr lang="en-GB" sz="1800" b="1" dirty="0"/>
              <a:t> = </a:t>
            </a:r>
            <a:r>
              <a:rPr lang="en-GB" sz="1800" b="1" dirty="0" smtClean="0"/>
              <a:t>20.</a:t>
            </a:r>
            <a:endParaRPr lang="en-GB" sz="1800" b="1" dirty="0"/>
          </a:p>
        </p:txBody>
      </p:sp>
      <p:sp>
        <p:nvSpPr>
          <p:cNvPr id="52" name="TextBox 23"/>
          <p:cNvSpPr txBox="1">
            <a:spLocks noChangeArrowheads="1"/>
          </p:cNvSpPr>
          <p:nvPr/>
        </p:nvSpPr>
        <p:spPr bwMode="auto">
          <a:xfrm>
            <a:off x="1308100" y="2617200"/>
            <a:ext cx="2187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/>
              <a:t>u</a:t>
            </a:r>
            <a:r>
              <a:rPr lang="en-GB" sz="1800" b="1" i="1" baseline="-25000" dirty="0"/>
              <a:t>p</a:t>
            </a:r>
            <a:r>
              <a:rPr lang="en-GB" sz="1800" b="1" dirty="0"/>
              <a:t> ~</a:t>
            </a:r>
            <a:r>
              <a:rPr lang="en-GB" sz="1800" b="1" dirty="0" smtClean="0"/>
              <a:t> </a:t>
            </a:r>
            <a:r>
              <a:rPr lang="en-GB" sz="1800" b="1" dirty="0" err="1"/>
              <a:t>iid</a:t>
            </a:r>
            <a:r>
              <a:rPr lang="en-GB" sz="1800" b="1" dirty="0"/>
              <a:t> </a:t>
            </a:r>
            <a:r>
              <a:rPr lang="en-GB" sz="1800" b="1" i="1" dirty="0" smtClean="0"/>
              <a:t>N</a:t>
            </a:r>
            <a:r>
              <a:rPr lang="en-GB" sz="1800" b="1" dirty="0" smtClean="0"/>
              <a:t>(0, 0.64). </a:t>
            </a:r>
            <a:endParaRPr lang="en-GB" sz="1800" b="1" dirty="0"/>
          </a:p>
        </p:txBody>
      </p:sp>
      <p:sp>
        <p:nvSpPr>
          <p:cNvPr id="53" name="TextBox 24"/>
          <p:cNvSpPr txBox="1">
            <a:spLocks noChangeArrowheads="1"/>
          </p:cNvSpPr>
          <p:nvPr/>
        </p:nvSpPr>
        <p:spPr bwMode="auto">
          <a:xfrm>
            <a:off x="1308100" y="2977200"/>
            <a:ext cx="1597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 err="1"/>
              <a:t>u</a:t>
            </a:r>
            <a:r>
              <a:rPr lang="en-GB" sz="1800" b="1" i="1" baseline="-25000" dirty="0" err="1"/>
              <a:t>w</a:t>
            </a:r>
            <a:r>
              <a:rPr lang="en-GB" sz="1800" b="1" dirty="0"/>
              <a:t> dropped. </a:t>
            </a:r>
          </a:p>
        </p:txBody>
      </p:sp>
      <p:sp>
        <p:nvSpPr>
          <p:cNvPr id="54" name="TextBox 22"/>
          <p:cNvSpPr txBox="1">
            <a:spLocks noChangeArrowheads="1"/>
          </p:cNvSpPr>
          <p:nvPr/>
        </p:nvSpPr>
        <p:spPr bwMode="auto">
          <a:xfrm>
            <a:off x="1295400" y="2257200"/>
            <a:ext cx="5283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800" b="1" i="1" dirty="0"/>
              <a:t>U</a:t>
            </a:r>
            <a:r>
              <a:rPr lang="en-GB" sz="1800" b="1" dirty="0"/>
              <a:t> = 2 to 6.75 in steps of 0.25.  </a:t>
            </a:r>
            <a:r>
              <a:rPr lang="en-GB" sz="1800" b="1" dirty="0" smtClean="0"/>
              <a:t>Variance </a:t>
            </a:r>
            <a:r>
              <a:rPr lang="en-GB" sz="1800" b="1" dirty="0"/>
              <a:t>2.08.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432000" y="669825"/>
            <a:ext cx="8280000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7350" name="Rectangle 38"/>
          <p:cNvSpPr>
            <a:spLocks noChangeArrowheads="1"/>
          </p:cNvSpPr>
          <p:nvPr/>
        </p:nvSpPr>
        <p:spPr bwMode="auto">
          <a:xfrm>
            <a:off x="1549400" y="1123950"/>
            <a:ext cx="2362200" cy="990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7351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072431"/>
              </p:ext>
            </p:extLst>
          </p:nvPr>
        </p:nvGraphicFramePr>
        <p:xfrm>
          <a:off x="685800" y="666750"/>
          <a:ext cx="7788275" cy="478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6" name="Worksheet" r:id="rId3" imgW="9305925" imgH="5724525" progId="Excel.Sheet.8">
                  <p:embed/>
                </p:oleObj>
              </mc:Choice>
              <mc:Fallback>
                <p:oleObj name="Worksheet" r:id="rId3" imgW="9305925" imgH="5724525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66750"/>
                        <a:ext cx="7788275" cy="478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3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57354" name="Text Box 8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This is what we would see if there were no disturbance terms in the model.</a:t>
            </a:r>
          </a:p>
        </p:txBody>
      </p:sp>
      <p:sp>
        <p:nvSpPr>
          <p:cNvPr id="57355" name="Text Box 20"/>
          <p:cNvSpPr txBox="1">
            <a:spLocks noChangeArrowheads="1"/>
          </p:cNvSpPr>
          <p:nvPr/>
        </p:nvSpPr>
        <p:spPr bwMode="auto">
          <a:xfrm>
            <a:off x="762000" y="81915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p</a:t>
            </a:r>
          </a:p>
        </p:txBody>
      </p:sp>
      <p:sp>
        <p:nvSpPr>
          <p:cNvPr id="57356" name="Text Box 21"/>
          <p:cNvSpPr txBox="1">
            <a:spLocks noChangeArrowheads="1"/>
          </p:cNvSpPr>
          <p:nvPr/>
        </p:nvSpPr>
        <p:spPr bwMode="auto">
          <a:xfrm>
            <a:off x="8001000" y="5019675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w</a:t>
            </a:r>
          </a:p>
        </p:txBody>
      </p:sp>
      <p:graphicFrame>
        <p:nvGraphicFramePr>
          <p:cNvPr id="57358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925515"/>
              </p:ext>
            </p:extLst>
          </p:nvPr>
        </p:nvGraphicFramePr>
        <p:xfrm>
          <a:off x="5130800" y="2143125"/>
          <a:ext cx="736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7" name="Equation" r:id="rId5" imgW="736600" imgH="279400" progId="Equation.3">
                  <p:embed/>
                </p:oleObj>
              </mc:Choice>
              <mc:Fallback>
                <p:oleObj name="Equation" r:id="rId5" imgW="736600" imgH="2794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0800" y="2143125"/>
                        <a:ext cx="736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9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126886"/>
              </p:ext>
            </p:extLst>
          </p:nvPr>
        </p:nvGraphicFramePr>
        <p:xfrm>
          <a:off x="1328738" y="2973388"/>
          <a:ext cx="1117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8" name="Equation" r:id="rId7" imgW="1117600" imgH="279400" progId="Equation.3">
                  <p:embed/>
                </p:oleObj>
              </mc:Choice>
              <mc:Fallback>
                <p:oleObj name="Equation" r:id="rId7" imgW="1117600" imgH="2794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2973388"/>
                        <a:ext cx="1117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60" name="Line 27"/>
          <p:cNvSpPr>
            <a:spLocks noChangeShapeType="1"/>
          </p:cNvSpPr>
          <p:nvPr/>
        </p:nvSpPr>
        <p:spPr bwMode="auto">
          <a:xfrm>
            <a:off x="1946275" y="3270250"/>
            <a:ext cx="142875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7361" name="Line 32"/>
          <p:cNvSpPr>
            <a:spLocks noChangeShapeType="1"/>
          </p:cNvSpPr>
          <p:nvPr/>
        </p:nvSpPr>
        <p:spPr bwMode="auto">
          <a:xfrm>
            <a:off x="5616575" y="2432050"/>
            <a:ext cx="142875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57362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78242"/>
              </p:ext>
            </p:extLst>
          </p:nvPr>
        </p:nvGraphicFramePr>
        <p:xfrm>
          <a:off x="1670050" y="1225550"/>
          <a:ext cx="2146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9" name="Equation" r:id="rId9" imgW="2146300" imgH="342900" progId="Equation.3">
                  <p:embed/>
                </p:oleObj>
              </mc:Choice>
              <mc:Fallback>
                <p:oleObj name="Equation" r:id="rId9" imgW="2146300" imgH="3429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0050" y="1225550"/>
                        <a:ext cx="2146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63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702768"/>
              </p:ext>
            </p:extLst>
          </p:nvPr>
        </p:nvGraphicFramePr>
        <p:xfrm>
          <a:off x="1644650" y="1689100"/>
          <a:ext cx="2159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0" name="Equation" r:id="rId11" imgW="2159000" imgH="279400" progId="Equation.3">
                  <p:embed/>
                </p:oleObj>
              </mc:Choice>
              <mc:Fallback>
                <p:oleObj name="Equation" r:id="rId11" imgW="2159000" imgH="2794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650" y="1689100"/>
                        <a:ext cx="2159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4152900" y="3562350"/>
            <a:ext cx="2108200" cy="609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7357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14385"/>
              </p:ext>
            </p:extLst>
          </p:nvPr>
        </p:nvGraphicFramePr>
        <p:xfrm>
          <a:off x="4273550" y="3714750"/>
          <a:ext cx="17907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1" name="Equation" r:id="rId13" imgW="1790700" imgH="342900" progId="Equation.3">
                  <p:embed/>
                </p:oleObj>
              </mc:Choice>
              <mc:Fallback>
                <p:oleObj name="Equation" r:id="rId13" imgW="1790700" imgH="3429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3550" y="3714750"/>
                        <a:ext cx="17907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8378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58379" name="Text Box 8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Note that the values of </a:t>
            </a:r>
            <a:r>
              <a:rPr lang="en-GB" sz="1500" b="1" i="1" dirty="0"/>
              <a:t>p</a:t>
            </a:r>
            <a:r>
              <a:rPr lang="en-GB" sz="1500" b="1" dirty="0"/>
              <a:t> and </a:t>
            </a:r>
            <a:r>
              <a:rPr lang="en-GB" sz="1500" b="1" i="1" dirty="0"/>
              <a:t>w</a:t>
            </a:r>
            <a:r>
              <a:rPr lang="en-GB" sz="1500" b="1" dirty="0"/>
              <a:t> in each observation are jointly determined by the value of </a:t>
            </a:r>
            <a:r>
              <a:rPr lang="en-GB" sz="1500" b="1" i="1" dirty="0"/>
              <a:t>U</a:t>
            </a:r>
            <a:r>
              <a:rPr lang="en-GB" sz="1500" b="1" dirty="0"/>
              <a:t> in that observation.  A change in </a:t>
            </a:r>
            <a:r>
              <a:rPr lang="en-GB" sz="1500" b="1" i="1" dirty="0"/>
              <a:t>U</a:t>
            </a:r>
            <a:r>
              <a:rPr lang="en-GB" sz="1500" b="1" dirty="0"/>
              <a:t> changes </a:t>
            </a:r>
            <a:r>
              <a:rPr lang="en-GB" sz="1500" b="1" i="1" dirty="0"/>
              <a:t>p</a:t>
            </a:r>
            <a:r>
              <a:rPr lang="en-GB" sz="1500" b="1" dirty="0"/>
              <a:t> by only half the amount it changes </a:t>
            </a:r>
            <a:r>
              <a:rPr lang="en-GB" sz="1500" b="1" i="1" dirty="0"/>
              <a:t>w</a:t>
            </a:r>
            <a:r>
              <a:rPr lang="en-GB" sz="1500" b="1" dirty="0"/>
              <a:t>.  Thus the slope is 0.5.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5" name="Rectangle 24"/>
          <p:cNvSpPr/>
          <p:nvPr/>
        </p:nvSpPr>
        <p:spPr bwMode="auto">
          <a:xfrm>
            <a:off x="432000" y="669825"/>
            <a:ext cx="8280000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" name="Rectangle 38"/>
          <p:cNvSpPr>
            <a:spLocks noChangeArrowheads="1"/>
          </p:cNvSpPr>
          <p:nvPr/>
        </p:nvSpPr>
        <p:spPr bwMode="auto">
          <a:xfrm>
            <a:off x="1549400" y="1123950"/>
            <a:ext cx="2362200" cy="990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7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622307"/>
              </p:ext>
            </p:extLst>
          </p:nvPr>
        </p:nvGraphicFramePr>
        <p:xfrm>
          <a:off x="685800" y="666750"/>
          <a:ext cx="7788275" cy="478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1" name="Worksheet" r:id="rId3" imgW="9305925" imgH="5724525" progId="Excel.Sheet.8">
                  <p:embed/>
                </p:oleObj>
              </mc:Choice>
              <mc:Fallback>
                <p:oleObj name="Worksheet" r:id="rId3" imgW="9305925" imgH="572452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666750"/>
                        <a:ext cx="7788275" cy="478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762000" y="81915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p</a:t>
            </a: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8001000" y="5019675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w</a:t>
            </a:r>
          </a:p>
        </p:txBody>
      </p:sp>
      <p:graphicFrame>
        <p:nvGraphicFramePr>
          <p:cNvPr id="30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27610"/>
              </p:ext>
            </p:extLst>
          </p:nvPr>
        </p:nvGraphicFramePr>
        <p:xfrm>
          <a:off x="5130800" y="2143125"/>
          <a:ext cx="736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2" name="Equation" r:id="rId5" imgW="736600" imgH="279400" progId="Equation.3">
                  <p:embed/>
                </p:oleObj>
              </mc:Choice>
              <mc:Fallback>
                <p:oleObj name="Equation" r:id="rId5" imgW="7366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0800" y="2143125"/>
                        <a:ext cx="736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320955"/>
              </p:ext>
            </p:extLst>
          </p:nvPr>
        </p:nvGraphicFramePr>
        <p:xfrm>
          <a:off x="1328738" y="2973388"/>
          <a:ext cx="11176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3" name="Equation" r:id="rId7" imgW="1117600" imgH="279400" progId="Equation.3">
                  <p:embed/>
                </p:oleObj>
              </mc:Choice>
              <mc:Fallback>
                <p:oleObj name="Equation" r:id="rId7" imgW="11176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2973388"/>
                        <a:ext cx="11176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Line 27"/>
          <p:cNvSpPr>
            <a:spLocks noChangeShapeType="1"/>
          </p:cNvSpPr>
          <p:nvPr/>
        </p:nvSpPr>
        <p:spPr bwMode="auto">
          <a:xfrm>
            <a:off x="1946275" y="3270250"/>
            <a:ext cx="142875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616575" y="2432050"/>
            <a:ext cx="142875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aphicFrame>
        <p:nvGraphicFramePr>
          <p:cNvPr id="34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762000"/>
              </p:ext>
            </p:extLst>
          </p:nvPr>
        </p:nvGraphicFramePr>
        <p:xfrm>
          <a:off x="1670050" y="1225550"/>
          <a:ext cx="2146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4" name="Equation" r:id="rId9" imgW="2146300" imgH="342900" progId="Equation.3">
                  <p:embed/>
                </p:oleObj>
              </mc:Choice>
              <mc:Fallback>
                <p:oleObj name="Equation" r:id="rId9" imgW="21463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0050" y="1225550"/>
                        <a:ext cx="2146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68209"/>
              </p:ext>
            </p:extLst>
          </p:nvPr>
        </p:nvGraphicFramePr>
        <p:xfrm>
          <a:off x="1644650" y="1689100"/>
          <a:ext cx="2159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5" name="Equation" r:id="rId11" imgW="2159000" imgH="279400" progId="Equation.3">
                  <p:embed/>
                </p:oleObj>
              </mc:Choice>
              <mc:Fallback>
                <p:oleObj name="Equation" r:id="rId11" imgW="21590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650" y="1689100"/>
                        <a:ext cx="2159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4152900" y="3562350"/>
            <a:ext cx="2108200" cy="609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7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841894"/>
              </p:ext>
            </p:extLst>
          </p:nvPr>
        </p:nvGraphicFramePr>
        <p:xfrm>
          <a:off x="4273550" y="3714750"/>
          <a:ext cx="17907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46" name="Equation" r:id="rId13" imgW="1790700" imgH="342900" progId="Equation.3">
                  <p:embed/>
                </p:oleObj>
              </mc:Choice>
              <mc:Fallback>
                <p:oleObj name="Equation" r:id="rId13" imgW="17907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3550" y="3714750"/>
                        <a:ext cx="17907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0" y="1850397"/>
            <a:ext cx="9144000" cy="126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9400" name="Text Box 1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59401" name="Text Box 17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At the same time, </a:t>
            </a:r>
            <a:r>
              <a:rPr lang="en-GB" sz="1500" b="1" i="1" dirty="0"/>
              <a:t>p</a:t>
            </a:r>
            <a:r>
              <a:rPr lang="en-GB" sz="1500" b="1" dirty="0"/>
              <a:t> and </a:t>
            </a:r>
            <a:r>
              <a:rPr lang="en-GB" sz="1500" b="1" i="1" dirty="0"/>
              <a:t>w</a:t>
            </a:r>
            <a:r>
              <a:rPr lang="en-GB" sz="1500" b="1" dirty="0"/>
              <a:t> are both affected by variations in </a:t>
            </a:r>
            <a:r>
              <a:rPr lang="en-GB" sz="1500" b="1" i="1" dirty="0"/>
              <a:t>u</a:t>
            </a:r>
            <a:r>
              <a:rPr lang="en-GB" sz="1500" b="1" i="1" baseline="-25000" dirty="0"/>
              <a:t>p</a:t>
            </a:r>
            <a:r>
              <a:rPr lang="en-GB" sz="1500" b="1" dirty="0"/>
              <a:t>, the change in </a:t>
            </a:r>
            <a:r>
              <a:rPr lang="en-GB" sz="1500" b="1" i="1" dirty="0"/>
              <a:t>p</a:t>
            </a:r>
            <a:r>
              <a:rPr lang="en-GB" sz="1500" b="1" dirty="0"/>
              <a:t> being 1/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2</a:t>
            </a:r>
            <a:r>
              <a:rPr lang="en-GB" sz="1500" b="1" dirty="0"/>
              <a:t> times the change in </a:t>
            </a:r>
            <a:r>
              <a:rPr lang="en-GB" sz="1500" b="1" i="1" dirty="0"/>
              <a:t>w</a:t>
            </a:r>
            <a:r>
              <a:rPr lang="en-GB" sz="1500" b="1" dirty="0"/>
              <a:t>.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5467350" y="2113200"/>
            <a:ext cx="384175" cy="8048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7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5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8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270227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9" name="Equation" r:id="rId7" imgW="2362200" imgH="419100" progId="Equation.3">
                  <p:embed/>
                </p:oleObj>
              </mc:Choice>
              <mc:Fallback>
                <p:oleObj name="Equation" r:id="rId7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34270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40" name="Equation" r:id="rId9" imgW="2717800" imgH="342900" progId="Equation.3">
                  <p:embed/>
                </p:oleObj>
              </mc:Choice>
              <mc:Fallback>
                <p:oleObj name="Equation" r:id="rId9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16"/>
          <p:cNvSpPr>
            <a:spLocks noChangeArrowheads="1"/>
          </p:cNvSpPr>
          <p:nvPr/>
        </p:nvSpPr>
        <p:spPr bwMode="auto">
          <a:xfrm>
            <a:off x="0" y="4439100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4" name="TextBox 31"/>
          <p:cNvSpPr txBox="1">
            <a:spLocks noChangeArrowheads="1"/>
          </p:cNvSpPr>
          <p:nvPr/>
        </p:nvSpPr>
        <p:spPr bwMode="auto">
          <a:xfrm>
            <a:off x="57150" y="4486950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auto">
          <a:xfrm>
            <a:off x="4114800" y="4942500"/>
            <a:ext cx="1054100" cy="424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6" name="Rectangle 21"/>
          <p:cNvSpPr>
            <a:spLocks noChangeArrowheads="1"/>
          </p:cNvSpPr>
          <p:nvPr/>
        </p:nvSpPr>
        <p:spPr bwMode="auto">
          <a:xfrm>
            <a:off x="5154613" y="4481700"/>
            <a:ext cx="658812" cy="432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420673"/>
              </p:ext>
            </p:extLst>
          </p:nvPr>
        </p:nvGraphicFramePr>
        <p:xfrm>
          <a:off x="2343150" y="4505325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41" name="Equation" r:id="rId11" imgW="4076700" imgH="838200" progId="Equation.3">
                  <p:embed/>
                </p:oleObj>
              </mc:Choice>
              <mc:Fallback>
                <p:oleObj name="Equation" r:id="rId11" imgW="40767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150" y="4505325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16"/>
          <p:cNvSpPr>
            <a:spLocks noChangeArrowheads="1"/>
          </p:cNvSpPr>
          <p:nvPr/>
        </p:nvSpPr>
        <p:spPr bwMode="auto">
          <a:xfrm>
            <a:off x="0" y="3358500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9" name="TextBox 31"/>
          <p:cNvSpPr txBox="1">
            <a:spLocks noChangeArrowheads="1"/>
          </p:cNvSpPr>
          <p:nvPr/>
        </p:nvSpPr>
        <p:spPr bwMode="auto">
          <a:xfrm>
            <a:off x="57150" y="3398100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60" name="Rectangle 7"/>
          <p:cNvSpPr>
            <a:spLocks noChangeArrowheads="1"/>
          </p:cNvSpPr>
          <p:nvPr/>
        </p:nvSpPr>
        <p:spPr bwMode="auto">
          <a:xfrm>
            <a:off x="4286250" y="3863625"/>
            <a:ext cx="1054100" cy="424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Rectangle 35"/>
          <p:cNvSpPr>
            <a:spLocks noChangeArrowheads="1"/>
          </p:cNvSpPr>
          <p:nvPr/>
        </p:nvSpPr>
        <p:spPr bwMode="auto">
          <a:xfrm>
            <a:off x="5476875" y="3401700"/>
            <a:ext cx="360000" cy="432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6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451237"/>
              </p:ext>
            </p:extLst>
          </p:nvPr>
        </p:nvGraphicFramePr>
        <p:xfrm>
          <a:off x="2372400" y="3423300"/>
          <a:ext cx="4394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42" name="Equation" r:id="rId13" imgW="4394200" imgH="838200" progId="Equation.3">
                  <p:embed/>
                </p:oleObj>
              </mc:Choice>
              <mc:Fallback>
                <p:oleObj name="Equation" r:id="rId13" imgW="43942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2400" y="3423300"/>
                        <a:ext cx="43942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743526"/>
              </p:ext>
            </p:extLst>
          </p:nvPr>
        </p:nvGraphicFramePr>
        <p:xfrm>
          <a:off x="482600" y="1960563"/>
          <a:ext cx="8167688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43" name="Equation" r:id="rId15" imgW="8165880" imgH="1028520" progId="Equation.DSMT4">
                  <p:embed/>
                </p:oleObj>
              </mc:Choice>
              <mc:Fallback>
                <p:oleObj name="Equation" r:id="rId15" imgW="8165880" imgH="102852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" y="1960563"/>
                        <a:ext cx="8167688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 bwMode="auto">
          <a:xfrm>
            <a:off x="432000" y="669825"/>
            <a:ext cx="8280000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0422" name="Line 2"/>
          <p:cNvSpPr>
            <a:spLocks noChangeAspect="1" noChangeShapeType="1"/>
          </p:cNvSpPr>
          <p:nvPr/>
        </p:nvSpPr>
        <p:spPr bwMode="auto">
          <a:xfrm flipV="1">
            <a:off x="5562600" y="2352675"/>
            <a:ext cx="576263" cy="5302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23" name="Line 3"/>
          <p:cNvSpPr>
            <a:spLocks noChangeAspect="1" noChangeShapeType="1"/>
          </p:cNvSpPr>
          <p:nvPr/>
        </p:nvSpPr>
        <p:spPr bwMode="auto">
          <a:xfrm flipV="1">
            <a:off x="3060700" y="2509838"/>
            <a:ext cx="1050925" cy="96678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25" name="Line 5"/>
          <p:cNvSpPr>
            <a:spLocks noChangeAspect="1" noChangeShapeType="1"/>
          </p:cNvSpPr>
          <p:nvPr/>
        </p:nvSpPr>
        <p:spPr bwMode="auto">
          <a:xfrm flipV="1">
            <a:off x="1471613" y="3602038"/>
            <a:ext cx="1023937" cy="94138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26" name="Line 6"/>
          <p:cNvSpPr>
            <a:spLocks noChangeAspect="1" noChangeShapeType="1"/>
          </p:cNvSpPr>
          <p:nvPr/>
        </p:nvSpPr>
        <p:spPr bwMode="auto">
          <a:xfrm flipV="1">
            <a:off x="2303463" y="2882900"/>
            <a:ext cx="822325" cy="75723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27" name="Line 7"/>
          <p:cNvSpPr>
            <a:spLocks noChangeAspect="1" noChangeShapeType="1"/>
          </p:cNvSpPr>
          <p:nvPr/>
        </p:nvSpPr>
        <p:spPr bwMode="auto">
          <a:xfrm flipV="1">
            <a:off x="1909763" y="3568700"/>
            <a:ext cx="768350" cy="70643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28" name="Line 8"/>
          <p:cNvSpPr>
            <a:spLocks noChangeAspect="1" noChangeShapeType="1"/>
          </p:cNvSpPr>
          <p:nvPr/>
        </p:nvSpPr>
        <p:spPr bwMode="auto">
          <a:xfrm flipV="1">
            <a:off x="2906713" y="1676400"/>
            <a:ext cx="1974850" cy="18161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29" name="Line 10"/>
          <p:cNvSpPr>
            <a:spLocks noChangeAspect="1" noChangeShapeType="1"/>
          </p:cNvSpPr>
          <p:nvPr/>
        </p:nvSpPr>
        <p:spPr bwMode="auto">
          <a:xfrm flipV="1">
            <a:off x="3429000" y="2870200"/>
            <a:ext cx="576263" cy="5302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0" name="Line 11"/>
          <p:cNvSpPr>
            <a:spLocks noChangeAspect="1" noChangeShapeType="1"/>
          </p:cNvSpPr>
          <p:nvPr/>
        </p:nvSpPr>
        <p:spPr bwMode="auto">
          <a:xfrm flipV="1">
            <a:off x="3630613" y="2682875"/>
            <a:ext cx="712787" cy="65405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1" name="Line 12"/>
          <p:cNvSpPr>
            <a:spLocks noChangeAspect="1" noChangeShapeType="1"/>
          </p:cNvSpPr>
          <p:nvPr/>
        </p:nvSpPr>
        <p:spPr bwMode="auto">
          <a:xfrm flipV="1">
            <a:off x="3335338" y="3244850"/>
            <a:ext cx="695325" cy="63976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2" name="Line 13"/>
          <p:cNvSpPr>
            <a:spLocks noChangeAspect="1" noChangeShapeType="1"/>
          </p:cNvSpPr>
          <p:nvPr/>
        </p:nvSpPr>
        <p:spPr bwMode="auto">
          <a:xfrm flipV="1">
            <a:off x="3198813" y="3294063"/>
            <a:ext cx="622300" cy="5715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3" name="Line 14"/>
          <p:cNvSpPr>
            <a:spLocks noChangeAspect="1" noChangeShapeType="1"/>
          </p:cNvSpPr>
          <p:nvPr/>
        </p:nvSpPr>
        <p:spPr bwMode="auto">
          <a:xfrm flipV="1">
            <a:off x="4203700" y="2801938"/>
            <a:ext cx="447675" cy="411162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4" name="Line 15"/>
          <p:cNvSpPr>
            <a:spLocks noChangeAspect="1" noChangeShapeType="1"/>
          </p:cNvSpPr>
          <p:nvPr/>
        </p:nvSpPr>
        <p:spPr bwMode="auto">
          <a:xfrm flipV="1">
            <a:off x="4578350" y="2984500"/>
            <a:ext cx="165100" cy="15081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5" name="Line 16"/>
          <p:cNvSpPr>
            <a:spLocks noChangeAspect="1" noChangeShapeType="1"/>
          </p:cNvSpPr>
          <p:nvPr/>
        </p:nvSpPr>
        <p:spPr bwMode="auto">
          <a:xfrm flipV="1">
            <a:off x="4419600" y="3038475"/>
            <a:ext cx="547688" cy="50165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6" name="Line 17"/>
          <p:cNvSpPr>
            <a:spLocks noChangeAspect="1" noChangeShapeType="1"/>
          </p:cNvSpPr>
          <p:nvPr/>
        </p:nvSpPr>
        <p:spPr bwMode="auto">
          <a:xfrm flipV="1">
            <a:off x="4038600" y="3057525"/>
            <a:ext cx="768350" cy="7080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7" name="Line 18"/>
          <p:cNvSpPr>
            <a:spLocks noChangeAspect="1" noChangeShapeType="1"/>
          </p:cNvSpPr>
          <p:nvPr/>
        </p:nvSpPr>
        <p:spPr bwMode="auto">
          <a:xfrm flipV="1">
            <a:off x="3619500" y="3170238"/>
            <a:ext cx="776288" cy="71278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8" name="Line 19"/>
          <p:cNvSpPr>
            <a:spLocks noChangeAspect="1" noChangeShapeType="1"/>
          </p:cNvSpPr>
          <p:nvPr/>
        </p:nvSpPr>
        <p:spPr bwMode="auto">
          <a:xfrm flipV="1">
            <a:off x="4176713" y="2984500"/>
            <a:ext cx="987425" cy="90646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39" name="Line 20"/>
          <p:cNvSpPr>
            <a:spLocks noChangeAspect="1" noChangeShapeType="1"/>
          </p:cNvSpPr>
          <p:nvPr/>
        </p:nvSpPr>
        <p:spPr bwMode="auto">
          <a:xfrm flipV="1">
            <a:off x="5356225" y="1192213"/>
            <a:ext cx="1909763" cy="175577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40" name="Line 21"/>
          <p:cNvSpPr>
            <a:spLocks noChangeAspect="1" noChangeShapeType="1"/>
          </p:cNvSpPr>
          <p:nvPr/>
        </p:nvSpPr>
        <p:spPr bwMode="auto">
          <a:xfrm flipV="1">
            <a:off x="5164138" y="2855913"/>
            <a:ext cx="576262" cy="5302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48" name="Line 9"/>
          <p:cNvSpPr>
            <a:spLocks noChangeAspect="1" noChangeShapeType="1"/>
          </p:cNvSpPr>
          <p:nvPr/>
        </p:nvSpPr>
        <p:spPr bwMode="auto">
          <a:xfrm flipV="1">
            <a:off x="2787650" y="3422650"/>
            <a:ext cx="466725" cy="42703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424" name="Line 4"/>
          <p:cNvSpPr>
            <a:spLocks noChangeAspect="1" noChangeShapeType="1"/>
          </p:cNvSpPr>
          <p:nvPr/>
        </p:nvSpPr>
        <p:spPr bwMode="auto">
          <a:xfrm flipV="1">
            <a:off x="2111375" y="2444750"/>
            <a:ext cx="1352550" cy="124301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60421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194619"/>
              </p:ext>
            </p:extLst>
          </p:nvPr>
        </p:nvGraphicFramePr>
        <p:xfrm>
          <a:off x="685800" y="733425"/>
          <a:ext cx="7669213" cy="471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5" name="Worksheet" r:id="rId3" imgW="9306151" imgH="5724766" progId="Excel.Sheet.8">
                  <p:embed/>
                </p:oleObj>
              </mc:Choice>
              <mc:Fallback>
                <p:oleObj name="Worksheet" r:id="rId3" imgW="9306151" imgH="5724766" progId="Excel.Sheet.8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733425"/>
                        <a:ext cx="7669213" cy="471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42" name="Text Box 2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0443" name="Text Box 27"/>
          <p:cNvSpPr txBox="1">
            <a:spLocks noChangeArrowheads="1"/>
          </p:cNvSpPr>
          <p:nvPr/>
        </p:nvSpPr>
        <p:spPr bwMode="auto">
          <a:xfrm>
            <a:off x="762000" y="885825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p</a:t>
            </a:r>
          </a:p>
        </p:txBody>
      </p:sp>
      <p:sp>
        <p:nvSpPr>
          <p:cNvPr id="60444" name="Text Box 28"/>
          <p:cNvSpPr txBox="1">
            <a:spLocks noChangeArrowheads="1"/>
          </p:cNvSpPr>
          <p:nvPr/>
        </p:nvSpPr>
        <p:spPr bwMode="auto">
          <a:xfrm>
            <a:off x="8001000" y="508635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w</a:t>
            </a:r>
          </a:p>
        </p:txBody>
      </p:sp>
      <p:sp>
        <p:nvSpPr>
          <p:cNvPr id="60445" name="Text Box 3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As a consequence the actual observations are shifted away from the true relationship up or down along lines with slope 1/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2</a:t>
            </a:r>
            <a:r>
              <a:rPr lang="en-GB" sz="1500" b="1" dirty="0"/>
              <a:t>, the dotted lines in the graph.  Since 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2</a:t>
            </a:r>
            <a:r>
              <a:rPr lang="en-GB" sz="1500" b="1" dirty="0"/>
              <a:t> is 0.5, 1/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2</a:t>
            </a:r>
            <a:r>
              <a:rPr lang="en-GB" sz="1500" b="1" dirty="0"/>
              <a:t> is 2.0.</a:t>
            </a: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Rectangle 45"/>
          <p:cNvSpPr>
            <a:spLocks noChangeArrowheads="1"/>
          </p:cNvSpPr>
          <p:nvPr/>
        </p:nvSpPr>
        <p:spPr bwMode="auto">
          <a:xfrm>
            <a:off x="5508625" y="3829050"/>
            <a:ext cx="2425700" cy="4540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1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17529"/>
              </p:ext>
            </p:extLst>
          </p:nvPr>
        </p:nvGraphicFramePr>
        <p:xfrm>
          <a:off x="5610225" y="3905250"/>
          <a:ext cx="22352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6" name="Equation" r:id="rId5" imgW="2235200" imgH="342900" progId="Equation.3">
                  <p:embed/>
                </p:oleObj>
              </mc:Choice>
              <mc:Fallback>
                <p:oleObj name="Equation" r:id="rId5" imgW="22352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0225" y="3905250"/>
                        <a:ext cx="22352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432000" y="669825"/>
            <a:ext cx="8280000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1445" name="Rectangle 46"/>
          <p:cNvSpPr>
            <a:spLocks noChangeArrowheads="1"/>
          </p:cNvSpPr>
          <p:nvPr/>
        </p:nvSpPr>
        <p:spPr bwMode="auto">
          <a:xfrm>
            <a:off x="5508625" y="4343400"/>
            <a:ext cx="2425700" cy="4540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61446" name="Rectangle 45"/>
          <p:cNvSpPr>
            <a:spLocks noChangeArrowheads="1"/>
          </p:cNvSpPr>
          <p:nvPr/>
        </p:nvSpPr>
        <p:spPr bwMode="auto">
          <a:xfrm>
            <a:off x="5508625" y="3829050"/>
            <a:ext cx="2425700" cy="45402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61447" name="Line 27"/>
          <p:cNvSpPr>
            <a:spLocks noChangeAspect="1" noChangeShapeType="1"/>
          </p:cNvSpPr>
          <p:nvPr/>
        </p:nvSpPr>
        <p:spPr bwMode="auto">
          <a:xfrm flipV="1">
            <a:off x="5562600" y="2352675"/>
            <a:ext cx="576263" cy="5302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48" name="Line 25"/>
          <p:cNvSpPr>
            <a:spLocks noChangeAspect="1" noChangeShapeType="1"/>
          </p:cNvSpPr>
          <p:nvPr/>
        </p:nvSpPr>
        <p:spPr bwMode="auto">
          <a:xfrm flipV="1">
            <a:off x="3060700" y="2509838"/>
            <a:ext cx="1050925" cy="96678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49" name="Line 40"/>
          <p:cNvSpPr>
            <a:spLocks noChangeAspect="1" noChangeShapeType="1"/>
          </p:cNvSpPr>
          <p:nvPr/>
        </p:nvSpPr>
        <p:spPr bwMode="auto">
          <a:xfrm flipV="1">
            <a:off x="2111375" y="2444750"/>
            <a:ext cx="1352550" cy="124301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0" name="Line 44"/>
          <p:cNvSpPr>
            <a:spLocks noChangeAspect="1" noChangeShapeType="1"/>
          </p:cNvSpPr>
          <p:nvPr/>
        </p:nvSpPr>
        <p:spPr bwMode="auto">
          <a:xfrm flipV="1">
            <a:off x="1471613" y="3602038"/>
            <a:ext cx="1023937" cy="94138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1" name="Line 43"/>
          <p:cNvSpPr>
            <a:spLocks noChangeAspect="1" noChangeShapeType="1"/>
          </p:cNvSpPr>
          <p:nvPr/>
        </p:nvSpPr>
        <p:spPr bwMode="auto">
          <a:xfrm flipV="1">
            <a:off x="2303463" y="2882900"/>
            <a:ext cx="822325" cy="75723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2" name="Line 42"/>
          <p:cNvSpPr>
            <a:spLocks noChangeAspect="1" noChangeShapeType="1"/>
          </p:cNvSpPr>
          <p:nvPr/>
        </p:nvSpPr>
        <p:spPr bwMode="auto">
          <a:xfrm flipV="1">
            <a:off x="1909763" y="3568700"/>
            <a:ext cx="768350" cy="70643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3" name="Line 41"/>
          <p:cNvSpPr>
            <a:spLocks noChangeAspect="1" noChangeShapeType="1"/>
          </p:cNvSpPr>
          <p:nvPr/>
        </p:nvSpPr>
        <p:spPr bwMode="auto">
          <a:xfrm flipV="1">
            <a:off x="2906713" y="1676400"/>
            <a:ext cx="1974850" cy="18161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4" name="Line 39"/>
          <p:cNvSpPr>
            <a:spLocks noChangeAspect="1" noChangeShapeType="1"/>
          </p:cNvSpPr>
          <p:nvPr/>
        </p:nvSpPr>
        <p:spPr bwMode="auto">
          <a:xfrm flipV="1">
            <a:off x="2787650" y="3422650"/>
            <a:ext cx="466725" cy="427038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5" name="Line 38"/>
          <p:cNvSpPr>
            <a:spLocks noChangeAspect="1" noChangeShapeType="1"/>
          </p:cNvSpPr>
          <p:nvPr/>
        </p:nvSpPr>
        <p:spPr bwMode="auto">
          <a:xfrm flipV="1">
            <a:off x="3429000" y="2870200"/>
            <a:ext cx="576263" cy="5302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6" name="Line 37"/>
          <p:cNvSpPr>
            <a:spLocks noChangeAspect="1" noChangeShapeType="1"/>
          </p:cNvSpPr>
          <p:nvPr/>
        </p:nvSpPr>
        <p:spPr bwMode="auto">
          <a:xfrm flipV="1">
            <a:off x="3630613" y="2682875"/>
            <a:ext cx="712787" cy="65405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7" name="Line 35"/>
          <p:cNvSpPr>
            <a:spLocks noChangeAspect="1" noChangeShapeType="1"/>
          </p:cNvSpPr>
          <p:nvPr/>
        </p:nvSpPr>
        <p:spPr bwMode="auto">
          <a:xfrm flipV="1">
            <a:off x="3335338" y="3244850"/>
            <a:ext cx="695325" cy="63976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8" name="Line 36"/>
          <p:cNvSpPr>
            <a:spLocks noChangeAspect="1" noChangeShapeType="1"/>
          </p:cNvSpPr>
          <p:nvPr/>
        </p:nvSpPr>
        <p:spPr bwMode="auto">
          <a:xfrm flipV="1">
            <a:off x="3198813" y="3294063"/>
            <a:ext cx="622300" cy="5715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59" name="Line 34"/>
          <p:cNvSpPr>
            <a:spLocks noChangeAspect="1" noChangeShapeType="1"/>
          </p:cNvSpPr>
          <p:nvPr/>
        </p:nvSpPr>
        <p:spPr bwMode="auto">
          <a:xfrm flipV="1">
            <a:off x="4203700" y="2801938"/>
            <a:ext cx="447675" cy="411162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0" name="Line 33"/>
          <p:cNvSpPr>
            <a:spLocks noChangeAspect="1" noChangeShapeType="1"/>
          </p:cNvSpPr>
          <p:nvPr/>
        </p:nvSpPr>
        <p:spPr bwMode="auto">
          <a:xfrm flipV="1">
            <a:off x="4578350" y="2984500"/>
            <a:ext cx="165100" cy="15081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1" name="Line 30"/>
          <p:cNvSpPr>
            <a:spLocks noChangeAspect="1" noChangeShapeType="1"/>
          </p:cNvSpPr>
          <p:nvPr/>
        </p:nvSpPr>
        <p:spPr bwMode="auto">
          <a:xfrm flipV="1">
            <a:off x="4419600" y="3038475"/>
            <a:ext cx="547688" cy="50165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2" name="Line 31"/>
          <p:cNvSpPr>
            <a:spLocks noChangeAspect="1" noChangeShapeType="1"/>
          </p:cNvSpPr>
          <p:nvPr/>
        </p:nvSpPr>
        <p:spPr bwMode="auto">
          <a:xfrm flipV="1">
            <a:off x="4038600" y="3057525"/>
            <a:ext cx="768350" cy="7080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3" name="Line 32"/>
          <p:cNvSpPr>
            <a:spLocks noChangeAspect="1" noChangeShapeType="1"/>
          </p:cNvSpPr>
          <p:nvPr/>
        </p:nvSpPr>
        <p:spPr bwMode="auto">
          <a:xfrm flipV="1">
            <a:off x="3619500" y="3170238"/>
            <a:ext cx="776288" cy="71278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4" name="Line 28"/>
          <p:cNvSpPr>
            <a:spLocks noChangeAspect="1" noChangeShapeType="1"/>
          </p:cNvSpPr>
          <p:nvPr/>
        </p:nvSpPr>
        <p:spPr bwMode="auto">
          <a:xfrm flipV="1">
            <a:off x="4176713" y="2984500"/>
            <a:ext cx="987425" cy="90646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5" name="Line 23"/>
          <p:cNvSpPr>
            <a:spLocks noChangeAspect="1" noChangeShapeType="1"/>
          </p:cNvSpPr>
          <p:nvPr/>
        </p:nvSpPr>
        <p:spPr bwMode="auto">
          <a:xfrm flipV="1">
            <a:off x="5356225" y="1192213"/>
            <a:ext cx="1909763" cy="175577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6" name="Line 24"/>
          <p:cNvSpPr>
            <a:spLocks noChangeAspect="1" noChangeShapeType="1"/>
          </p:cNvSpPr>
          <p:nvPr/>
        </p:nvSpPr>
        <p:spPr bwMode="auto">
          <a:xfrm flipV="1">
            <a:off x="5164138" y="2855913"/>
            <a:ext cx="576262" cy="5302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69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1470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regression line thus overestimates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.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5552625" y="4386675"/>
            <a:ext cx="2340000" cy="3672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6147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64884"/>
              </p:ext>
            </p:extLst>
          </p:nvPr>
        </p:nvGraphicFramePr>
        <p:xfrm>
          <a:off x="5584825" y="4408488"/>
          <a:ext cx="20828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6" name="Equation" r:id="rId3" imgW="2082800" imgH="355600" progId="Equation.3">
                  <p:embed/>
                </p:oleObj>
              </mc:Choice>
              <mc:Fallback>
                <p:oleObj name="Equation" r:id="rId3" imgW="2082800" imgH="355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4825" y="4408488"/>
                        <a:ext cx="2082800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2" name="Text Box 11"/>
          <p:cNvSpPr txBox="1">
            <a:spLocks noChangeArrowheads="1"/>
          </p:cNvSpPr>
          <p:nvPr/>
        </p:nvSpPr>
        <p:spPr bwMode="auto">
          <a:xfrm>
            <a:off x="762000" y="885825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p</a:t>
            </a:r>
          </a:p>
        </p:txBody>
      </p:sp>
      <p:sp>
        <p:nvSpPr>
          <p:cNvPr id="61473" name="Text Box 12"/>
          <p:cNvSpPr txBox="1">
            <a:spLocks noChangeArrowheads="1"/>
          </p:cNvSpPr>
          <p:nvPr/>
        </p:nvSpPr>
        <p:spPr bwMode="auto">
          <a:xfrm>
            <a:off x="8001000" y="5086350"/>
            <a:ext cx="381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b="1" i="1"/>
              <a:t>w</a:t>
            </a:r>
          </a:p>
        </p:txBody>
      </p:sp>
      <p:graphicFrame>
        <p:nvGraphicFramePr>
          <p:cNvPr id="6147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988423"/>
              </p:ext>
            </p:extLst>
          </p:nvPr>
        </p:nvGraphicFramePr>
        <p:xfrm>
          <a:off x="5610225" y="3905250"/>
          <a:ext cx="22352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7" name="Equation" r:id="rId5" imgW="2235200" imgH="342900" progId="Equation.3">
                  <p:embed/>
                </p:oleObj>
              </mc:Choice>
              <mc:Fallback>
                <p:oleObj name="Equation" r:id="rId5" imgW="2235200" imgH="3429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0225" y="3905250"/>
                        <a:ext cx="2235200" cy="34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5" name="Line 21"/>
          <p:cNvSpPr>
            <a:spLocks noChangeAspect="1" noChangeShapeType="1"/>
          </p:cNvSpPr>
          <p:nvPr/>
        </p:nvSpPr>
        <p:spPr bwMode="auto">
          <a:xfrm flipV="1">
            <a:off x="1435100" y="1512888"/>
            <a:ext cx="5886450" cy="29781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6147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372632"/>
              </p:ext>
            </p:extLst>
          </p:nvPr>
        </p:nvGraphicFramePr>
        <p:xfrm>
          <a:off x="685800" y="733425"/>
          <a:ext cx="7669213" cy="471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8" name="Worksheet" r:id="rId7" imgW="9306151" imgH="5724766" progId="Excel.Sheet.8">
                  <p:embed/>
                </p:oleObj>
              </mc:Choice>
              <mc:Fallback>
                <p:oleObj name="Worksheet" r:id="rId7" imgW="9306151" imgH="5724766" progId="Excel.Sheet.8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733425"/>
                        <a:ext cx="7669213" cy="471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0" y="1850398"/>
            <a:ext cx="9144000" cy="3378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6705600" y="3733800"/>
            <a:ext cx="1714500" cy="1657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2471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2472" name="Text Box 7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We will calculate the large-sample bias in the slope coefficient.   </a:t>
            </a:r>
            <a:r>
              <a:rPr lang="en-GB" sz="1500" b="1" i="1" dirty="0"/>
              <a:t>U</a:t>
            </a:r>
            <a:r>
              <a:rPr lang="en-GB" sz="1500" b="1" dirty="0"/>
              <a:t> and </a:t>
            </a:r>
            <a:r>
              <a:rPr lang="en-GB" sz="1500" b="1" i="1" dirty="0"/>
              <a:t>u</a:t>
            </a:r>
            <a:r>
              <a:rPr lang="en-GB" sz="1500" b="1" i="1" baseline="-25000" dirty="0"/>
              <a:t>p</a:t>
            </a:r>
            <a:r>
              <a:rPr lang="en-GB" sz="1500" b="1" dirty="0"/>
              <a:t> were chosen so that they had population variances 2.08 and 0.64, respectively. </a:t>
            </a:r>
          </a:p>
        </p:txBody>
      </p:sp>
      <p:graphicFrame>
        <p:nvGraphicFramePr>
          <p:cNvPr id="62475" name="Object 34"/>
          <p:cNvGraphicFramePr>
            <a:graphicFrameLocks noChangeAspect="1"/>
          </p:cNvGraphicFramePr>
          <p:nvPr/>
        </p:nvGraphicFramePr>
        <p:xfrm>
          <a:off x="6940550" y="3841750"/>
          <a:ext cx="1257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0" name="Equation" r:id="rId3" imgW="1257300" imgH="419100" progId="Equation.3">
                  <p:embed/>
                </p:oleObj>
              </mc:Choice>
              <mc:Fallback>
                <p:oleObj name="Equation" r:id="rId3" imgW="1257300" imgH="41910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0550" y="3841750"/>
                        <a:ext cx="1257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6" name="Object 35"/>
          <p:cNvGraphicFramePr>
            <a:graphicFrameLocks noChangeAspect="1"/>
          </p:cNvGraphicFramePr>
          <p:nvPr/>
        </p:nvGraphicFramePr>
        <p:xfrm>
          <a:off x="6883400" y="4305300"/>
          <a:ext cx="1320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1" name="Equation" r:id="rId5" imgW="1320227" imgH="482391" progId="Equation.3">
                  <p:embed/>
                </p:oleObj>
              </mc:Choice>
              <mc:Fallback>
                <p:oleObj name="Equation" r:id="rId5" imgW="1320227" imgH="482391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4305300"/>
                        <a:ext cx="1320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7" name="Object 36"/>
          <p:cNvGraphicFramePr>
            <a:graphicFrameLocks noChangeAspect="1"/>
          </p:cNvGraphicFramePr>
          <p:nvPr/>
        </p:nvGraphicFramePr>
        <p:xfrm>
          <a:off x="6877050" y="4813300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2" name="Equation" r:id="rId7" imgW="952500" imgH="457200" progId="Equation.3">
                  <p:embed/>
                </p:oleObj>
              </mc:Choice>
              <mc:Fallback>
                <p:oleObj name="Equation" r:id="rId7" imgW="952500" imgH="4572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4813300"/>
                        <a:ext cx="952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3" name="Equation" r:id="rId9" imgW="2235200" imgH="419100" progId="Equation.3">
                  <p:embed/>
                </p:oleObj>
              </mc:Choice>
              <mc:Fallback>
                <p:oleObj name="Equation" r:id="rId9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33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4" name="Equation" r:id="rId11" imgW="3022600" imgH="381000" progId="Equation.3">
                  <p:embed/>
                </p:oleObj>
              </mc:Choice>
              <mc:Fallback>
                <p:oleObj name="Equation" r:id="rId11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270227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5" name="Equation" r:id="rId13" imgW="2362200" imgH="419100" progId="Equation.3">
                  <p:embed/>
                </p:oleObj>
              </mc:Choice>
              <mc:Fallback>
                <p:oleObj name="Equation" r:id="rId13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34270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6" name="Equation" r:id="rId15" imgW="2717800" imgH="342900" progId="Equation.3">
                  <p:embed/>
                </p:oleObj>
              </mc:Choice>
              <mc:Fallback>
                <p:oleObj name="Equation" r:id="rId15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510559"/>
              </p:ext>
            </p:extLst>
          </p:nvPr>
        </p:nvGraphicFramePr>
        <p:xfrm>
          <a:off x="463550" y="1958975"/>
          <a:ext cx="8167688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7" name="Equation" r:id="rId17" imgW="8165880" imgH="3124080" progId="Equation.DSMT4">
                  <p:embed/>
                </p:oleObj>
              </mc:Choice>
              <mc:Fallback>
                <p:oleObj name="Equation" r:id="rId17" imgW="8165880" imgH="3124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1958975"/>
                        <a:ext cx="8167688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4" name="Rectangle 26"/>
          <p:cNvSpPr>
            <a:spLocks noChangeArrowheads="1"/>
          </p:cNvSpPr>
          <p:nvPr/>
        </p:nvSpPr>
        <p:spPr bwMode="auto">
          <a:xfrm>
            <a:off x="1752600" y="4743449"/>
            <a:ext cx="914400" cy="4286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85" name="Text Box 17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 smtClean="0"/>
              <a:t>In the previous slideshow we determined analytically the large-sample simultaneous equations bias for the price inflation / wage inflation model.  Next </a:t>
            </a:r>
            <a:r>
              <a:rPr lang="en-GB" sz="1500" b="1" dirty="0"/>
              <a:t>we will look at the bias graphically</a:t>
            </a:r>
            <a:r>
              <a:rPr lang="en-GB" sz="1500" b="1" dirty="0" smtClean="0"/>
              <a:t>.</a:t>
            </a:r>
            <a:endParaRPr lang="en-GB" sz="1500" b="1" dirty="0"/>
          </a:p>
        </p:txBody>
      </p:sp>
      <p:sp>
        <p:nvSpPr>
          <p:cNvPr id="46086" name="Text Box 1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2995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0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55658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1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0" y="1850398"/>
            <a:ext cx="9144000" cy="3378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349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</a:t>
            </a:r>
            <a:r>
              <a:rPr lang="en-GB" sz="1500" b="1" dirty="0" err="1" smtClean="0"/>
              <a:t>plim</a:t>
            </a:r>
            <a:r>
              <a:rPr lang="en-GB" sz="1500" b="1" dirty="0" smtClean="0"/>
              <a:t> of the OLS estimator of </a:t>
            </a:r>
            <a:r>
              <a:rPr lang="en-GB" sz="1500" b="1" i="1" dirty="0" smtClean="0">
                <a:latin typeface="Symbol" pitchFamily="18" charset="2"/>
              </a:rPr>
              <a:t>b</a:t>
            </a:r>
            <a:r>
              <a:rPr lang="en-GB" sz="1500" b="1" baseline="-25000" dirty="0" smtClean="0"/>
              <a:t>2</a:t>
            </a:r>
            <a:r>
              <a:rPr lang="en-GB" sz="1500" b="1" dirty="0" smtClean="0"/>
              <a:t> </a:t>
            </a:r>
            <a:r>
              <a:rPr lang="en-GB" sz="1500" b="1" dirty="0"/>
              <a:t>is 0.99.  Our regression estimate, 1.11, was a little higher.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" name="Rectangle 38"/>
          <p:cNvSpPr>
            <a:spLocks noChangeArrowheads="1"/>
          </p:cNvSpPr>
          <p:nvPr/>
        </p:nvSpPr>
        <p:spPr bwMode="auto">
          <a:xfrm>
            <a:off x="6705600" y="3733800"/>
            <a:ext cx="1714500" cy="1656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3" name="Object 34"/>
          <p:cNvGraphicFramePr>
            <a:graphicFrameLocks noChangeAspect="1"/>
          </p:cNvGraphicFramePr>
          <p:nvPr/>
        </p:nvGraphicFramePr>
        <p:xfrm>
          <a:off x="6940550" y="3841750"/>
          <a:ext cx="1257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7" name="Equation" r:id="rId3" imgW="1257300" imgH="419100" progId="Equation.3">
                  <p:embed/>
                </p:oleObj>
              </mc:Choice>
              <mc:Fallback>
                <p:oleObj name="Equation" r:id="rId3" imgW="1257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0550" y="3841750"/>
                        <a:ext cx="1257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5"/>
          <p:cNvGraphicFramePr>
            <a:graphicFrameLocks noChangeAspect="1"/>
          </p:cNvGraphicFramePr>
          <p:nvPr/>
        </p:nvGraphicFramePr>
        <p:xfrm>
          <a:off x="6883400" y="4305300"/>
          <a:ext cx="1320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8" name="Equation" r:id="rId5" imgW="1320227" imgH="482391" progId="Equation.3">
                  <p:embed/>
                </p:oleObj>
              </mc:Choice>
              <mc:Fallback>
                <p:oleObj name="Equation" r:id="rId5" imgW="1320227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4305300"/>
                        <a:ext cx="1320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6"/>
          <p:cNvGraphicFramePr>
            <a:graphicFrameLocks noChangeAspect="1"/>
          </p:cNvGraphicFramePr>
          <p:nvPr/>
        </p:nvGraphicFramePr>
        <p:xfrm>
          <a:off x="6877050" y="4813300"/>
          <a:ext cx="95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9" name="Equation" r:id="rId7" imgW="952500" imgH="457200" progId="Equation.3">
                  <p:embed/>
                </p:oleObj>
              </mc:Choice>
              <mc:Fallback>
                <p:oleObj name="Equation" r:id="rId7" imgW="9525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4813300"/>
                        <a:ext cx="952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80" name="Equation" r:id="rId9" imgW="2235200" imgH="419100" progId="Equation.3">
                  <p:embed/>
                </p:oleObj>
              </mc:Choice>
              <mc:Fallback>
                <p:oleObj name="Equation" r:id="rId9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3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81" name="Equation" r:id="rId11" imgW="3022600" imgH="381000" progId="Equation.3">
                  <p:embed/>
                </p:oleObj>
              </mc:Choice>
              <mc:Fallback>
                <p:oleObj name="Equation" r:id="rId11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270227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82" name="Equation" r:id="rId13" imgW="2362200" imgH="419100" progId="Equation.3">
                  <p:embed/>
                </p:oleObj>
              </mc:Choice>
              <mc:Fallback>
                <p:oleObj name="Equation" r:id="rId13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34270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83" name="Equation" r:id="rId15" imgW="2717800" imgH="342900" progId="Equation.3">
                  <p:embed/>
                </p:oleObj>
              </mc:Choice>
              <mc:Fallback>
                <p:oleObj name="Equation" r:id="rId15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510559"/>
              </p:ext>
            </p:extLst>
          </p:nvPr>
        </p:nvGraphicFramePr>
        <p:xfrm>
          <a:off x="463550" y="1958975"/>
          <a:ext cx="8167688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84" name="Equation" r:id="rId17" imgW="8165880" imgH="3124080" progId="Equation.DSMT4">
                  <p:embed/>
                </p:oleObj>
              </mc:Choice>
              <mc:Fallback>
                <p:oleObj name="Equation" r:id="rId17" imgW="8165880" imgH="31240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1958975"/>
                        <a:ext cx="8167688" cy="312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2908800" y="1238400"/>
            <a:ext cx="446400" cy="46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558046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8" name="Equation" r:id="rId3" imgW="2362200" imgH="419100" progId="Equation.3">
                  <p:embed/>
                </p:oleObj>
              </mc:Choice>
              <mc:Fallback>
                <p:oleObj name="Equation" r:id="rId3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461244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9" name="Equation" r:id="rId5" imgW="2717800" imgH="342900" progId="Equation.3">
                  <p:embed/>
                </p:oleObj>
              </mc:Choice>
              <mc:Fallback>
                <p:oleObj name="Equation" r:id="rId5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900600" y="1836000"/>
            <a:ext cx="7232400" cy="3754800"/>
          </a:xfrm>
          <a:prstGeom prst="rect">
            <a:avLst/>
          </a:prstGeom>
          <a:solidFill>
            <a:srgbClr val="F3F6FF"/>
          </a:solidFill>
          <a:ln>
            <a:noFill/>
          </a:ln>
          <a:effectLst>
            <a:innerShdw blurRad="1143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515" name="Rectangle 17"/>
          <p:cNvSpPr>
            <a:spLocks noChangeArrowheads="1"/>
          </p:cNvSpPr>
          <p:nvPr/>
        </p:nvSpPr>
        <p:spPr bwMode="auto">
          <a:xfrm>
            <a:off x="5451475" y="2246400"/>
            <a:ext cx="622300" cy="3301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943200" y="1879200"/>
            <a:ext cx="7138800" cy="367200"/>
          </a:xfrm>
          <a:prstGeom prst="rect">
            <a:avLst/>
          </a:prstGeom>
          <a:solidFill>
            <a:srgbClr val="D7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301625" y="1864800"/>
            <a:ext cx="8532813" cy="376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1800" b="1" dirty="0" smtClean="0"/>
              <a:t>                                                     </a:t>
            </a:r>
            <a:r>
              <a:rPr lang="en-US" sz="1800" b="1" dirty="0" err="1" smtClean="0"/>
              <a:t>s.e.</a:t>
            </a:r>
            <a:r>
              <a:rPr lang="en-US" sz="1800" b="1" dirty="0" smtClean="0"/>
              <a:t>(    )                           </a:t>
            </a:r>
            <a:r>
              <a:rPr lang="en-US" sz="1800" b="1" dirty="0" err="1" smtClean="0"/>
              <a:t>s.e.</a:t>
            </a:r>
            <a:r>
              <a:rPr lang="en-US" sz="1800" b="1" dirty="0" smtClean="0"/>
              <a:t>(    )</a:t>
            </a:r>
            <a:endParaRPr lang="en-US" sz="1800" b="1" dirty="0"/>
          </a:p>
          <a:p>
            <a:pPr algn="l">
              <a:lnSpc>
                <a:spcPct val="117000"/>
              </a:lnSpc>
              <a:spcBef>
                <a:spcPts val="900"/>
              </a:spcBef>
            </a:pPr>
            <a:r>
              <a:rPr lang="en-US" sz="1800" b="1" dirty="0"/>
              <a:t>	1	0.36	0.49	1.11	0.22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2	0.45	0.38	1.06	0.17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3	0.65	0.27	0.94	0.12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4	0.41	0.39	0.98	0.19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5	0.46	0.92	0.77	0.22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6	0.26	0.35	1.09	0.16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7	0.31	0.39	1.00	0.19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8	1.06	0.38	0.82	0.16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9	</a:t>
            </a:r>
            <a:r>
              <a:rPr lang="en-US" sz="1800" b="1" dirty="0">
                <a:cs typeface="Arial" charset="0"/>
              </a:rPr>
              <a:t>–</a:t>
            </a:r>
            <a:r>
              <a:rPr lang="en-US" sz="1800" b="1" dirty="0"/>
              <a:t>0.08	0.36	1.16	0.18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10	1.12	0.43	0.69	0.20</a:t>
            </a:r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921600" y="2246400"/>
            <a:ext cx="71892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521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4522" name="Text Box 7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Here are the results for 10 samples in this simulation.  The slope coefficient was overestimated every time and does appear to be distributed around its </a:t>
            </a:r>
            <a:r>
              <a:rPr lang="en-GB" sz="1500" b="1" dirty="0" err="1"/>
              <a:t>plim</a:t>
            </a:r>
            <a:r>
              <a:rPr lang="en-GB" sz="1500" b="1" dirty="0"/>
              <a:t>, 0.99.</a:t>
            </a: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0" name="Equation" r:id="rId7" imgW="2235200" imgH="419100" progId="Equation.3">
                  <p:embed/>
                </p:oleObj>
              </mc:Choice>
              <mc:Fallback>
                <p:oleObj name="Equation" r:id="rId7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1" name="Equation" r:id="rId9" imgW="3022600" imgH="381000" progId="Equation.3">
                  <p:embed/>
                </p:oleObj>
              </mc:Choice>
              <mc:Fallback>
                <p:oleObj name="Equation" r:id="rId9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57659"/>
              </p:ext>
            </p:extLst>
          </p:nvPr>
        </p:nvGraphicFramePr>
        <p:xfrm>
          <a:off x="4225925" y="1887538"/>
          <a:ext cx="23787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2" name="Equation" r:id="rId11" imgW="317160" imgH="431640" progId="Equation.DSMT4">
                  <p:embed/>
                </p:oleObj>
              </mc:Choice>
              <mc:Fallback>
                <p:oleObj name="Equation" r:id="rId11" imgW="317160" imgH="43164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925" y="1887538"/>
                        <a:ext cx="23787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852388"/>
              </p:ext>
            </p:extLst>
          </p:nvPr>
        </p:nvGraphicFramePr>
        <p:xfrm>
          <a:off x="3168650" y="188753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3" name="Equation" r:id="rId13" imgW="317225" imgH="431425" progId="Equation.DSMT4">
                  <p:embed/>
                </p:oleObj>
              </mc:Choice>
              <mc:Fallback>
                <p:oleObj name="Equation" r:id="rId13" imgW="317225" imgH="431425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8650" y="188753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805916"/>
              </p:ext>
            </p:extLst>
          </p:nvPr>
        </p:nvGraphicFramePr>
        <p:xfrm>
          <a:off x="5678488" y="18875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4" name="Equation" r:id="rId15" imgW="330120" imgH="431640" progId="Equation.DSMT4">
                  <p:embed/>
                </p:oleObj>
              </mc:Choice>
              <mc:Fallback>
                <p:oleObj name="Equation" r:id="rId15" imgW="33012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8488" y="18875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800155"/>
              </p:ext>
            </p:extLst>
          </p:nvPr>
        </p:nvGraphicFramePr>
        <p:xfrm>
          <a:off x="6716713" y="18875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45" name="Equation" r:id="rId17" imgW="330057" imgH="431613" progId="Equation.DSMT4">
                  <p:embed/>
                </p:oleObj>
              </mc:Choice>
              <mc:Fallback>
                <p:oleObj name="Equation" r:id="rId17" imgW="330057" imgH="431613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6713" y="18875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93117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5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4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972369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6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2273300" y="1238400"/>
            <a:ext cx="431800" cy="46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5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09348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7" name="Equation" r:id="rId7" imgW="2362200" imgH="419100" progId="Equation.3">
                  <p:embed/>
                </p:oleObj>
              </mc:Choice>
              <mc:Fallback>
                <p:oleObj name="Equation" r:id="rId7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033360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8" name="Equation" r:id="rId9" imgW="2717800" imgH="342900" progId="Equation.3">
                  <p:embed/>
                </p:oleObj>
              </mc:Choice>
              <mc:Fallback>
                <p:oleObj name="Equation" r:id="rId9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921600" y="2246400"/>
            <a:ext cx="71892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5550" name="Text Box 1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5551" name="Text Box 13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Because the slope coefficient was overestimated, the intercept was underestimated every time.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900600" y="1836000"/>
            <a:ext cx="7232400" cy="3754800"/>
          </a:xfrm>
          <a:prstGeom prst="rect">
            <a:avLst/>
          </a:prstGeom>
          <a:solidFill>
            <a:srgbClr val="F3F6FF"/>
          </a:solidFill>
          <a:ln>
            <a:noFill/>
          </a:ln>
          <a:effectLst>
            <a:innerShdw blurRad="1143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5546" name="Rectangle 14"/>
          <p:cNvSpPr>
            <a:spLocks noChangeArrowheads="1"/>
          </p:cNvSpPr>
          <p:nvPr/>
        </p:nvSpPr>
        <p:spPr bwMode="auto">
          <a:xfrm>
            <a:off x="2894013" y="2246400"/>
            <a:ext cx="649287" cy="3301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943200" y="1879200"/>
            <a:ext cx="7138800" cy="367200"/>
          </a:xfrm>
          <a:prstGeom prst="rect">
            <a:avLst/>
          </a:prstGeom>
          <a:solidFill>
            <a:srgbClr val="D7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301625" y="1864800"/>
            <a:ext cx="8532813" cy="376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1800" b="1" dirty="0" smtClean="0"/>
              <a:t>                                                     </a:t>
            </a:r>
            <a:r>
              <a:rPr lang="en-US" sz="1800" b="1" dirty="0" err="1" smtClean="0"/>
              <a:t>s.e.</a:t>
            </a:r>
            <a:r>
              <a:rPr lang="en-US" sz="1800" b="1" dirty="0" smtClean="0"/>
              <a:t>(    )                           </a:t>
            </a:r>
            <a:r>
              <a:rPr lang="en-US" sz="1800" b="1" dirty="0" err="1" smtClean="0"/>
              <a:t>s.e.</a:t>
            </a:r>
            <a:r>
              <a:rPr lang="en-US" sz="1800" b="1" dirty="0" smtClean="0"/>
              <a:t>(    )</a:t>
            </a:r>
            <a:endParaRPr lang="en-US" sz="1800" b="1" dirty="0"/>
          </a:p>
          <a:p>
            <a:pPr algn="l">
              <a:lnSpc>
                <a:spcPct val="117000"/>
              </a:lnSpc>
              <a:spcBef>
                <a:spcPts val="900"/>
              </a:spcBef>
            </a:pPr>
            <a:r>
              <a:rPr lang="en-US" sz="1800" b="1" dirty="0"/>
              <a:t>	1	0.36	0.49	1.11	0.22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2	0.45	0.38	1.06	0.17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3	0.65	0.27	0.94	0.12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4	0.41	0.39	0.98	0.19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5	0.46	0.92	0.77	0.22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6	0.26	0.35	1.09	0.16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7	0.31	0.39	1.00	0.19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8	1.06	0.38	0.82	0.16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9	</a:t>
            </a:r>
            <a:r>
              <a:rPr lang="en-US" sz="1800" b="1" dirty="0">
                <a:cs typeface="Arial" charset="0"/>
              </a:rPr>
              <a:t>–</a:t>
            </a:r>
            <a:r>
              <a:rPr lang="en-US" sz="1800" b="1" dirty="0"/>
              <a:t>0.08	0.36	1.16	0.18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10	1.12	0.43	0.69	0.20</a:t>
            </a:r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921600" y="2246400"/>
            <a:ext cx="71892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825416"/>
              </p:ext>
            </p:extLst>
          </p:nvPr>
        </p:nvGraphicFramePr>
        <p:xfrm>
          <a:off x="4225925" y="1887538"/>
          <a:ext cx="23787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9" name="Equation" r:id="rId11" imgW="317160" imgH="431640" progId="Equation.DSMT4">
                  <p:embed/>
                </p:oleObj>
              </mc:Choice>
              <mc:Fallback>
                <p:oleObj name="Equation" r:id="rId11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925" y="1887538"/>
                        <a:ext cx="23787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094979"/>
              </p:ext>
            </p:extLst>
          </p:nvPr>
        </p:nvGraphicFramePr>
        <p:xfrm>
          <a:off x="3168650" y="188753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0" name="Equation" r:id="rId13" imgW="317225" imgH="431425" progId="Equation.DSMT4">
                  <p:embed/>
                </p:oleObj>
              </mc:Choice>
              <mc:Fallback>
                <p:oleObj name="Equation" r:id="rId13" imgW="317225" imgH="43142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8650" y="188753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089203"/>
              </p:ext>
            </p:extLst>
          </p:nvPr>
        </p:nvGraphicFramePr>
        <p:xfrm>
          <a:off x="5678488" y="18875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1" name="Equation" r:id="rId15" imgW="330120" imgH="431640" progId="Equation.DSMT4">
                  <p:embed/>
                </p:oleObj>
              </mc:Choice>
              <mc:Fallback>
                <p:oleObj name="Equation" r:id="rId15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8488" y="18875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705347"/>
              </p:ext>
            </p:extLst>
          </p:nvPr>
        </p:nvGraphicFramePr>
        <p:xfrm>
          <a:off x="6716713" y="18875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62" name="Equation" r:id="rId17" imgW="330057" imgH="431613" progId="Equation.DSMT4">
                  <p:embed/>
                </p:oleObj>
              </mc:Choice>
              <mc:Fallback>
                <p:oleObj name="Equation" r:id="rId17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6713" y="18875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622" name="Text Box 1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8623" name="Text Box 13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No attention should be paid to the standard errors because they are invalidated by the simultaneous equations bias.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621431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55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7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9262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56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0" y="1196625"/>
            <a:ext cx="9144000" cy="54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680733"/>
              </p:ext>
            </p:extLst>
          </p:nvPr>
        </p:nvGraphicFramePr>
        <p:xfrm>
          <a:off x="1784659" y="1274763"/>
          <a:ext cx="2362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57" name="Equation" r:id="rId7" imgW="2362200" imgH="419100" progId="Equation.3">
                  <p:embed/>
                </p:oleObj>
              </mc:Choice>
              <mc:Fallback>
                <p:oleObj name="Equation" r:id="rId7" imgW="2362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659" y="1274763"/>
                        <a:ext cx="2362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443525"/>
              </p:ext>
            </p:extLst>
          </p:nvPr>
        </p:nvGraphicFramePr>
        <p:xfrm>
          <a:off x="4940300" y="1312863"/>
          <a:ext cx="271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58" name="Equation" r:id="rId9" imgW="2717800" imgH="342900" progId="Equation.3">
                  <p:embed/>
                </p:oleObj>
              </mc:Choice>
              <mc:Fallback>
                <p:oleObj name="Equation" r:id="rId9" imgW="2717800" imgH="342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1312863"/>
                        <a:ext cx="2717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900600" y="1836000"/>
            <a:ext cx="7232400" cy="3754800"/>
          </a:xfrm>
          <a:prstGeom prst="rect">
            <a:avLst/>
          </a:prstGeom>
          <a:solidFill>
            <a:srgbClr val="F3F6FF"/>
          </a:solidFill>
          <a:ln>
            <a:noFill/>
          </a:ln>
          <a:effectLst>
            <a:innerShdw blurRad="114300">
              <a:srgbClr val="0066CC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619" name="Rectangle 15"/>
          <p:cNvSpPr>
            <a:spLocks noChangeArrowheads="1"/>
          </p:cNvSpPr>
          <p:nvPr/>
        </p:nvSpPr>
        <p:spPr bwMode="auto">
          <a:xfrm>
            <a:off x="6350000" y="2246400"/>
            <a:ext cx="649288" cy="3301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620" name="Rectangle 14"/>
          <p:cNvSpPr>
            <a:spLocks noChangeArrowheads="1"/>
          </p:cNvSpPr>
          <p:nvPr/>
        </p:nvSpPr>
        <p:spPr bwMode="auto">
          <a:xfrm>
            <a:off x="3838575" y="2246400"/>
            <a:ext cx="649288" cy="3301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943200" y="1879200"/>
            <a:ext cx="7138800" cy="367200"/>
          </a:xfrm>
          <a:prstGeom prst="rect">
            <a:avLst/>
          </a:prstGeom>
          <a:solidFill>
            <a:srgbClr val="D7E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301625" y="1864800"/>
            <a:ext cx="8532813" cy="376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r"/>
                <a:tab pos="2781300" algn="dec"/>
                <a:tab pos="3771900" algn="ctr"/>
                <a:tab pos="5384800" algn="ctr"/>
                <a:tab pos="6273800" algn="ctr"/>
              </a:tabLs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1800" b="1" dirty="0" smtClean="0"/>
              <a:t>                                                     </a:t>
            </a:r>
            <a:r>
              <a:rPr lang="en-US" sz="1800" b="1" dirty="0" err="1" smtClean="0"/>
              <a:t>s.e.</a:t>
            </a:r>
            <a:r>
              <a:rPr lang="en-US" sz="1800" b="1" dirty="0" smtClean="0"/>
              <a:t>(    )                           </a:t>
            </a:r>
            <a:r>
              <a:rPr lang="en-US" sz="1800" b="1" dirty="0" err="1" smtClean="0"/>
              <a:t>s.e.</a:t>
            </a:r>
            <a:r>
              <a:rPr lang="en-US" sz="1800" b="1" dirty="0" smtClean="0"/>
              <a:t>(    )</a:t>
            </a:r>
            <a:endParaRPr lang="en-US" sz="1800" b="1" dirty="0"/>
          </a:p>
          <a:p>
            <a:pPr algn="l">
              <a:lnSpc>
                <a:spcPct val="117000"/>
              </a:lnSpc>
              <a:spcBef>
                <a:spcPts val="900"/>
              </a:spcBef>
            </a:pPr>
            <a:r>
              <a:rPr lang="en-US" sz="1800" b="1" dirty="0"/>
              <a:t>	1	0.36	0.49	1.11	0.22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2	0.45	0.38	1.06	0.17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3	0.65	0.27	0.94	0.12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4	0.41	0.39	0.98	0.19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5	0.46	0.92	0.77	0.22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6	0.26	0.35	1.09	0.16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7	0.31	0.39	1.00	0.19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8	1.06	0.38	0.82	0.16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9	</a:t>
            </a:r>
            <a:r>
              <a:rPr lang="en-US" sz="1800" b="1" dirty="0">
                <a:cs typeface="Arial" charset="0"/>
              </a:rPr>
              <a:t>–</a:t>
            </a:r>
            <a:r>
              <a:rPr lang="en-US" sz="1800" b="1" dirty="0"/>
              <a:t>0.08	0.36	1.16	0.18</a:t>
            </a:r>
          </a:p>
          <a:p>
            <a:pPr algn="l">
              <a:lnSpc>
                <a:spcPct val="117000"/>
              </a:lnSpc>
            </a:pPr>
            <a:r>
              <a:rPr lang="en-US" sz="1800" b="1" dirty="0"/>
              <a:t>	10	1.12	0.43	0.69	0.20</a:t>
            </a: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825416"/>
              </p:ext>
            </p:extLst>
          </p:nvPr>
        </p:nvGraphicFramePr>
        <p:xfrm>
          <a:off x="4225925" y="1887538"/>
          <a:ext cx="237870" cy="32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59" name="Equation" r:id="rId11" imgW="317160" imgH="431640" progId="Equation.DSMT4">
                  <p:embed/>
                </p:oleObj>
              </mc:Choice>
              <mc:Fallback>
                <p:oleObj name="Equation" r:id="rId11" imgW="3171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925" y="1887538"/>
                        <a:ext cx="237870" cy="3237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094979"/>
              </p:ext>
            </p:extLst>
          </p:nvPr>
        </p:nvGraphicFramePr>
        <p:xfrm>
          <a:off x="3168650" y="1887538"/>
          <a:ext cx="2381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0" name="Equation" r:id="rId13" imgW="317225" imgH="431425" progId="Equation.DSMT4">
                  <p:embed/>
                </p:oleObj>
              </mc:Choice>
              <mc:Fallback>
                <p:oleObj name="Equation" r:id="rId13" imgW="317225" imgH="43142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8650" y="1887538"/>
                        <a:ext cx="2381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089203"/>
              </p:ext>
            </p:extLst>
          </p:nvPr>
        </p:nvGraphicFramePr>
        <p:xfrm>
          <a:off x="5678488" y="18875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1" name="Equation" r:id="rId15" imgW="330120" imgH="431640" progId="Equation.DSMT4">
                  <p:embed/>
                </p:oleObj>
              </mc:Choice>
              <mc:Fallback>
                <p:oleObj name="Equation" r:id="rId15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8488" y="18875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705347"/>
              </p:ext>
            </p:extLst>
          </p:nvPr>
        </p:nvGraphicFramePr>
        <p:xfrm>
          <a:off x="6716713" y="1887538"/>
          <a:ext cx="247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2" name="Equation" r:id="rId17" imgW="330057" imgH="431613" progId="Equation.DSMT4">
                  <p:embed/>
                </p:oleObj>
              </mc:Choice>
              <mc:Fallback>
                <p:oleObj name="Equation" r:id="rId17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6713" y="1887538"/>
                        <a:ext cx="2476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921600" y="2246400"/>
            <a:ext cx="71892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Line 6"/>
          <p:cNvSpPr>
            <a:spLocks noChangeShapeType="1"/>
          </p:cNvSpPr>
          <p:nvPr/>
        </p:nvSpPr>
        <p:spPr bwMode="auto">
          <a:xfrm>
            <a:off x="921600" y="2246400"/>
            <a:ext cx="71892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432000" y="669825"/>
            <a:ext cx="8280000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9640" name="Text Box 1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9645" name="Text Box 5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chart plots the distribution of the slope coefficient for 1 million samples.  Almost all the estimates are above the true value of 0.5, confirming the large-sample analysis.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9642" name="Rectangle 6"/>
          <p:cNvSpPr>
            <a:spLocks noChangeArrowheads="1"/>
          </p:cNvSpPr>
          <p:nvPr/>
        </p:nvSpPr>
        <p:spPr bwMode="auto">
          <a:xfrm>
            <a:off x="1092200" y="4330700"/>
            <a:ext cx="1524000" cy="487363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69643" name="TextBox 7"/>
          <p:cNvSpPr txBox="1">
            <a:spLocks noChangeArrowheads="1"/>
          </p:cNvSpPr>
          <p:nvPr/>
        </p:nvSpPr>
        <p:spPr bwMode="auto">
          <a:xfrm>
            <a:off x="1117600" y="4346575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200" b="1" dirty="0"/>
              <a:t>1 million samples</a:t>
            </a:r>
          </a:p>
          <a:p>
            <a:pPr algn="l"/>
            <a:r>
              <a:rPr lang="en-GB" sz="1200" b="1" i="1" dirty="0"/>
              <a:t>n</a:t>
            </a:r>
            <a:r>
              <a:rPr lang="en-GB" sz="1200" b="1" dirty="0"/>
              <a:t> = 20</a:t>
            </a:r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00" y="698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7693026" y="4979988"/>
            <a:ext cx="527049" cy="382587"/>
          </a:xfrm>
          <a:prstGeom prst="rect">
            <a:avLst/>
          </a:prstGeom>
          <a:noFill/>
          <a:ln>
            <a:noFill/>
          </a:ln>
          <a:extLst/>
        </p:spPr>
        <p:txBody>
          <a:bodyPr lIns="144000" rIns="72000"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i="1" dirty="0" smtClean="0"/>
              <a:t>b</a:t>
            </a:r>
            <a:r>
              <a:rPr lang="en-GB" sz="1600" b="1" baseline="-25000" dirty="0" smtClean="0"/>
              <a:t>2</a:t>
            </a:r>
            <a:endParaRPr lang="en-GB" sz="1600" b="1" dirty="0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5962650" y="1046163"/>
            <a:ext cx="2019300" cy="611187"/>
          </a:xfrm>
          <a:prstGeom prst="rect">
            <a:avLst/>
          </a:prstGeom>
          <a:solidFill>
            <a:srgbClr val="F8F8F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641" name="Text Box 16"/>
          <p:cNvSpPr txBox="1">
            <a:spLocks noChangeArrowheads="1"/>
          </p:cNvSpPr>
          <p:nvPr/>
        </p:nvSpPr>
        <p:spPr bwMode="auto">
          <a:xfrm>
            <a:off x="6007101" y="1046163"/>
            <a:ext cx="2012950" cy="684212"/>
          </a:xfrm>
          <a:prstGeom prst="rect">
            <a:avLst/>
          </a:prstGeom>
          <a:noFill/>
          <a:ln>
            <a:noFill/>
          </a:ln>
          <a:extLst/>
        </p:spPr>
        <p:txBody>
          <a:bodyPr lIns="144000" rIns="72000"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 err="1"/>
              <a:t>plim</a:t>
            </a:r>
            <a:r>
              <a:rPr lang="en-GB" sz="1600" b="1" dirty="0"/>
              <a:t> </a:t>
            </a:r>
            <a:r>
              <a:rPr lang="en-GB" sz="1600" b="1" dirty="0" smtClean="0"/>
              <a:t>    = </a:t>
            </a:r>
            <a:r>
              <a:rPr lang="en-GB" sz="1600" b="1" dirty="0"/>
              <a:t>0.99</a:t>
            </a:r>
          </a:p>
          <a:p>
            <a:pPr algn="l"/>
            <a:r>
              <a:rPr lang="en-GB" sz="1600" b="1" dirty="0"/>
              <a:t>mean of </a:t>
            </a:r>
            <a:r>
              <a:rPr lang="en-GB" sz="1600" b="1" dirty="0" smtClean="0"/>
              <a:t>    </a:t>
            </a:r>
            <a:r>
              <a:rPr lang="en-GB" sz="1600" b="1" dirty="0"/>
              <a:t>= 0.95</a:t>
            </a:r>
            <a:endParaRPr lang="en-US" sz="16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820757"/>
              </p:ext>
            </p:extLst>
          </p:nvPr>
        </p:nvGraphicFramePr>
        <p:xfrm>
          <a:off x="6583363" y="1077914"/>
          <a:ext cx="224482" cy="293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7" name="Equation" r:id="rId4" imgW="330120" imgH="431640" progId="Equation.DSMT4">
                  <p:embed/>
                </p:oleObj>
              </mc:Choice>
              <mc:Fallback>
                <p:oleObj name="Equation" r:id="rId4" imgW="330120" imgH="43164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3363" y="1077914"/>
                        <a:ext cx="224482" cy="2935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570810"/>
              </p:ext>
            </p:extLst>
          </p:nvPr>
        </p:nvGraphicFramePr>
        <p:xfrm>
          <a:off x="6954838" y="1316038"/>
          <a:ext cx="223837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8" name="Equation" r:id="rId6" imgW="330057" imgH="431613" progId="Equation.DSMT4">
                  <p:embed/>
                </p:oleObj>
              </mc:Choice>
              <mc:Fallback>
                <p:oleObj name="Equation" r:id="rId6" imgW="330057" imgH="431613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838" y="1316038"/>
                        <a:ext cx="223837" cy="29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0661" name="Text Box 1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70662" name="Text Box 3"/>
          <p:cNvSpPr txBox="1">
            <a:spLocks noChangeArrowheads="1"/>
          </p:cNvSpPr>
          <p:nvPr/>
        </p:nvSpPr>
        <p:spPr bwMode="auto">
          <a:xfrm>
            <a:off x="301625" y="583560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</a:t>
            </a:r>
            <a:r>
              <a:rPr lang="en-GB" sz="1500" b="1" dirty="0" err="1"/>
              <a:t>plim</a:t>
            </a:r>
            <a:r>
              <a:rPr lang="en-GB" sz="1500" b="1" dirty="0"/>
              <a:t> (0.99) in this case provides a good guide to the size of the bias since the mean of the distribution is 0.95, fairly close to the </a:t>
            </a:r>
            <a:r>
              <a:rPr lang="en-GB" sz="1500" b="1" dirty="0" err="1"/>
              <a:t>plim</a:t>
            </a:r>
            <a:r>
              <a:rPr lang="en-GB" sz="1500" b="1" dirty="0"/>
              <a:t> even though, with only 20 observations, each sample was quite small.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 bwMode="auto">
          <a:xfrm>
            <a:off x="432000" y="669825"/>
            <a:ext cx="8280000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092200" y="4330700"/>
            <a:ext cx="1524000" cy="487363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1117600" y="4346575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200" b="1" dirty="0"/>
              <a:t>1 million samples</a:t>
            </a:r>
          </a:p>
          <a:p>
            <a:pPr algn="l"/>
            <a:r>
              <a:rPr lang="en-GB" sz="1200" b="1" i="1" dirty="0"/>
              <a:t>n</a:t>
            </a:r>
            <a:r>
              <a:rPr lang="en-GB" sz="1200" b="1" dirty="0"/>
              <a:t> = 20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00" y="698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7693026" y="4979988"/>
            <a:ext cx="527049" cy="382587"/>
          </a:xfrm>
          <a:prstGeom prst="rect">
            <a:avLst/>
          </a:prstGeom>
          <a:noFill/>
          <a:ln>
            <a:noFill/>
          </a:ln>
          <a:extLst/>
        </p:spPr>
        <p:txBody>
          <a:bodyPr lIns="144000" rIns="72000"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i="1" dirty="0" smtClean="0"/>
              <a:t>b</a:t>
            </a:r>
            <a:r>
              <a:rPr lang="en-GB" sz="1600" b="1" baseline="-25000" dirty="0" smtClean="0"/>
              <a:t>2</a:t>
            </a:r>
            <a:endParaRPr lang="en-GB" sz="1600" b="1" dirty="0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962650" y="1046163"/>
            <a:ext cx="2019300" cy="611187"/>
          </a:xfrm>
          <a:prstGeom prst="rect">
            <a:avLst/>
          </a:prstGeom>
          <a:solidFill>
            <a:srgbClr val="F8F8F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srgbClr val="003366"/>
            </a:inn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6007101" y="1046163"/>
            <a:ext cx="2012950" cy="684212"/>
          </a:xfrm>
          <a:prstGeom prst="rect">
            <a:avLst/>
          </a:prstGeom>
          <a:noFill/>
          <a:ln>
            <a:noFill/>
          </a:ln>
          <a:extLst/>
        </p:spPr>
        <p:txBody>
          <a:bodyPr lIns="144000" rIns="72000"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 err="1"/>
              <a:t>plim</a:t>
            </a:r>
            <a:r>
              <a:rPr lang="en-GB" sz="1600" b="1" dirty="0"/>
              <a:t> </a:t>
            </a:r>
            <a:r>
              <a:rPr lang="en-GB" sz="1600" b="1" dirty="0" smtClean="0"/>
              <a:t>    = </a:t>
            </a:r>
            <a:r>
              <a:rPr lang="en-GB" sz="1600" b="1" dirty="0"/>
              <a:t>0.99</a:t>
            </a:r>
          </a:p>
          <a:p>
            <a:pPr algn="l"/>
            <a:r>
              <a:rPr lang="en-GB" sz="1600" b="1" dirty="0"/>
              <a:t>mean of </a:t>
            </a:r>
            <a:r>
              <a:rPr lang="en-GB" sz="1600" b="1" dirty="0" smtClean="0"/>
              <a:t>    </a:t>
            </a:r>
            <a:r>
              <a:rPr lang="en-GB" sz="1600" b="1" dirty="0"/>
              <a:t>= 0.95</a:t>
            </a:r>
            <a:endParaRPr lang="en-US" sz="1600" b="1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208692"/>
              </p:ext>
            </p:extLst>
          </p:nvPr>
        </p:nvGraphicFramePr>
        <p:xfrm>
          <a:off x="6583363" y="1077914"/>
          <a:ext cx="224482" cy="293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8" name="Equation" r:id="rId4" imgW="330120" imgH="431640" progId="Equation.DSMT4">
                  <p:embed/>
                </p:oleObj>
              </mc:Choice>
              <mc:Fallback>
                <p:oleObj name="Equation" r:id="rId4" imgW="3301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3363" y="1077914"/>
                        <a:ext cx="224482" cy="2935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366725"/>
              </p:ext>
            </p:extLst>
          </p:nvPr>
        </p:nvGraphicFramePr>
        <p:xfrm>
          <a:off x="6954838" y="1316038"/>
          <a:ext cx="223837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9" name="Equation" r:id="rId6" imgW="330057" imgH="431613" progId="Equation.DSMT4">
                  <p:embed/>
                </p:oleObj>
              </mc:Choice>
              <mc:Fallback>
                <p:oleObj name="Equation" r:id="rId6" imgW="330057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4838" y="1316038"/>
                        <a:ext cx="223837" cy="293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9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9.2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 algn="l"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http://www.oxfordtextbooks.co.uk/orc/dougherty5e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who feel that they might benefit from participation in a formal course should consider the London School of Economics summer school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EC2020 Elements of Econometrics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71683" name="Text Box 10"/>
          <p:cNvSpPr txBox="1">
            <a:spLocks noChangeArrowheads="1"/>
          </p:cNvSpPr>
          <p:nvPr/>
        </p:nvSpPr>
        <p:spPr bwMode="auto">
          <a:xfrm>
            <a:off x="8204200" y="6553200"/>
            <a:ext cx="863600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2016.05.08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1193798"/>
            <a:ext cx="9144000" cy="1123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228629"/>
              </p:ext>
            </p:extLst>
          </p:nvPr>
        </p:nvGraphicFramePr>
        <p:xfrm>
          <a:off x="211138" y="1331913"/>
          <a:ext cx="8728075" cy="364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3" name="Equation" r:id="rId3" imgW="8724600" imgH="3644640" progId="Equation.3">
                  <p:embed/>
                </p:oleObj>
              </mc:Choice>
              <mc:Fallback>
                <p:oleObj name="Equation" r:id="rId3" imgW="8724600" imgH="3644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1331913"/>
                        <a:ext cx="8728075" cy="364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6085" name="Text Box 17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 smtClean="0"/>
              <a:t>For </a:t>
            </a:r>
            <a:r>
              <a:rPr lang="en-GB" sz="1500" b="1" dirty="0"/>
              <a:t>this, it will be necessary to obtain an explicit expression for </a:t>
            </a:r>
            <a:r>
              <a:rPr lang="en-GB" sz="1500" b="1" dirty="0" err="1"/>
              <a:t>var</a:t>
            </a:r>
            <a:r>
              <a:rPr lang="en-GB" sz="1500" b="1" dirty="0"/>
              <a:t>(</a:t>
            </a:r>
            <a:r>
              <a:rPr lang="en-GB" sz="1500" b="1" i="1" dirty="0"/>
              <a:t>w</a:t>
            </a:r>
            <a:r>
              <a:rPr lang="en-GB" sz="1500" b="1" dirty="0"/>
              <a:t>). </a:t>
            </a:r>
            <a:r>
              <a:rPr lang="en-GB" sz="1500" b="1" dirty="0" smtClean="0"/>
              <a:t>  </a:t>
            </a:r>
            <a:r>
              <a:rPr lang="en-GB" sz="1500" b="1" dirty="0"/>
              <a:t>Variances are unaffected by additive constants, so the first part of the expression may be dropped.</a:t>
            </a:r>
          </a:p>
          <a:p>
            <a:pPr algn="l">
              <a:spcBef>
                <a:spcPct val="50000"/>
              </a:spcBef>
            </a:pPr>
            <a:endParaRPr lang="en-GB" sz="1500" b="1" dirty="0"/>
          </a:p>
        </p:txBody>
      </p:sp>
      <p:sp>
        <p:nvSpPr>
          <p:cNvPr id="46086" name="Text Box 1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43029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4" name="Equation" r:id="rId5" imgW="2235200" imgH="419100" progId="Equation.3">
                  <p:embed/>
                </p:oleObj>
              </mc:Choice>
              <mc:Fallback>
                <p:oleObj name="Equation" r:id="rId5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009678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5" name="Equation" r:id="rId7" imgW="3022600" imgH="381000" progId="Equation.3">
                  <p:embed/>
                </p:oleObj>
              </mc:Choice>
              <mc:Fallback>
                <p:oleObj name="Equation" r:id="rId7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838200" y="2320132"/>
            <a:ext cx="7366000" cy="2749550"/>
          </a:xfrm>
          <a:prstGeom prst="rect">
            <a:avLst/>
          </a:prstGeom>
          <a:solidFill>
            <a:srgbClr val="96969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3010350"/>
            <a:ext cx="9144000" cy="97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14491"/>
              </p:ext>
            </p:extLst>
          </p:nvPr>
        </p:nvGraphicFramePr>
        <p:xfrm>
          <a:off x="2343150" y="3076575"/>
          <a:ext cx="4076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6" name="Equation" r:id="rId9" imgW="4076700" imgH="838200" progId="Equation.3">
                  <p:embed/>
                </p:oleObj>
              </mc:Choice>
              <mc:Fallback>
                <p:oleObj name="Equation" r:id="rId9" imgW="4076700" imgH="83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3150" y="3076575"/>
                        <a:ext cx="40767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31"/>
          <p:cNvSpPr txBox="1">
            <a:spLocks noChangeArrowheads="1"/>
          </p:cNvSpPr>
          <p:nvPr/>
        </p:nvSpPr>
        <p:spPr bwMode="auto">
          <a:xfrm>
            <a:off x="57150" y="3058200"/>
            <a:ext cx="1235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reduced form equation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0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193797"/>
            <a:ext cx="9144000" cy="39497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551167"/>
              </p:ext>
            </p:extLst>
          </p:nvPr>
        </p:nvGraphicFramePr>
        <p:xfrm>
          <a:off x="211138" y="1331913"/>
          <a:ext cx="8728075" cy="364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0" name="Equation" r:id="rId3" imgW="8724600" imgH="3644640" progId="Equation.3">
                  <p:embed/>
                </p:oleObj>
              </mc:Choice>
              <mc:Fallback>
                <p:oleObj name="Equation" r:id="rId3" imgW="8724600" imgH="3644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1331913"/>
                        <a:ext cx="8728075" cy="364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7109" name="Text Box 1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471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Using Variance Rule 1, the numerator decomposes into three variances and three </a:t>
            </a:r>
            <a:r>
              <a:rPr lang="en-GB" sz="1500" b="1" dirty="0" err="1"/>
              <a:t>covariances</a:t>
            </a:r>
            <a:r>
              <a:rPr lang="en-GB" sz="1500" b="1" dirty="0"/>
              <a:t>.  The denominator is a constant common factor and may be taken, squared, outside the expression using Variance Rule 2.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2995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1" name="Equation" r:id="rId5" imgW="2235200" imgH="419100" progId="Equation.3">
                  <p:embed/>
                </p:oleObj>
              </mc:Choice>
              <mc:Fallback>
                <p:oleObj name="Equation" r:id="rId5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55658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52" name="Equation" r:id="rId7" imgW="3022600" imgH="381000" progId="Equation.3">
                  <p:embed/>
                </p:oleObj>
              </mc:Choice>
              <mc:Fallback>
                <p:oleObj name="Equation" r:id="rId7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838200" y="4013200"/>
            <a:ext cx="7366000" cy="10160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1193797"/>
            <a:ext cx="9144000" cy="39497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8133" name="Text Box 1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4</a:t>
            </a:r>
            <a:endParaRPr lang="en-US" sz="1000" dirty="0">
              <a:solidFill>
                <a:srgbClr val="3366FF"/>
              </a:solidFill>
            </a:endParaRPr>
          </a:p>
        </p:txBody>
      </p:sp>
      <p:graphicFrame>
        <p:nvGraphicFramePr>
          <p:cNvPr id="48134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794124"/>
              </p:ext>
            </p:extLst>
          </p:nvPr>
        </p:nvGraphicFramePr>
        <p:xfrm>
          <a:off x="211138" y="1331913"/>
          <a:ext cx="8728075" cy="364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3" name="Equation" r:id="rId3" imgW="8724600" imgH="3644640" progId="Equation.3">
                  <p:embed/>
                </p:oleObj>
              </mc:Choice>
              <mc:Fallback>
                <p:oleObj name="Equation" r:id="rId3" imgW="8724600" imgH="3644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1331913"/>
                        <a:ext cx="8728075" cy="364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5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The </a:t>
            </a:r>
            <a:r>
              <a:rPr lang="en-GB" sz="1500" b="1" dirty="0" err="1"/>
              <a:t>covariances</a:t>
            </a:r>
            <a:r>
              <a:rPr lang="en-GB" sz="1500" b="1" dirty="0"/>
              <a:t> are all 0 on the assumption that </a:t>
            </a:r>
            <a:r>
              <a:rPr lang="en-GB" sz="1500" b="1" i="1" dirty="0"/>
              <a:t>U</a:t>
            </a:r>
            <a:r>
              <a:rPr lang="en-GB" sz="1500" b="1" dirty="0"/>
              <a:t>, </a:t>
            </a:r>
            <a:r>
              <a:rPr lang="en-GB" sz="1500" b="1" i="1" dirty="0"/>
              <a:t>u</a:t>
            </a:r>
            <a:r>
              <a:rPr lang="en-GB" sz="1500" b="1" i="1" baseline="-25000" dirty="0"/>
              <a:t>p</a:t>
            </a:r>
            <a:r>
              <a:rPr lang="en-GB" sz="1500" b="1" dirty="0"/>
              <a:t>, and </a:t>
            </a:r>
            <a:r>
              <a:rPr lang="en-GB" sz="1500" b="1" i="1" dirty="0" err="1"/>
              <a:t>u</a:t>
            </a:r>
            <a:r>
              <a:rPr lang="en-GB" sz="1500" b="1" i="1" baseline="-25000" dirty="0" err="1"/>
              <a:t>w</a:t>
            </a:r>
            <a:r>
              <a:rPr lang="en-GB" sz="1500" b="1" dirty="0"/>
              <a:t> are distributed independently of each other.  Thus the numerator consists of the variance expressions.  Remember that we have to square 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3</a:t>
            </a:r>
            <a:r>
              <a:rPr lang="en-GB" sz="1500" b="1" dirty="0"/>
              <a:t> and 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2</a:t>
            </a:r>
            <a:r>
              <a:rPr lang="en-GB" sz="1500" b="1" dirty="0"/>
              <a:t> when we take them out of the variance expressions.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2995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4" name="Equation" r:id="rId5" imgW="2235200" imgH="419100" progId="Equation.3">
                  <p:embed/>
                </p:oleObj>
              </mc:Choice>
              <mc:Fallback>
                <p:oleObj name="Equation" r:id="rId5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55658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5" name="Equation" r:id="rId7" imgW="3022600" imgH="381000" progId="Equation.3">
                  <p:embed/>
                </p:oleObj>
              </mc:Choice>
              <mc:Fallback>
                <p:oleObj name="Equation" r:id="rId7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4557600"/>
            <a:ext cx="9144000" cy="102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3412800"/>
            <a:ext cx="9144000" cy="105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2311200"/>
            <a:ext cx="9144000" cy="101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193798"/>
            <a:ext cx="9144000" cy="1026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9157" name="Text Box 17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Hence we obtain an explicit expression for the </a:t>
            </a:r>
            <a:r>
              <a:rPr lang="en-GB" sz="1500" b="1" dirty="0" err="1"/>
              <a:t>plim</a:t>
            </a:r>
            <a:r>
              <a:rPr lang="en-GB" sz="1500" b="1" dirty="0"/>
              <a:t> of the slope coefficient.</a:t>
            </a:r>
          </a:p>
        </p:txBody>
      </p:sp>
      <p:sp>
        <p:nvSpPr>
          <p:cNvPr id="49158" name="Text Box 1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5</a:t>
            </a:r>
            <a:endParaRPr lang="en-US" sz="1000" dirty="0">
              <a:solidFill>
                <a:srgbClr val="3366FF"/>
              </a:solidFill>
            </a:endParaRPr>
          </a:p>
        </p:txBody>
      </p:sp>
      <p:graphicFrame>
        <p:nvGraphicFramePr>
          <p:cNvPr id="4915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924005"/>
              </p:ext>
            </p:extLst>
          </p:nvPr>
        </p:nvGraphicFramePr>
        <p:xfrm>
          <a:off x="2251075" y="3452400"/>
          <a:ext cx="3722687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49" name="Equation" r:id="rId3" imgW="3720960" imgH="927000" progId="Equation.3">
                  <p:embed/>
                </p:oleObj>
              </mc:Choice>
              <mc:Fallback>
                <p:oleObj name="Equation" r:id="rId3" imgW="3720960" imgH="927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1075" y="3452400"/>
                        <a:ext cx="3722687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245867"/>
              </p:ext>
            </p:extLst>
          </p:nvPr>
        </p:nvGraphicFramePr>
        <p:xfrm>
          <a:off x="1873250" y="2347200"/>
          <a:ext cx="2667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50" name="Equation" r:id="rId5" imgW="2666880" imgH="901440" progId="Equation.3">
                  <p:embed/>
                </p:oleObj>
              </mc:Choice>
              <mc:Fallback>
                <p:oleObj name="Equation" r:id="rId5" imgW="2666880" imgH="9014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0" y="2347200"/>
                        <a:ext cx="2667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2995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51" name="Equation" r:id="rId7" imgW="2235200" imgH="419100" progId="Equation.3">
                  <p:embed/>
                </p:oleObj>
              </mc:Choice>
              <mc:Fallback>
                <p:oleObj name="Equation" r:id="rId7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3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55658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52" name="Equation" r:id="rId9" imgW="3022600" imgH="381000" progId="Equation.3">
                  <p:embed/>
                </p:oleObj>
              </mc:Choice>
              <mc:Fallback>
                <p:oleObj name="Equation" r:id="rId9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455622"/>
              </p:ext>
            </p:extLst>
          </p:nvPr>
        </p:nvGraphicFramePr>
        <p:xfrm>
          <a:off x="1863725" y="1192213"/>
          <a:ext cx="37465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53" name="Equation" r:id="rId11" imgW="3746160" imgH="1002960" progId="Equation.DSMT4">
                  <p:embed/>
                </p:oleObj>
              </mc:Choice>
              <mc:Fallback>
                <p:oleObj name="Equation" r:id="rId11" imgW="3746160" imgH="10029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192213"/>
                        <a:ext cx="37465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788328"/>
              </p:ext>
            </p:extLst>
          </p:nvPr>
        </p:nvGraphicFramePr>
        <p:xfrm>
          <a:off x="1854200" y="4559300"/>
          <a:ext cx="5983288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54" name="Equation" r:id="rId13" imgW="5981400" imgH="1002960" progId="Equation.DSMT4">
                  <p:embed/>
                </p:oleObj>
              </mc:Choice>
              <mc:Fallback>
                <p:oleObj name="Equation" r:id="rId13" imgW="5981400" imgH="10029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4559300"/>
                        <a:ext cx="5983288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193798"/>
            <a:ext cx="9144000" cy="439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0182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50183" name="Text Box 9"/>
          <p:cNvSpPr txBox="1">
            <a:spLocks noChangeArrowheads="1"/>
          </p:cNvSpPr>
          <p:nvPr/>
        </p:nvSpPr>
        <p:spPr bwMode="auto">
          <a:xfrm>
            <a:off x="301625" y="5832475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To look at the bias graphically, it is helpful to rearrange the expression.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2995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20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55658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21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837548"/>
              </p:ext>
            </p:extLst>
          </p:nvPr>
        </p:nvGraphicFramePr>
        <p:xfrm>
          <a:off x="280988" y="1249363"/>
          <a:ext cx="8574087" cy="425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22" name="Equation" r:id="rId7" imgW="8572320" imgH="4254480" progId="Equation.DSMT4">
                  <p:embed/>
                </p:oleObj>
              </mc:Choice>
              <mc:Fallback>
                <p:oleObj name="Equation" r:id="rId7" imgW="8572320" imgH="42544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8" y="1249363"/>
                        <a:ext cx="8574087" cy="425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Rectangle 7"/>
          <p:cNvSpPr>
            <a:spLocks noChangeArrowheads="1"/>
          </p:cNvSpPr>
          <p:nvPr/>
        </p:nvSpPr>
        <p:spPr bwMode="auto">
          <a:xfrm>
            <a:off x="1600200" y="3371850"/>
            <a:ext cx="7315200" cy="21336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1193798"/>
            <a:ext cx="9144000" cy="439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1205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51206" name="Text Box 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We have now gathered the terms involving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together.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2995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4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55658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5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837548"/>
              </p:ext>
            </p:extLst>
          </p:nvPr>
        </p:nvGraphicFramePr>
        <p:xfrm>
          <a:off x="280988" y="1249363"/>
          <a:ext cx="8574087" cy="425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6" name="Equation" r:id="rId7" imgW="8572320" imgH="4254480" progId="Equation.DSMT4">
                  <p:embed/>
                </p:oleObj>
              </mc:Choice>
              <mc:Fallback>
                <p:oleObj name="Equation" r:id="rId7" imgW="8572320" imgH="42544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8" y="1249363"/>
                        <a:ext cx="8574087" cy="425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7" name="Rectangle 9"/>
          <p:cNvSpPr>
            <a:spLocks noChangeArrowheads="1"/>
          </p:cNvSpPr>
          <p:nvPr/>
        </p:nvSpPr>
        <p:spPr bwMode="auto">
          <a:xfrm>
            <a:off x="1600200" y="4448175"/>
            <a:ext cx="6934200" cy="1066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193798"/>
            <a:ext cx="9144000" cy="439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sz="1500" b="1" dirty="0"/>
              <a:t>Thus we see that the limiting value of the OLS estimator is a weighted average of the true value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and 1/</a:t>
            </a:r>
            <a:r>
              <a:rPr lang="en-GB" sz="1500" b="1" i="1" dirty="0">
                <a:latin typeface="Symbol" pitchFamily="18" charset="2"/>
              </a:rPr>
              <a:t>a</a:t>
            </a:r>
            <a:r>
              <a:rPr lang="en-GB" sz="1500" b="1" baseline="-25000" dirty="0"/>
              <a:t>2</a:t>
            </a:r>
            <a:r>
              <a:rPr lang="en-GB" sz="1500" b="1" dirty="0"/>
              <a:t>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547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629959"/>
              </p:ext>
            </p:extLst>
          </p:nvPr>
        </p:nvGraphicFramePr>
        <p:xfrm>
          <a:off x="1816100" y="625475"/>
          <a:ext cx="21113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2" name="Equation" r:id="rId3" imgW="2235200" imgH="419100" progId="Equation.3">
                  <p:embed/>
                </p:oleObj>
              </mc:Choice>
              <mc:Fallback>
                <p:oleObj name="Equation" r:id="rId3" imgW="22352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625475"/>
                        <a:ext cx="2111375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7150" y="498475"/>
            <a:ext cx="130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GB" sz="1600" b="1" dirty="0"/>
              <a:t>structural</a:t>
            </a:r>
          </a:p>
          <a:p>
            <a:pPr algn="l"/>
            <a:r>
              <a:rPr lang="en-GB" sz="1600" b="1" dirty="0"/>
              <a:t>equations</a:t>
            </a:r>
          </a:p>
        </p:txBody>
      </p:sp>
      <p:graphicFrame>
        <p:nvGraphicFramePr>
          <p:cNvPr id="2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556587"/>
              </p:ext>
            </p:extLst>
          </p:nvPr>
        </p:nvGraphicFramePr>
        <p:xfrm>
          <a:off x="4939200" y="619125"/>
          <a:ext cx="3022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3" name="Equation" r:id="rId5" imgW="3022600" imgH="381000" progId="Equation.3">
                  <p:embed/>
                </p:oleObj>
              </mc:Choice>
              <mc:Fallback>
                <p:oleObj name="Equation" r:id="rId5" imgW="30226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9200" y="619125"/>
                        <a:ext cx="3022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6000" y="25400"/>
            <a:ext cx="907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/>
              <a:t>SIMULTANEOUS EQUATIONS </a:t>
            </a:r>
            <a:r>
              <a:rPr lang="en-GB" sz="1800" b="1" dirty="0" smtClean="0"/>
              <a:t>BIAS: GRAPHICAL ILLUSTRATION &amp; SIMULATION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837548"/>
              </p:ext>
            </p:extLst>
          </p:nvPr>
        </p:nvGraphicFramePr>
        <p:xfrm>
          <a:off x="280988" y="1249363"/>
          <a:ext cx="8574087" cy="425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74" name="Equation" r:id="rId7" imgW="8572320" imgH="4254480" progId="Equation.DSMT4">
                  <p:embed/>
                </p:oleObj>
              </mc:Choice>
              <mc:Fallback>
                <p:oleObj name="Equation" r:id="rId7" imgW="8572320" imgH="4254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8" y="1249363"/>
                        <a:ext cx="8574087" cy="425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27EEC08-0CAF-4F95-992F-9CB26AA9801B}"/>
</file>

<file path=customXml/itemProps2.xml><?xml version="1.0" encoding="utf-8"?>
<ds:datastoreItem xmlns:ds="http://schemas.openxmlformats.org/officeDocument/2006/customXml" ds:itemID="{DDACC0C3-C51E-40F5-A56E-543685E1C94E}"/>
</file>

<file path=customXml/itemProps3.xml><?xml version="1.0" encoding="utf-8"?>
<ds:datastoreItem xmlns:ds="http://schemas.openxmlformats.org/officeDocument/2006/customXml" ds:itemID="{FA174C71-AD2B-4061-A520-F094B6022A18}"/>
</file>

<file path=docProps/app.xml><?xml version="1.0" encoding="utf-8"?>
<Properties xmlns="http://schemas.openxmlformats.org/officeDocument/2006/extended-properties" xmlns:vt="http://schemas.openxmlformats.org/officeDocument/2006/docPropsVTypes">
  <TotalTime>5679</TotalTime>
  <Words>1214</Words>
  <Application>Microsoft Office PowerPoint</Application>
  <PresentationFormat>On-screen Show (4:3)</PresentationFormat>
  <Paragraphs>198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Default Design</vt:lpstr>
      <vt:lpstr>Equation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196</cp:revision>
  <dcterms:created xsi:type="dcterms:W3CDTF">1998-05-09T13:24:56Z</dcterms:created>
  <dcterms:modified xsi:type="dcterms:W3CDTF">2016-05-23T09:37:42Z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