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24.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40.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1.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502" r:id="rId2"/>
    <p:sldId id="400" r:id="rId3"/>
    <p:sldId id="434" r:id="rId4"/>
    <p:sldId id="433" r:id="rId5"/>
    <p:sldId id="432" r:id="rId6"/>
    <p:sldId id="431" r:id="rId7"/>
    <p:sldId id="430" r:id="rId8"/>
    <p:sldId id="429" r:id="rId9"/>
    <p:sldId id="428" r:id="rId10"/>
    <p:sldId id="427" r:id="rId11"/>
    <p:sldId id="426" r:id="rId12"/>
    <p:sldId id="435" r:id="rId13"/>
    <p:sldId id="436" r:id="rId14"/>
    <p:sldId id="437" r:id="rId15"/>
    <p:sldId id="438" r:id="rId16"/>
    <p:sldId id="439" r:id="rId17"/>
    <p:sldId id="468" r:id="rId18"/>
    <p:sldId id="469" r:id="rId19"/>
    <p:sldId id="472" r:id="rId20"/>
    <p:sldId id="470" r:id="rId21"/>
    <p:sldId id="471" r:id="rId22"/>
    <p:sldId id="474" r:id="rId23"/>
    <p:sldId id="475" r:id="rId24"/>
    <p:sldId id="477" r:id="rId25"/>
    <p:sldId id="476" r:id="rId26"/>
    <p:sldId id="489" r:id="rId27"/>
    <p:sldId id="488" r:id="rId28"/>
    <p:sldId id="486" r:id="rId29"/>
    <p:sldId id="478" r:id="rId30"/>
    <p:sldId id="445" r:id="rId31"/>
    <p:sldId id="480" r:id="rId32"/>
    <p:sldId id="479" r:id="rId33"/>
    <p:sldId id="500" r:id="rId34"/>
    <p:sldId id="481" r:id="rId35"/>
    <p:sldId id="482" r:id="rId36"/>
    <p:sldId id="491" r:id="rId37"/>
    <p:sldId id="485" r:id="rId38"/>
    <p:sldId id="451" r:id="rId39"/>
    <p:sldId id="413" r:id="rId40"/>
    <p:sldId id="457" r:id="rId41"/>
    <p:sldId id="456" r:id="rId42"/>
    <p:sldId id="455" r:id="rId43"/>
    <p:sldId id="453" r:id="rId44"/>
    <p:sldId id="452" r:id="rId45"/>
    <p:sldId id="501" r:id="rId46"/>
    <p:sldId id="284" r:id="rId47"/>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3F6FF"/>
    <a:srgbClr val="0066CC"/>
    <a:srgbClr val="EAEAEA"/>
    <a:srgbClr val="FFFFFF"/>
    <a:srgbClr val="F8F8F8"/>
    <a:srgbClr val="EBF0FF"/>
    <a:srgbClr val="EBF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33" autoAdjust="0"/>
    <p:restoredTop sz="98613" autoAdjust="0"/>
  </p:normalViewPr>
  <p:slideViewPr>
    <p:cSldViewPr snapToGrid="0" showGuides="1">
      <p:cViewPr>
        <p:scale>
          <a:sx n="100" d="100"/>
          <a:sy n="100" d="100"/>
        </p:scale>
        <p:origin x="-2256" y="-426"/>
      </p:cViewPr>
      <p:guideLst>
        <p:guide orient="horz" pos="2708"/>
        <p:guide pos="2844"/>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7.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8.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7.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8.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7.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7.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8.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image" Target="../media/image4.wmf"/><Relationship Id="rId1" Type="http://schemas.openxmlformats.org/officeDocument/2006/relationships/image" Target="../media/image3.wmf"/><Relationship Id="rId6" Type="http://schemas.openxmlformats.org/officeDocument/2006/relationships/image" Target="../media/image6.wmf"/><Relationship Id="rId5" Type="http://schemas.openxmlformats.org/officeDocument/2006/relationships/image" Target="../media/image8.wmf"/><Relationship Id="rId4" Type="http://schemas.openxmlformats.org/officeDocument/2006/relationships/image" Target="../media/image7.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image" Target="../media/image7.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8.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2.wmf"/><Relationship Id="rId1" Type="http://schemas.openxmlformats.org/officeDocument/2006/relationships/image" Target="../media/image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0.wmf"/><Relationship Id="rId4" Type="http://schemas.openxmlformats.org/officeDocument/2006/relationships/image" Target="../media/image6.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0.wmf"/><Relationship Id="rId4" Type="http://schemas.openxmlformats.org/officeDocument/2006/relationships/image" Target="../media/image6.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2.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2.wmf"/><Relationship Id="rId1" Type="http://schemas.openxmlformats.org/officeDocument/2006/relationships/image" Target="../media/image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2.wmf"/><Relationship Id="rId1" Type="http://schemas.openxmlformats.org/officeDocument/2006/relationships/image" Target="../media/image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1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12.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3.wmf"/><Relationship Id="rId4" Type="http://schemas.openxmlformats.org/officeDocument/2006/relationships/image" Target="../media/image12.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3.wmf"/><Relationship Id="rId4" Type="http://schemas.openxmlformats.org/officeDocument/2006/relationships/image" Target="../media/image12.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3.wmf"/><Relationship Id="rId4" Type="http://schemas.openxmlformats.org/officeDocument/2006/relationships/image" Target="../media/image12.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3.wmf"/><Relationship Id="rId6"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1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9.wmf"/><Relationship Id="rId5" Type="http://schemas.openxmlformats.org/officeDocument/2006/relationships/image" Target="../media/image20.wmf"/><Relationship Id="rId4"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9.wmf"/><Relationship Id="rId4" Type="http://schemas.openxmlformats.org/officeDocument/2006/relationships/image" Target="../media/image2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9.wmf"/><Relationship Id="rId4" Type="http://schemas.openxmlformats.org/officeDocument/2006/relationships/image" Target="../media/image20.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9.wmf"/><Relationship Id="rId4" Type="http://schemas.openxmlformats.org/officeDocument/2006/relationships/image" Target="../media/image20.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image" Target="../media/image19.wmf"/><Relationship Id="rId4" Type="http://schemas.openxmlformats.org/officeDocument/2006/relationships/image" Target="../media/image20.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9.wmf"/><Relationship Id="rId1"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2.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20.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22.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6.wmf"/><Relationship Id="rId7" Type="http://schemas.openxmlformats.org/officeDocument/2006/relationships/image" Target="../media/image3.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wmf"/><Relationship Id="rId1" Type="http://schemas.openxmlformats.org/officeDocument/2006/relationships/image" Target="../media/image3.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wmf"/><Relationship Id="rId1" Type="http://schemas.openxmlformats.org/officeDocument/2006/relationships/image" Target="../media/image3.wmf"/><Relationship Id="rId5" Type="http://schemas.openxmlformats.org/officeDocument/2006/relationships/image" Target="../media/image24.wmf"/><Relationship Id="rId4" Type="http://schemas.openxmlformats.org/officeDocument/2006/relationships/image" Target="../media/image25.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wmf"/><Relationship Id="rId1" Type="http://schemas.openxmlformats.org/officeDocument/2006/relationships/image" Target="../media/image3.wmf"/><Relationship Id="rId6" Type="http://schemas.openxmlformats.org/officeDocument/2006/relationships/image" Target="../media/image24.wmf"/><Relationship Id="rId5" Type="http://schemas.openxmlformats.org/officeDocument/2006/relationships/image" Target="../media/image26.wmf"/><Relationship Id="rId4" Type="http://schemas.openxmlformats.org/officeDocument/2006/relationships/image" Target="../media/image25.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6.wmf"/><Relationship Id="rId7" Type="http://schemas.openxmlformats.org/officeDocument/2006/relationships/image" Target="../media/image2.wmf"/><Relationship Id="rId2" Type="http://schemas.openxmlformats.org/officeDocument/2006/relationships/image" Target="../media/image25.wmf"/><Relationship Id="rId1" Type="http://schemas.openxmlformats.org/officeDocument/2006/relationships/image" Target="../media/image23.wmf"/><Relationship Id="rId6" Type="http://schemas.openxmlformats.org/officeDocument/2006/relationships/image" Target="../media/image3.wmf"/><Relationship Id="rId5" Type="http://schemas.openxmlformats.org/officeDocument/2006/relationships/image" Target="../media/image24.wmf"/><Relationship Id="rId4" Type="http://schemas.openxmlformats.org/officeDocument/2006/relationships/image" Target="../media/image27.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26.wmf"/><Relationship Id="rId7" Type="http://schemas.openxmlformats.org/officeDocument/2006/relationships/image" Target="../media/image3.wmf"/><Relationship Id="rId2" Type="http://schemas.openxmlformats.org/officeDocument/2006/relationships/image" Target="../media/image25.wmf"/><Relationship Id="rId1" Type="http://schemas.openxmlformats.org/officeDocument/2006/relationships/image" Target="../media/image23.wmf"/><Relationship Id="rId6" Type="http://schemas.openxmlformats.org/officeDocument/2006/relationships/image" Target="../media/image24.wmf"/><Relationship Id="rId5" Type="http://schemas.openxmlformats.org/officeDocument/2006/relationships/image" Target="../media/image28.wmf"/><Relationship Id="rId4" Type="http://schemas.openxmlformats.org/officeDocument/2006/relationships/image" Target="../media/image27.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2.wmf"/><Relationship Id="rId1" Type="http://schemas.openxmlformats.org/officeDocument/2006/relationships/image" Target="../media/image3.wmf"/><Relationship Id="rId4" Type="http://schemas.openxmlformats.org/officeDocument/2006/relationships/image" Target="../media/image2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6.wmf"/><Relationship Id="rId4"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6.wmf"/><Relationship Id="rId5" Type="http://schemas.openxmlformats.org/officeDocument/2006/relationships/image" Target="../media/image3.wmf"/><Relationship Id="rId4"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7DE829D-7F86-418E-B0DC-90A8FB8FDA28}" type="slidenum">
              <a:rPr lang="en-US"/>
              <a:pPr>
                <a:defRPr/>
              </a:pPr>
              <a:t>‹#›</a:t>
            </a:fld>
            <a:endParaRPr lang="en-US"/>
          </a:p>
        </p:txBody>
      </p:sp>
    </p:spTree>
    <p:extLst>
      <p:ext uri="{BB962C8B-B14F-4D97-AF65-F5344CB8AC3E}">
        <p14:creationId xmlns:p14="http://schemas.microsoft.com/office/powerpoint/2010/main" val="1650282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23017D-D83F-47C9-963A-86BB894E8C78}" type="slidenum">
              <a:rPr lang="en-US"/>
              <a:pPr>
                <a:defRPr/>
              </a:pPr>
              <a:t>‹#›</a:t>
            </a:fld>
            <a:endParaRPr lang="en-US"/>
          </a:p>
        </p:txBody>
      </p:sp>
    </p:spTree>
    <p:extLst>
      <p:ext uri="{BB962C8B-B14F-4D97-AF65-F5344CB8AC3E}">
        <p14:creationId xmlns:p14="http://schemas.microsoft.com/office/powerpoint/2010/main" val="1764035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575ED42-39EF-48D4-90FA-5ED67B886AD8}" type="slidenum">
              <a:rPr lang="en-US"/>
              <a:pPr>
                <a:defRPr/>
              </a:pPr>
              <a:t>‹#›</a:t>
            </a:fld>
            <a:endParaRPr lang="en-US"/>
          </a:p>
        </p:txBody>
      </p:sp>
    </p:spTree>
    <p:extLst>
      <p:ext uri="{BB962C8B-B14F-4D97-AF65-F5344CB8AC3E}">
        <p14:creationId xmlns:p14="http://schemas.microsoft.com/office/powerpoint/2010/main" val="1493155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2AC24B-768F-468E-BD03-B4DABA9016CF}" type="slidenum">
              <a:rPr lang="en-US"/>
              <a:pPr>
                <a:defRPr/>
              </a:pPr>
              <a:t>‹#›</a:t>
            </a:fld>
            <a:endParaRPr lang="en-US"/>
          </a:p>
        </p:txBody>
      </p:sp>
    </p:spTree>
    <p:extLst>
      <p:ext uri="{BB962C8B-B14F-4D97-AF65-F5344CB8AC3E}">
        <p14:creationId xmlns:p14="http://schemas.microsoft.com/office/powerpoint/2010/main" val="3883480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0F5ABDE-F1B0-404B-AB1E-07B9FCC302B2}" type="slidenum">
              <a:rPr lang="en-US"/>
              <a:pPr>
                <a:defRPr/>
              </a:pPr>
              <a:t>‹#›</a:t>
            </a:fld>
            <a:endParaRPr lang="en-US"/>
          </a:p>
        </p:txBody>
      </p:sp>
    </p:spTree>
    <p:extLst>
      <p:ext uri="{BB962C8B-B14F-4D97-AF65-F5344CB8AC3E}">
        <p14:creationId xmlns:p14="http://schemas.microsoft.com/office/powerpoint/2010/main" val="1305329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402438-CCED-4152-A2DA-AE89477D4B0D}" type="slidenum">
              <a:rPr lang="en-US"/>
              <a:pPr>
                <a:defRPr/>
              </a:pPr>
              <a:t>‹#›</a:t>
            </a:fld>
            <a:endParaRPr lang="en-US"/>
          </a:p>
        </p:txBody>
      </p:sp>
    </p:spTree>
    <p:extLst>
      <p:ext uri="{BB962C8B-B14F-4D97-AF65-F5344CB8AC3E}">
        <p14:creationId xmlns:p14="http://schemas.microsoft.com/office/powerpoint/2010/main" val="250672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CB38D2C-8F43-4DCB-AD0B-A856BF54DB43}" type="slidenum">
              <a:rPr lang="en-US"/>
              <a:pPr>
                <a:defRPr/>
              </a:pPr>
              <a:t>‹#›</a:t>
            </a:fld>
            <a:endParaRPr lang="en-US"/>
          </a:p>
        </p:txBody>
      </p:sp>
    </p:spTree>
    <p:extLst>
      <p:ext uri="{BB962C8B-B14F-4D97-AF65-F5344CB8AC3E}">
        <p14:creationId xmlns:p14="http://schemas.microsoft.com/office/powerpoint/2010/main" val="75261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21919D7-4767-4F79-B0B3-5ECE8B1209F6}" type="slidenum">
              <a:rPr lang="en-US"/>
              <a:pPr>
                <a:defRPr/>
              </a:pPr>
              <a:t>‹#›</a:t>
            </a:fld>
            <a:endParaRPr lang="en-US"/>
          </a:p>
        </p:txBody>
      </p:sp>
    </p:spTree>
    <p:extLst>
      <p:ext uri="{BB962C8B-B14F-4D97-AF65-F5344CB8AC3E}">
        <p14:creationId xmlns:p14="http://schemas.microsoft.com/office/powerpoint/2010/main" val="3140620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B27E95C8-E196-48D5-8692-B1A0B54065E2}" type="slidenum">
              <a:rPr lang="en-US"/>
              <a:pPr>
                <a:defRPr/>
              </a:pPr>
              <a:t>‹#›</a:t>
            </a:fld>
            <a:endParaRPr lang="en-US"/>
          </a:p>
        </p:txBody>
      </p:sp>
    </p:spTree>
    <p:extLst>
      <p:ext uri="{BB962C8B-B14F-4D97-AF65-F5344CB8AC3E}">
        <p14:creationId xmlns:p14="http://schemas.microsoft.com/office/powerpoint/2010/main" val="3353804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7ED01B-E1EA-4D1B-A769-2DCE8926CD9A}" type="slidenum">
              <a:rPr lang="en-US"/>
              <a:pPr>
                <a:defRPr/>
              </a:pPr>
              <a:t>‹#›</a:t>
            </a:fld>
            <a:endParaRPr lang="en-US"/>
          </a:p>
        </p:txBody>
      </p:sp>
    </p:spTree>
    <p:extLst>
      <p:ext uri="{BB962C8B-B14F-4D97-AF65-F5344CB8AC3E}">
        <p14:creationId xmlns:p14="http://schemas.microsoft.com/office/powerpoint/2010/main" val="556070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3E2EBE-1516-498C-8FDC-E142DD7A30B9}" type="slidenum">
              <a:rPr lang="en-US"/>
              <a:pPr>
                <a:defRPr/>
              </a:pPr>
              <a:t>‹#›</a:t>
            </a:fld>
            <a:endParaRPr lang="en-US"/>
          </a:p>
        </p:txBody>
      </p:sp>
    </p:spTree>
    <p:extLst>
      <p:ext uri="{BB962C8B-B14F-4D97-AF65-F5344CB8AC3E}">
        <p14:creationId xmlns:p14="http://schemas.microsoft.com/office/powerpoint/2010/main" val="1566485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pPr>
              <a:defRPr/>
            </a:pPr>
            <a:fld id="{9E2E9C64-023B-4E00-B63B-733E39B6CEC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5.wmf"/><Relationship Id="rId11" Type="http://schemas.openxmlformats.org/officeDocument/2006/relationships/oleObject" Target="../embeddings/oleObject25.bin"/><Relationship Id="rId5" Type="http://schemas.openxmlformats.org/officeDocument/2006/relationships/oleObject" Target="../embeddings/oleObject22.bin"/><Relationship Id="rId10" Type="http://schemas.openxmlformats.org/officeDocument/2006/relationships/image" Target="../media/image2.wmf"/><Relationship Id="rId4" Type="http://schemas.openxmlformats.org/officeDocument/2006/relationships/image" Target="../media/image4.wmf"/><Relationship Id="rId9" Type="http://schemas.openxmlformats.org/officeDocument/2006/relationships/oleObject" Target="../embeddings/oleObject24.bin"/><Relationship Id="rId14" Type="http://schemas.openxmlformats.org/officeDocument/2006/relationships/image" Target="../media/image6.wmf"/></Relationships>
</file>

<file path=ppt/slides/_rels/slide11.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32.bin"/><Relationship Id="rId18" Type="http://schemas.openxmlformats.org/officeDocument/2006/relationships/image" Target="../media/image6.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9.wmf"/><Relationship Id="rId17" Type="http://schemas.openxmlformats.org/officeDocument/2006/relationships/oleObject" Target="../embeddings/oleObject34.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0.vml"/><Relationship Id="rId6" Type="http://schemas.openxmlformats.org/officeDocument/2006/relationships/image" Target="../media/image5.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8.wmf"/><Relationship Id="rId4" Type="http://schemas.openxmlformats.org/officeDocument/2006/relationships/image" Target="../media/image4.wmf"/><Relationship Id="rId9" Type="http://schemas.openxmlformats.org/officeDocument/2006/relationships/oleObject" Target="../embeddings/oleObject30.bin"/><Relationship Id="rId14" Type="http://schemas.openxmlformats.org/officeDocument/2006/relationships/image" Target="../media/image2.wmf"/></Relationships>
</file>

<file path=ppt/slides/_rels/slide12.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40.bin"/><Relationship Id="rId18" Type="http://schemas.openxmlformats.org/officeDocument/2006/relationships/image" Target="../media/image6.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image" Target="../media/image9.wmf"/><Relationship Id="rId17" Type="http://schemas.openxmlformats.org/officeDocument/2006/relationships/oleObject" Target="../embeddings/oleObject42.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1.vml"/><Relationship Id="rId6" Type="http://schemas.openxmlformats.org/officeDocument/2006/relationships/image" Target="../media/image5.wmf"/><Relationship Id="rId11" Type="http://schemas.openxmlformats.org/officeDocument/2006/relationships/oleObject" Target="../embeddings/oleObject39.bin"/><Relationship Id="rId5" Type="http://schemas.openxmlformats.org/officeDocument/2006/relationships/oleObject" Target="../embeddings/oleObject36.bin"/><Relationship Id="rId15" Type="http://schemas.openxmlformats.org/officeDocument/2006/relationships/oleObject" Target="../embeddings/oleObject41.bin"/><Relationship Id="rId10" Type="http://schemas.openxmlformats.org/officeDocument/2006/relationships/image" Target="../media/image8.wmf"/><Relationship Id="rId4" Type="http://schemas.openxmlformats.org/officeDocument/2006/relationships/image" Target="../media/image4.wmf"/><Relationship Id="rId9" Type="http://schemas.openxmlformats.org/officeDocument/2006/relationships/oleObject" Target="../embeddings/oleObject38.bin"/><Relationship Id="rId14" Type="http://schemas.openxmlformats.org/officeDocument/2006/relationships/image" Target="../media/image2.wmf"/></Relationships>
</file>

<file path=ppt/slides/_rels/slide13.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48.bin"/><Relationship Id="rId18" Type="http://schemas.openxmlformats.org/officeDocument/2006/relationships/image" Target="../media/image6.wmf"/><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9.wmf"/><Relationship Id="rId17" Type="http://schemas.openxmlformats.org/officeDocument/2006/relationships/oleObject" Target="../embeddings/oleObject50.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2.vml"/><Relationship Id="rId6" Type="http://schemas.openxmlformats.org/officeDocument/2006/relationships/image" Target="../media/image5.wmf"/><Relationship Id="rId11" Type="http://schemas.openxmlformats.org/officeDocument/2006/relationships/oleObject" Target="../embeddings/oleObject47.bin"/><Relationship Id="rId5" Type="http://schemas.openxmlformats.org/officeDocument/2006/relationships/oleObject" Target="../embeddings/oleObject44.bin"/><Relationship Id="rId15" Type="http://schemas.openxmlformats.org/officeDocument/2006/relationships/oleObject" Target="../embeddings/oleObject49.bin"/><Relationship Id="rId10" Type="http://schemas.openxmlformats.org/officeDocument/2006/relationships/image" Target="../media/image8.wmf"/><Relationship Id="rId4" Type="http://schemas.openxmlformats.org/officeDocument/2006/relationships/image" Target="../media/image4.wmf"/><Relationship Id="rId9" Type="http://schemas.openxmlformats.org/officeDocument/2006/relationships/oleObject" Target="../embeddings/oleObject46.bin"/><Relationship Id="rId14" Type="http://schemas.openxmlformats.org/officeDocument/2006/relationships/image" Target="../media/image2.wmf"/></Relationships>
</file>

<file path=ppt/slides/_rels/slide14.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56.bin"/><Relationship Id="rId18" Type="http://schemas.openxmlformats.org/officeDocument/2006/relationships/image" Target="../media/image6.wmf"/><Relationship Id="rId3" Type="http://schemas.openxmlformats.org/officeDocument/2006/relationships/oleObject" Target="../embeddings/oleObject51.bin"/><Relationship Id="rId7" Type="http://schemas.openxmlformats.org/officeDocument/2006/relationships/oleObject" Target="../embeddings/oleObject53.bin"/><Relationship Id="rId12" Type="http://schemas.openxmlformats.org/officeDocument/2006/relationships/image" Target="../media/image9.wmf"/><Relationship Id="rId17" Type="http://schemas.openxmlformats.org/officeDocument/2006/relationships/oleObject" Target="../embeddings/oleObject58.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3.vml"/><Relationship Id="rId6" Type="http://schemas.openxmlformats.org/officeDocument/2006/relationships/image" Target="../media/image5.wmf"/><Relationship Id="rId11" Type="http://schemas.openxmlformats.org/officeDocument/2006/relationships/oleObject" Target="../embeddings/oleObject55.bin"/><Relationship Id="rId5" Type="http://schemas.openxmlformats.org/officeDocument/2006/relationships/oleObject" Target="../embeddings/oleObject52.bin"/><Relationship Id="rId15" Type="http://schemas.openxmlformats.org/officeDocument/2006/relationships/oleObject" Target="../embeddings/oleObject57.bin"/><Relationship Id="rId10" Type="http://schemas.openxmlformats.org/officeDocument/2006/relationships/image" Target="../media/image8.wmf"/><Relationship Id="rId4" Type="http://schemas.openxmlformats.org/officeDocument/2006/relationships/image" Target="../media/image4.wmf"/><Relationship Id="rId9" Type="http://schemas.openxmlformats.org/officeDocument/2006/relationships/oleObject" Target="../embeddings/oleObject54.bin"/><Relationship Id="rId14" Type="http://schemas.openxmlformats.org/officeDocument/2006/relationships/image" Target="../media/image2.wmf"/></Relationships>
</file>

<file path=ppt/slides/_rels/slide15.xml.rels><?xml version="1.0" encoding="UTF-8" standalone="yes"?>
<Relationships xmlns="http://schemas.openxmlformats.org/package/2006/relationships"><Relationship Id="rId8" Type="http://schemas.openxmlformats.org/officeDocument/2006/relationships/image" Target="../media/image5.wmf"/><Relationship Id="rId13" Type="http://schemas.openxmlformats.org/officeDocument/2006/relationships/oleObject" Target="../embeddings/oleObject64.bin"/><Relationship Id="rId18" Type="http://schemas.openxmlformats.org/officeDocument/2006/relationships/image" Target="../media/image2.wmf"/><Relationship Id="rId3" Type="http://schemas.openxmlformats.org/officeDocument/2006/relationships/oleObject" Target="../embeddings/oleObject59.bin"/><Relationship Id="rId7" Type="http://schemas.openxmlformats.org/officeDocument/2006/relationships/oleObject" Target="../embeddings/oleObject61.bin"/><Relationship Id="rId12" Type="http://schemas.openxmlformats.org/officeDocument/2006/relationships/image" Target="../media/image8.wmf"/><Relationship Id="rId17" Type="http://schemas.openxmlformats.org/officeDocument/2006/relationships/oleObject" Target="../embeddings/oleObject66.bin"/><Relationship Id="rId2" Type="http://schemas.openxmlformats.org/officeDocument/2006/relationships/slideLayout" Target="../slideLayouts/slideLayout7.xml"/><Relationship Id="rId16" Type="http://schemas.openxmlformats.org/officeDocument/2006/relationships/image" Target="../media/image9.wmf"/><Relationship Id="rId1" Type="http://schemas.openxmlformats.org/officeDocument/2006/relationships/vmlDrawing" Target="../drawings/vmlDrawing14.vml"/><Relationship Id="rId6" Type="http://schemas.openxmlformats.org/officeDocument/2006/relationships/image" Target="../media/image4.wmf"/><Relationship Id="rId11" Type="http://schemas.openxmlformats.org/officeDocument/2006/relationships/oleObject" Target="../embeddings/oleObject63.bin"/><Relationship Id="rId5" Type="http://schemas.openxmlformats.org/officeDocument/2006/relationships/oleObject" Target="../embeddings/oleObject60.bin"/><Relationship Id="rId15" Type="http://schemas.openxmlformats.org/officeDocument/2006/relationships/oleObject" Target="../embeddings/oleObject65.bin"/><Relationship Id="rId10" Type="http://schemas.openxmlformats.org/officeDocument/2006/relationships/image" Target="../media/image7.wmf"/><Relationship Id="rId4" Type="http://schemas.openxmlformats.org/officeDocument/2006/relationships/image" Target="../media/image3.wmf"/><Relationship Id="rId9" Type="http://schemas.openxmlformats.org/officeDocument/2006/relationships/oleObject" Target="../embeddings/oleObject62.bin"/><Relationship Id="rId14" Type="http://schemas.openxmlformats.org/officeDocument/2006/relationships/image" Target="../media/image6.wmf"/></Relationships>
</file>

<file path=ppt/slides/_rels/slide16.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72.bin"/><Relationship Id="rId18" Type="http://schemas.openxmlformats.org/officeDocument/2006/relationships/image" Target="../media/image6.wmf"/><Relationship Id="rId3" Type="http://schemas.openxmlformats.org/officeDocument/2006/relationships/oleObject" Target="../embeddings/oleObject67.bin"/><Relationship Id="rId7" Type="http://schemas.openxmlformats.org/officeDocument/2006/relationships/oleObject" Target="../embeddings/oleObject69.bin"/><Relationship Id="rId12" Type="http://schemas.openxmlformats.org/officeDocument/2006/relationships/image" Target="../media/image9.wmf"/><Relationship Id="rId17" Type="http://schemas.openxmlformats.org/officeDocument/2006/relationships/oleObject" Target="../embeddings/oleObject74.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15.vml"/><Relationship Id="rId6" Type="http://schemas.openxmlformats.org/officeDocument/2006/relationships/image" Target="../media/image5.wmf"/><Relationship Id="rId11" Type="http://schemas.openxmlformats.org/officeDocument/2006/relationships/oleObject" Target="../embeddings/oleObject71.bin"/><Relationship Id="rId5" Type="http://schemas.openxmlformats.org/officeDocument/2006/relationships/oleObject" Target="../embeddings/oleObject68.bin"/><Relationship Id="rId15" Type="http://schemas.openxmlformats.org/officeDocument/2006/relationships/oleObject" Target="../embeddings/oleObject73.bin"/><Relationship Id="rId10" Type="http://schemas.openxmlformats.org/officeDocument/2006/relationships/image" Target="../media/image8.wmf"/><Relationship Id="rId4" Type="http://schemas.openxmlformats.org/officeDocument/2006/relationships/image" Target="../media/image4.wmf"/><Relationship Id="rId9" Type="http://schemas.openxmlformats.org/officeDocument/2006/relationships/oleObject" Target="../embeddings/oleObject70.bin"/><Relationship Id="rId14" Type="http://schemas.openxmlformats.org/officeDocument/2006/relationships/image" Target="../media/image2.wmf"/></Relationships>
</file>

<file path=ppt/slides/_rels/slide17.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75.bin"/><Relationship Id="rId7"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wmf"/><Relationship Id="rId5" Type="http://schemas.openxmlformats.org/officeDocument/2006/relationships/oleObject" Target="../embeddings/oleObject76.bin"/><Relationship Id="rId4" Type="http://schemas.openxmlformats.org/officeDocument/2006/relationships/image" Target="../media/image3.wmf"/></Relationships>
</file>

<file path=ppt/slides/_rels/slide18.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78.bin"/><Relationship Id="rId7"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3.wmf"/><Relationship Id="rId5" Type="http://schemas.openxmlformats.org/officeDocument/2006/relationships/oleObject" Target="../embeddings/oleObject79.bin"/><Relationship Id="rId10" Type="http://schemas.openxmlformats.org/officeDocument/2006/relationships/image" Target="../media/image6.wmf"/><Relationship Id="rId4" Type="http://schemas.openxmlformats.org/officeDocument/2006/relationships/image" Target="../media/image10.wmf"/><Relationship Id="rId9" Type="http://schemas.openxmlformats.org/officeDocument/2006/relationships/oleObject" Target="../embeddings/oleObject81.bin"/></Relationships>
</file>

<file path=ppt/slides/_rels/slide1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82.bin"/><Relationship Id="rId7"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3.wmf"/><Relationship Id="rId5" Type="http://schemas.openxmlformats.org/officeDocument/2006/relationships/oleObject" Target="../embeddings/oleObject83.bin"/><Relationship Id="rId10" Type="http://schemas.openxmlformats.org/officeDocument/2006/relationships/image" Target="../media/image6.wmf"/><Relationship Id="rId4" Type="http://schemas.openxmlformats.org/officeDocument/2006/relationships/image" Target="../media/image10.wmf"/><Relationship Id="rId9" Type="http://schemas.openxmlformats.org/officeDocument/2006/relationships/oleObject" Target="../embeddings/oleObject85.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86.bin"/><Relationship Id="rId7"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wmf"/><Relationship Id="rId5" Type="http://schemas.openxmlformats.org/officeDocument/2006/relationships/oleObject" Target="../embeddings/oleObject87.bin"/><Relationship Id="rId4" Type="http://schemas.openxmlformats.org/officeDocument/2006/relationships/image" Target="../media/image3.wmf"/></Relationships>
</file>

<file path=ppt/slides/_rels/slide21.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89.bin"/><Relationship Id="rId7"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wmf"/><Relationship Id="rId5" Type="http://schemas.openxmlformats.org/officeDocument/2006/relationships/oleObject" Target="../embeddings/oleObject90.bin"/><Relationship Id="rId4" Type="http://schemas.openxmlformats.org/officeDocument/2006/relationships/image" Target="../media/image3.wmf"/></Relationships>
</file>

<file path=ppt/slides/_rels/slide22.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92.bin"/><Relationship Id="rId7" Type="http://schemas.openxmlformats.org/officeDocument/2006/relationships/oleObject" Target="../embeddings/oleObject94.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wmf"/><Relationship Id="rId5" Type="http://schemas.openxmlformats.org/officeDocument/2006/relationships/oleObject" Target="../embeddings/oleObject93.bin"/><Relationship Id="rId4" Type="http://schemas.openxmlformats.org/officeDocument/2006/relationships/image" Target="../media/image3.wmf"/></Relationships>
</file>

<file path=ppt/slides/_rels/slide2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95.bin"/><Relationship Id="rId7" Type="http://schemas.openxmlformats.org/officeDocument/2006/relationships/oleObject" Target="../embeddings/oleObject97.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2.wmf"/><Relationship Id="rId5" Type="http://schemas.openxmlformats.org/officeDocument/2006/relationships/oleObject" Target="../embeddings/oleObject96.bin"/><Relationship Id="rId10" Type="http://schemas.openxmlformats.org/officeDocument/2006/relationships/image" Target="../media/image12.wmf"/><Relationship Id="rId4" Type="http://schemas.openxmlformats.org/officeDocument/2006/relationships/image" Target="../media/image3.wmf"/><Relationship Id="rId9" Type="http://schemas.openxmlformats.org/officeDocument/2006/relationships/oleObject" Target="../embeddings/oleObject98.bin"/></Relationships>
</file>

<file path=ppt/slides/_rels/slide24.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99.bin"/><Relationship Id="rId7" Type="http://schemas.openxmlformats.org/officeDocument/2006/relationships/oleObject" Target="../embeddings/oleObject101.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2.wmf"/><Relationship Id="rId5" Type="http://schemas.openxmlformats.org/officeDocument/2006/relationships/oleObject" Target="../embeddings/oleObject100.bin"/><Relationship Id="rId10" Type="http://schemas.openxmlformats.org/officeDocument/2006/relationships/image" Target="../media/image12.wmf"/><Relationship Id="rId4" Type="http://schemas.openxmlformats.org/officeDocument/2006/relationships/image" Target="../media/image3.wmf"/><Relationship Id="rId9" Type="http://schemas.openxmlformats.org/officeDocument/2006/relationships/oleObject" Target="../embeddings/oleObject102.bin"/></Relationships>
</file>

<file path=ppt/slides/_rels/slide25.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03.bin"/><Relationship Id="rId7" Type="http://schemas.openxmlformats.org/officeDocument/2006/relationships/oleObject" Target="../embeddings/oleObject105.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3.wmf"/><Relationship Id="rId11" Type="http://schemas.openxmlformats.org/officeDocument/2006/relationships/image" Target="../media/image12.wmf"/><Relationship Id="rId5" Type="http://schemas.openxmlformats.org/officeDocument/2006/relationships/oleObject" Target="../embeddings/oleObject104.bin"/><Relationship Id="rId10" Type="http://schemas.openxmlformats.org/officeDocument/2006/relationships/oleObject" Target="../embeddings/oleObject106.bin"/><Relationship Id="rId4" Type="http://schemas.openxmlformats.org/officeDocument/2006/relationships/image" Target="../media/image13.wmf"/><Relationship Id="rId9" Type="http://schemas.openxmlformats.org/officeDocument/2006/relationships/image" Target="../media/image14.wmf"/></Relationships>
</file>

<file path=ppt/slides/_rels/slide26.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07.bin"/><Relationship Id="rId7" Type="http://schemas.openxmlformats.org/officeDocument/2006/relationships/oleObject" Target="../embeddings/oleObject109.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3.wmf"/><Relationship Id="rId11" Type="http://schemas.openxmlformats.org/officeDocument/2006/relationships/image" Target="../media/image12.wmf"/><Relationship Id="rId5" Type="http://schemas.openxmlformats.org/officeDocument/2006/relationships/oleObject" Target="../embeddings/oleObject108.bin"/><Relationship Id="rId10" Type="http://schemas.openxmlformats.org/officeDocument/2006/relationships/oleObject" Target="../embeddings/oleObject110.bin"/><Relationship Id="rId4" Type="http://schemas.openxmlformats.org/officeDocument/2006/relationships/image" Target="../media/image13.wmf"/><Relationship Id="rId9" Type="http://schemas.openxmlformats.org/officeDocument/2006/relationships/image" Target="../media/image14.wmf"/></Relationships>
</file>

<file path=ppt/slides/_rels/slide27.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11.bin"/><Relationship Id="rId7" Type="http://schemas.openxmlformats.org/officeDocument/2006/relationships/oleObject" Target="../embeddings/oleObject113.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3.wmf"/><Relationship Id="rId11" Type="http://schemas.openxmlformats.org/officeDocument/2006/relationships/image" Target="../media/image12.wmf"/><Relationship Id="rId5" Type="http://schemas.openxmlformats.org/officeDocument/2006/relationships/oleObject" Target="../embeddings/oleObject112.bin"/><Relationship Id="rId10" Type="http://schemas.openxmlformats.org/officeDocument/2006/relationships/oleObject" Target="../embeddings/oleObject114.bin"/><Relationship Id="rId4" Type="http://schemas.openxmlformats.org/officeDocument/2006/relationships/image" Target="../media/image13.wmf"/><Relationship Id="rId9" Type="http://schemas.openxmlformats.org/officeDocument/2006/relationships/image" Target="../media/image14.wmf"/></Relationships>
</file>

<file path=ppt/slides/_rels/slide28.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20.bin"/><Relationship Id="rId3" Type="http://schemas.openxmlformats.org/officeDocument/2006/relationships/oleObject" Target="../embeddings/oleObject115.bin"/><Relationship Id="rId7" Type="http://schemas.openxmlformats.org/officeDocument/2006/relationships/oleObject" Target="../embeddings/oleObject117.bin"/><Relationship Id="rId12" Type="http://schemas.openxmlformats.org/officeDocument/2006/relationships/image" Target="../media/image16.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image" Target="../media/image3.wmf"/><Relationship Id="rId11" Type="http://schemas.openxmlformats.org/officeDocument/2006/relationships/oleObject" Target="../embeddings/oleObject119.bin"/><Relationship Id="rId5" Type="http://schemas.openxmlformats.org/officeDocument/2006/relationships/oleObject" Target="../embeddings/oleObject116.bin"/><Relationship Id="rId10" Type="http://schemas.openxmlformats.org/officeDocument/2006/relationships/image" Target="../media/image15.wmf"/><Relationship Id="rId4" Type="http://schemas.openxmlformats.org/officeDocument/2006/relationships/image" Target="../media/image13.wmf"/><Relationship Id="rId9" Type="http://schemas.openxmlformats.org/officeDocument/2006/relationships/oleObject" Target="../embeddings/oleObject118.bin"/><Relationship Id="rId14" Type="http://schemas.openxmlformats.org/officeDocument/2006/relationships/image" Target="../media/image12.wmf"/></Relationships>
</file>

<file path=ppt/slides/_rels/slide29.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121.bin"/><Relationship Id="rId7" Type="http://schemas.openxmlformats.org/officeDocument/2006/relationships/oleObject" Target="../embeddings/oleObject123.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2.wmf"/><Relationship Id="rId5" Type="http://schemas.openxmlformats.org/officeDocument/2006/relationships/oleObject" Target="../embeddings/oleObject122.bin"/><Relationship Id="rId10" Type="http://schemas.openxmlformats.org/officeDocument/2006/relationships/image" Target="../media/image18.wmf"/><Relationship Id="rId4" Type="http://schemas.openxmlformats.org/officeDocument/2006/relationships/image" Target="../media/image3.wmf"/><Relationship Id="rId9" Type="http://schemas.openxmlformats.org/officeDocument/2006/relationships/oleObject" Target="../embeddings/oleObject124.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25.bin"/><Relationship Id="rId7" Type="http://schemas.openxmlformats.org/officeDocument/2006/relationships/oleObject" Target="../embeddings/oleObject127.bin"/><Relationship Id="rId12"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wmf"/><Relationship Id="rId11" Type="http://schemas.openxmlformats.org/officeDocument/2006/relationships/oleObject" Target="../embeddings/oleObject129.bin"/><Relationship Id="rId5" Type="http://schemas.openxmlformats.org/officeDocument/2006/relationships/oleObject" Target="../embeddings/oleObject126.bin"/><Relationship Id="rId10" Type="http://schemas.openxmlformats.org/officeDocument/2006/relationships/image" Target="../media/image9.wmf"/><Relationship Id="rId4" Type="http://schemas.openxmlformats.org/officeDocument/2006/relationships/image" Target="../media/image19.wmf"/><Relationship Id="rId9" Type="http://schemas.openxmlformats.org/officeDocument/2006/relationships/oleObject" Target="../embeddings/oleObject128.bin"/></Relationships>
</file>

<file path=ppt/slides/_rels/slide3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30.bin"/><Relationship Id="rId7" Type="http://schemas.openxmlformats.org/officeDocument/2006/relationships/oleObject" Target="../embeddings/oleObject132.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wmf"/><Relationship Id="rId5" Type="http://schemas.openxmlformats.org/officeDocument/2006/relationships/oleObject" Target="../embeddings/oleObject131.bin"/><Relationship Id="rId10"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oleObject" Target="../embeddings/oleObject133.bin"/></Relationships>
</file>

<file path=ppt/slides/_rels/slide3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34.bin"/><Relationship Id="rId7" Type="http://schemas.openxmlformats.org/officeDocument/2006/relationships/oleObject" Target="../embeddings/oleObject136.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3.wmf"/><Relationship Id="rId5" Type="http://schemas.openxmlformats.org/officeDocument/2006/relationships/oleObject" Target="../embeddings/oleObject135.bin"/><Relationship Id="rId10"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oleObject" Target="../embeddings/oleObject137.bin"/></Relationships>
</file>

<file path=ppt/slides/_rels/slide33.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38.bin"/><Relationship Id="rId7" Type="http://schemas.openxmlformats.org/officeDocument/2006/relationships/oleObject" Target="../embeddings/oleObject140.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3.wmf"/><Relationship Id="rId5" Type="http://schemas.openxmlformats.org/officeDocument/2006/relationships/oleObject" Target="../embeddings/oleObject139.bin"/><Relationship Id="rId10"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oleObject" Target="../embeddings/oleObject141.bin"/></Relationships>
</file>

<file path=ppt/slides/_rels/slide34.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42.bin"/><Relationship Id="rId7" Type="http://schemas.openxmlformats.org/officeDocument/2006/relationships/oleObject" Target="../embeddings/oleObject144.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3.wmf"/><Relationship Id="rId5" Type="http://schemas.openxmlformats.org/officeDocument/2006/relationships/oleObject" Target="../embeddings/oleObject143.bin"/><Relationship Id="rId10"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oleObject" Target="../embeddings/oleObject145.bin"/></Relationships>
</file>

<file path=ppt/slides/_rels/slide3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46.bin"/><Relationship Id="rId7" Type="http://schemas.openxmlformats.org/officeDocument/2006/relationships/oleObject" Target="../embeddings/oleObject148.bin"/><Relationship Id="rId12" Type="http://schemas.openxmlformats.org/officeDocument/2006/relationships/image" Target="../media/image20.wmf"/><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9.wmf"/><Relationship Id="rId11" Type="http://schemas.openxmlformats.org/officeDocument/2006/relationships/oleObject" Target="../embeddings/oleObject150.bin"/><Relationship Id="rId5" Type="http://schemas.openxmlformats.org/officeDocument/2006/relationships/oleObject" Target="../embeddings/oleObject147.bin"/><Relationship Id="rId10" Type="http://schemas.openxmlformats.org/officeDocument/2006/relationships/image" Target="../media/image2.wmf"/><Relationship Id="rId4" Type="http://schemas.openxmlformats.org/officeDocument/2006/relationships/image" Target="../media/image21.wmf"/><Relationship Id="rId9" Type="http://schemas.openxmlformats.org/officeDocument/2006/relationships/oleObject" Target="../embeddings/oleObject149.bin"/></Relationships>
</file>

<file path=ppt/slides/_rels/slide36.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51.bin"/><Relationship Id="rId7" Type="http://schemas.openxmlformats.org/officeDocument/2006/relationships/oleObject" Target="../embeddings/oleObject153.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2.wmf"/><Relationship Id="rId5" Type="http://schemas.openxmlformats.org/officeDocument/2006/relationships/oleObject" Target="../embeddings/oleObject152.bin"/><Relationship Id="rId10" Type="http://schemas.openxmlformats.org/officeDocument/2006/relationships/image" Target="../media/image20.wmf"/><Relationship Id="rId4" Type="http://schemas.openxmlformats.org/officeDocument/2006/relationships/image" Target="../media/image3.wmf"/><Relationship Id="rId9" Type="http://schemas.openxmlformats.org/officeDocument/2006/relationships/oleObject" Target="../embeddings/oleObject154.bin"/></Relationships>
</file>

<file path=ppt/slides/_rels/slide37.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55.bin"/><Relationship Id="rId7" Type="http://schemas.openxmlformats.org/officeDocument/2006/relationships/oleObject" Target="../embeddings/oleObject157.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2.wmf"/><Relationship Id="rId5" Type="http://schemas.openxmlformats.org/officeDocument/2006/relationships/oleObject" Target="../embeddings/oleObject156.bin"/><Relationship Id="rId10" Type="http://schemas.openxmlformats.org/officeDocument/2006/relationships/image" Target="../media/image22.wmf"/><Relationship Id="rId4" Type="http://schemas.openxmlformats.org/officeDocument/2006/relationships/image" Target="../media/image3.wmf"/><Relationship Id="rId9" Type="http://schemas.openxmlformats.org/officeDocument/2006/relationships/oleObject" Target="../embeddings/oleObject158.bin"/></Relationships>
</file>

<file path=ppt/slides/_rels/slide38.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oleObject" Target="../embeddings/oleObject164.bin"/><Relationship Id="rId18" Type="http://schemas.openxmlformats.org/officeDocument/2006/relationships/image" Target="../media/image2.wmf"/><Relationship Id="rId3" Type="http://schemas.openxmlformats.org/officeDocument/2006/relationships/oleObject" Target="../embeddings/oleObject159.bin"/><Relationship Id="rId7" Type="http://schemas.openxmlformats.org/officeDocument/2006/relationships/oleObject" Target="../embeddings/oleObject161.bin"/><Relationship Id="rId12" Type="http://schemas.openxmlformats.org/officeDocument/2006/relationships/image" Target="../media/image8.wmf"/><Relationship Id="rId17" Type="http://schemas.openxmlformats.org/officeDocument/2006/relationships/oleObject" Target="../embeddings/oleObject166.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37.vml"/><Relationship Id="rId6" Type="http://schemas.openxmlformats.org/officeDocument/2006/relationships/image" Target="../media/image5.wmf"/><Relationship Id="rId11" Type="http://schemas.openxmlformats.org/officeDocument/2006/relationships/oleObject" Target="../embeddings/oleObject163.bin"/><Relationship Id="rId5" Type="http://schemas.openxmlformats.org/officeDocument/2006/relationships/oleObject" Target="../embeddings/oleObject160.bin"/><Relationship Id="rId15" Type="http://schemas.openxmlformats.org/officeDocument/2006/relationships/oleObject" Target="../embeddings/oleObject165.bin"/><Relationship Id="rId10" Type="http://schemas.openxmlformats.org/officeDocument/2006/relationships/image" Target="../media/image7.wmf"/><Relationship Id="rId4" Type="http://schemas.openxmlformats.org/officeDocument/2006/relationships/image" Target="../media/image4.wmf"/><Relationship Id="rId9" Type="http://schemas.openxmlformats.org/officeDocument/2006/relationships/oleObject" Target="../embeddings/oleObject162.bin"/><Relationship Id="rId14" Type="http://schemas.openxmlformats.org/officeDocument/2006/relationships/image" Target="../media/image9.wmf"/></Relationships>
</file>

<file path=ppt/slides/_rels/slide39.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67.bin"/><Relationship Id="rId7" Type="http://schemas.openxmlformats.org/officeDocument/2006/relationships/oleObject" Target="../embeddings/oleObject169.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2.wmf"/><Relationship Id="rId5" Type="http://schemas.openxmlformats.org/officeDocument/2006/relationships/oleObject" Target="../embeddings/oleObject168.bin"/><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70.bin"/><Relationship Id="rId7" Type="http://schemas.openxmlformats.org/officeDocument/2006/relationships/oleObject" Target="../embeddings/oleObject172.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2.wmf"/><Relationship Id="rId5" Type="http://schemas.openxmlformats.org/officeDocument/2006/relationships/oleObject" Target="../embeddings/oleObject171.bin"/><Relationship Id="rId10" Type="http://schemas.openxmlformats.org/officeDocument/2006/relationships/image" Target="../media/image24.wmf"/><Relationship Id="rId4" Type="http://schemas.openxmlformats.org/officeDocument/2006/relationships/image" Target="../media/image3.wmf"/><Relationship Id="rId9" Type="http://schemas.openxmlformats.org/officeDocument/2006/relationships/oleObject" Target="../embeddings/oleObject173.bin"/></Relationships>
</file>

<file path=ppt/slides/_rels/slide4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74.bin"/><Relationship Id="rId7" Type="http://schemas.openxmlformats.org/officeDocument/2006/relationships/oleObject" Target="../embeddings/oleObject176.bin"/><Relationship Id="rId12" Type="http://schemas.openxmlformats.org/officeDocument/2006/relationships/image" Target="../media/image24.wmf"/><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image" Target="../media/image2.wmf"/><Relationship Id="rId11" Type="http://schemas.openxmlformats.org/officeDocument/2006/relationships/oleObject" Target="../embeddings/oleObject178.bin"/><Relationship Id="rId5" Type="http://schemas.openxmlformats.org/officeDocument/2006/relationships/oleObject" Target="../embeddings/oleObject175.bin"/><Relationship Id="rId10" Type="http://schemas.openxmlformats.org/officeDocument/2006/relationships/image" Target="../media/image25.wmf"/><Relationship Id="rId4" Type="http://schemas.openxmlformats.org/officeDocument/2006/relationships/image" Target="../media/image3.wmf"/><Relationship Id="rId9" Type="http://schemas.openxmlformats.org/officeDocument/2006/relationships/oleObject" Target="../embeddings/oleObject177.bin"/></Relationships>
</file>

<file path=ppt/slides/_rels/slide42.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84.bin"/><Relationship Id="rId3" Type="http://schemas.openxmlformats.org/officeDocument/2006/relationships/oleObject" Target="../embeddings/oleObject179.bin"/><Relationship Id="rId7" Type="http://schemas.openxmlformats.org/officeDocument/2006/relationships/oleObject" Target="../embeddings/oleObject181.bin"/><Relationship Id="rId12" Type="http://schemas.openxmlformats.org/officeDocument/2006/relationships/image" Target="../media/image26.wmf"/><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image" Target="../media/image2.wmf"/><Relationship Id="rId11" Type="http://schemas.openxmlformats.org/officeDocument/2006/relationships/oleObject" Target="../embeddings/oleObject183.bin"/><Relationship Id="rId5" Type="http://schemas.openxmlformats.org/officeDocument/2006/relationships/oleObject" Target="../embeddings/oleObject180.bin"/><Relationship Id="rId10" Type="http://schemas.openxmlformats.org/officeDocument/2006/relationships/image" Target="../media/image25.wmf"/><Relationship Id="rId4" Type="http://schemas.openxmlformats.org/officeDocument/2006/relationships/image" Target="../media/image3.wmf"/><Relationship Id="rId9" Type="http://schemas.openxmlformats.org/officeDocument/2006/relationships/oleObject" Target="../embeddings/oleObject182.bin"/><Relationship Id="rId14" Type="http://schemas.openxmlformats.org/officeDocument/2006/relationships/image" Target="../media/image24.wmf"/></Relationships>
</file>

<file path=ppt/slides/_rels/slide43.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190.bin"/><Relationship Id="rId3" Type="http://schemas.openxmlformats.org/officeDocument/2006/relationships/oleObject" Target="../embeddings/oleObject185.bin"/><Relationship Id="rId7" Type="http://schemas.openxmlformats.org/officeDocument/2006/relationships/oleObject" Target="../embeddings/oleObject187.bin"/><Relationship Id="rId12" Type="http://schemas.openxmlformats.org/officeDocument/2006/relationships/image" Target="../media/image24.wmf"/><Relationship Id="rId2" Type="http://schemas.openxmlformats.org/officeDocument/2006/relationships/slideLayout" Target="../slideLayouts/slideLayout7.xml"/><Relationship Id="rId16" Type="http://schemas.openxmlformats.org/officeDocument/2006/relationships/image" Target="../media/image2.wmf"/><Relationship Id="rId1" Type="http://schemas.openxmlformats.org/officeDocument/2006/relationships/vmlDrawing" Target="../drawings/vmlDrawing42.vml"/><Relationship Id="rId6" Type="http://schemas.openxmlformats.org/officeDocument/2006/relationships/image" Target="../media/image25.wmf"/><Relationship Id="rId11" Type="http://schemas.openxmlformats.org/officeDocument/2006/relationships/oleObject" Target="../embeddings/oleObject189.bin"/><Relationship Id="rId5" Type="http://schemas.openxmlformats.org/officeDocument/2006/relationships/oleObject" Target="../embeddings/oleObject186.bin"/><Relationship Id="rId15" Type="http://schemas.openxmlformats.org/officeDocument/2006/relationships/oleObject" Target="../embeddings/oleObject191.bin"/><Relationship Id="rId10" Type="http://schemas.openxmlformats.org/officeDocument/2006/relationships/image" Target="../media/image27.wmf"/><Relationship Id="rId4" Type="http://schemas.openxmlformats.org/officeDocument/2006/relationships/image" Target="../media/image23.wmf"/><Relationship Id="rId9" Type="http://schemas.openxmlformats.org/officeDocument/2006/relationships/oleObject" Target="../embeddings/oleObject188.bin"/><Relationship Id="rId14" Type="http://schemas.openxmlformats.org/officeDocument/2006/relationships/image" Target="../media/image3.wmf"/></Relationships>
</file>

<file path=ppt/slides/_rels/slide44.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197.bin"/><Relationship Id="rId18" Type="http://schemas.openxmlformats.org/officeDocument/2006/relationships/image" Target="../media/image2.wmf"/><Relationship Id="rId3" Type="http://schemas.openxmlformats.org/officeDocument/2006/relationships/oleObject" Target="../embeddings/oleObject192.bin"/><Relationship Id="rId7" Type="http://schemas.openxmlformats.org/officeDocument/2006/relationships/oleObject" Target="../embeddings/oleObject194.bin"/><Relationship Id="rId12" Type="http://schemas.openxmlformats.org/officeDocument/2006/relationships/image" Target="../media/image28.wmf"/><Relationship Id="rId17" Type="http://schemas.openxmlformats.org/officeDocument/2006/relationships/oleObject" Target="../embeddings/oleObject199.bin"/><Relationship Id="rId2" Type="http://schemas.openxmlformats.org/officeDocument/2006/relationships/slideLayout" Target="../slideLayouts/slideLayout7.xml"/><Relationship Id="rId16" Type="http://schemas.openxmlformats.org/officeDocument/2006/relationships/image" Target="../media/image3.wmf"/><Relationship Id="rId1" Type="http://schemas.openxmlformats.org/officeDocument/2006/relationships/vmlDrawing" Target="../drawings/vmlDrawing43.vml"/><Relationship Id="rId6" Type="http://schemas.openxmlformats.org/officeDocument/2006/relationships/image" Target="../media/image25.wmf"/><Relationship Id="rId11" Type="http://schemas.openxmlformats.org/officeDocument/2006/relationships/oleObject" Target="../embeddings/oleObject196.bin"/><Relationship Id="rId5" Type="http://schemas.openxmlformats.org/officeDocument/2006/relationships/oleObject" Target="../embeddings/oleObject193.bin"/><Relationship Id="rId15" Type="http://schemas.openxmlformats.org/officeDocument/2006/relationships/oleObject" Target="../embeddings/oleObject198.bin"/><Relationship Id="rId10" Type="http://schemas.openxmlformats.org/officeDocument/2006/relationships/image" Target="../media/image27.wmf"/><Relationship Id="rId4" Type="http://schemas.openxmlformats.org/officeDocument/2006/relationships/image" Target="../media/image23.wmf"/><Relationship Id="rId9" Type="http://schemas.openxmlformats.org/officeDocument/2006/relationships/oleObject" Target="../embeddings/oleObject195.bin"/><Relationship Id="rId14" Type="http://schemas.openxmlformats.org/officeDocument/2006/relationships/image" Target="../media/image24.wmf"/></Relationships>
</file>

<file path=ppt/slides/_rels/slide45.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200.bin"/><Relationship Id="rId7" Type="http://schemas.openxmlformats.org/officeDocument/2006/relationships/oleObject" Target="../embeddings/oleObject202.bin"/><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image" Target="../media/image2.wmf"/><Relationship Id="rId5" Type="http://schemas.openxmlformats.org/officeDocument/2006/relationships/oleObject" Target="../embeddings/oleObject201.bin"/><Relationship Id="rId10" Type="http://schemas.openxmlformats.org/officeDocument/2006/relationships/image" Target="../media/image22.wmf"/><Relationship Id="rId4" Type="http://schemas.openxmlformats.org/officeDocument/2006/relationships/image" Target="../media/image3.wmf"/><Relationship Id="rId9" Type="http://schemas.openxmlformats.org/officeDocument/2006/relationships/oleObject" Target="../embeddings/oleObject203.bin"/></Relationships>
</file>

<file path=ppt/slides/_rels/slide4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10.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2.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14.bin"/><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5.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3.wmf"/><Relationship Id="rId4" Type="http://schemas.openxmlformats.org/officeDocument/2006/relationships/image" Target="../media/image4.wmf"/><Relationship Id="rId9"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9: </a:t>
            </a:r>
            <a:r>
              <a:rPr lang="en-GB" dirty="0">
                <a:solidFill>
                  <a:schemeClr val="bg1"/>
                </a:solidFill>
                <a:latin typeface="Arial" pitchFamily="34" charset="0"/>
                <a:cs typeface="Arial" pitchFamily="34" charset="0"/>
              </a:rPr>
              <a:t>Simultaneous Equations Estimation</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8576" y="6462711"/>
            <a:ext cx="5090321"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8901107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7"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9</a:t>
            </a:r>
          </a:p>
        </p:txBody>
      </p:sp>
      <p:sp>
        <p:nvSpPr>
          <p:cNvPr id="10248"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a:t>Next we take the equation for </a:t>
            </a:r>
            <a:r>
              <a:rPr lang="en-GB" sz="1500" b="1" i="1"/>
              <a:t>w</a:t>
            </a:r>
            <a:r>
              <a:rPr lang="en-GB" sz="1500" b="1"/>
              <a:t> and substitute for </a:t>
            </a:r>
            <a:r>
              <a:rPr lang="en-GB" sz="1500" b="1" i="1"/>
              <a:t>p</a:t>
            </a:r>
            <a:r>
              <a:rPr lang="en-GB" sz="1500" b="1"/>
              <a:t> from the first equation.</a:t>
            </a:r>
            <a:endParaRPr lang="en-GB" sz="1500" b="1">
              <a:latin typeface="Times New Roman" pitchFamily="18" charset="0"/>
            </a:endParaRP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5"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3619340545"/>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0509"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054177962"/>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0510"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1153666224"/>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0511" name="Equation" r:id="rId7" imgW="4889160" imgH="482400" progId="Equation.3">
                  <p:embed/>
                </p:oleObj>
              </mc:Choice>
              <mc:Fallback>
                <p:oleObj name="Equation" r:id="rId7" imgW="4889160" imgH="482400" progId="Equation.3">
                  <p:embed/>
                  <p:pic>
                    <p:nvPicPr>
                      <p:cNvPr id="0" name=""/>
                      <p:cNvPicPr>
                        <a:picLocks noChangeAspect="1" noChangeArrowheads="1"/>
                      </p:cNvPicPr>
                      <p:nvPr/>
                    </p:nvPicPr>
                    <p:blipFill>
                      <a:blip r:embed="rId8"/>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394190773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0512" name="Equation" r:id="rId9" imgW="2235200" imgH="419100" progId="Equation.3">
                  <p:embed/>
                </p:oleObj>
              </mc:Choice>
              <mc:Fallback>
                <p:oleObj name="Equation" r:id="rId9" imgW="2235200" imgH="419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8"/>
          <p:cNvGraphicFramePr>
            <a:graphicFrameLocks noChangeAspect="1"/>
          </p:cNvGraphicFramePr>
          <p:nvPr>
            <p:extLst>
              <p:ext uri="{D42A27DB-BD31-4B8C-83A1-F6EECF244321}">
                <p14:modId xmlns:p14="http://schemas.microsoft.com/office/powerpoint/2010/main" val="3141594955"/>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0513" name="Equation" r:id="rId11" imgW="3022600" imgH="381000" progId="Equation.3">
                  <p:embed/>
                </p:oleObj>
              </mc:Choice>
              <mc:Fallback>
                <p:oleObj name="Equation" r:id="rId11" imgW="30226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
          <p:cNvGraphicFramePr>
            <a:graphicFrameLocks noChangeAspect="1"/>
          </p:cNvGraphicFramePr>
          <p:nvPr>
            <p:extLst>
              <p:ext uri="{D42A27DB-BD31-4B8C-83A1-F6EECF244321}">
                <p14:modId xmlns:p14="http://schemas.microsoft.com/office/powerpoint/2010/main" val="447775645"/>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0514" name="Equation" r:id="rId13" imgW="4394200" imgH="838200" progId="Equation.3">
                  <p:embed/>
                </p:oleObj>
              </mc:Choice>
              <mc:Fallback>
                <p:oleObj name="Equation" r:id="rId13" imgW="4394200" imgH="838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73"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10</a:t>
            </a:r>
          </a:p>
        </p:txBody>
      </p:sp>
      <p:sp>
        <p:nvSpPr>
          <p:cNvPr id="1127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bring the terms involving </a:t>
            </a:r>
            <a:r>
              <a:rPr lang="en-GB" sz="1500" b="1" i="1" dirty="0"/>
              <a:t>w</a:t>
            </a:r>
            <a:r>
              <a:rPr lang="en-GB" sz="1500" b="1" dirty="0"/>
              <a:t> together on the left side of the equation and thus express </a:t>
            </a:r>
            <a:r>
              <a:rPr lang="en-GB" sz="1500" b="1" i="1" dirty="0"/>
              <a:t>w</a:t>
            </a:r>
            <a:r>
              <a:rPr lang="en-GB" sz="1500" b="1" dirty="0"/>
              <a:t> in terms of </a:t>
            </a:r>
            <a:r>
              <a:rPr lang="en-GB" sz="1500" b="1" i="1" dirty="0"/>
              <a:t>U</a:t>
            </a:r>
            <a:r>
              <a:rPr lang="en-GB" sz="1500" b="1" dirty="0"/>
              <a:t>, </a:t>
            </a:r>
            <a:r>
              <a:rPr lang="en-GB" sz="1500" b="1" i="1" dirty="0"/>
              <a:t>u</a:t>
            </a:r>
            <a:r>
              <a:rPr lang="en-GB" sz="1500" b="1" i="1" baseline="-25000" dirty="0"/>
              <a:t>p</a:t>
            </a:r>
            <a:r>
              <a:rPr lang="en-GB" sz="1500" b="1" dirty="0"/>
              <a:t>, and </a:t>
            </a:r>
            <a:r>
              <a:rPr lang="en-GB" sz="1500" b="1" i="1" dirty="0" err="1"/>
              <a:t>u</a:t>
            </a:r>
            <a:r>
              <a:rPr lang="en-GB" sz="1500" b="1" i="1" baseline="-25000" dirty="0" err="1"/>
              <a:t>w</a:t>
            </a:r>
            <a:r>
              <a:rPr lang="en-GB" sz="1500" b="1" dirty="0"/>
              <a:t>.</a:t>
            </a:r>
            <a:endParaRPr lang="en-GB" sz="1500" b="1" dirty="0">
              <a:latin typeface="Times New Roman" pitchFamily="18" charset="0"/>
            </a:endParaRP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8"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3535639699"/>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1620"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784941965"/>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1621"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4262705662"/>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1622" name="Equation" r:id="rId7" imgW="4889160" imgH="482400" progId="Equation.3">
                  <p:embed/>
                </p:oleObj>
              </mc:Choice>
              <mc:Fallback>
                <p:oleObj name="Equation" r:id="rId7" imgW="4889160" imgH="482400" progId="Equation.3">
                  <p:embed/>
                  <p:pic>
                    <p:nvPicPr>
                      <p:cNvPr id="0" name=""/>
                      <p:cNvPicPr>
                        <a:picLocks noChangeAspect="1" noChangeArrowheads="1"/>
                      </p:cNvPicPr>
                      <p:nvPr/>
                    </p:nvPicPr>
                    <p:blipFill>
                      <a:blip r:embed="rId8"/>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305182913"/>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11623" name="Equation" r:id="rId9" imgW="5283000" imgH="419040" progId="Equation.3">
                  <p:embed/>
                </p:oleObj>
              </mc:Choice>
              <mc:Fallback>
                <p:oleObj name="Equation" r:id="rId9" imgW="5283000" imgH="419040" progId="Equation.3">
                  <p:embed/>
                  <p:pic>
                    <p:nvPicPr>
                      <p:cNvPr id="0" name=""/>
                      <p:cNvPicPr>
                        <a:picLocks noChangeAspect="1" noChangeArrowheads="1"/>
                      </p:cNvPicPr>
                      <p:nvPr/>
                    </p:nvPicPr>
                    <p:blipFill>
                      <a:blip r:embed="rId10"/>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295738910"/>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11624" name="Equation" r:id="rId11" imgW="4076700" imgH="838200" progId="Equation.3">
                  <p:embed/>
                </p:oleObj>
              </mc:Choice>
              <mc:Fallback>
                <p:oleObj name="Equation" r:id="rId11" imgW="4076700" imgH="838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3" name="Object 42"/>
          <p:cNvGraphicFramePr>
            <a:graphicFrameLocks noChangeAspect="1"/>
          </p:cNvGraphicFramePr>
          <p:nvPr>
            <p:extLst>
              <p:ext uri="{D42A27DB-BD31-4B8C-83A1-F6EECF244321}">
                <p14:modId xmlns:p14="http://schemas.microsoft.com/office/powerpoint/2010/main" val="246251691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1625" name="Equation" r:id="rId13" imgW="2235200" imgH="419100" progId="Equation.3">
                  <p:embed/>
                </p:oleObj>
              </mc:Choice>
              <mc:Fallback>
                <p:oleObj name="Equation" r:id="rId13" imgW="2235200" imgH="4191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8"/>
          <p:cNvGraphicFramePr>
            <a:graphicFrameLocks noChangeAspect="1"/>
          </p:cNvGraphicFramePr>
          <p:nvPr>
            <p:extLst>
              <p:ext uri="{D42A27DB-BD31-4B8C-83A1-F6EECF244321}">
                <p14:modId xmlns:p14="http://schemas.microsoft.com/office/powerpoint/2010/main" val="539962260"/>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1626"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7"/>
          <p:cNvGraphicFramePr>
            <a:graphicFrameLocks noChangeAspect="1"/>
          </p:cNvGraphicFramePr>
          <p:nvPr>
            <p:extLst>
              <p:ext uri="{D42A27DB-BD31-4B8C-83A1-F6EECF244321}">
                <p14:modId xmlns:p14="http://schemas.microsoft.com/office/powerpoint/2010/main" val="1094565668"/>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1627" name="Equation" r:id="rId17" imgW="4394200" imgH="838200" progId="Equation.3">
                  <p:embed/>
                </p:oleObj>
              </mc:Choice>
              <mc:Fallback>
                <p:oleObj name="Equation" r:id="rId17" imgW="4394200" imgH="8382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1602027094"/>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2686"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2844688470"/>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2687"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2" name="Object 41"/>
          <p:cNvGraphicFramePr>
            <a:graphicFrameLocks noChangeAspect="1"/>
          </p:cNvGraphicFramePr>
          <p:nvPr>
            <p:extLst>
              <p:ext uri="{D42A27DB-BD31-4B8C-83A1-F6EECF244321}">
                <p14:modId xmlns:p14="http://schemas.microsoft.com/office/powerpoint/2010/main" val="987695799"/>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2688" name="Equation" r:id="rId7" imgW="4889160" imgH="482400" progId="Equation.3">
                  <p:embed/>
                </p:oleObj>
              </mc:Choice>
              <mc:Fallback>
                <p:oleObj name="Equation" r:id="rId7" imgW="4889160" imgH="482400" progId="Equation.3">
                  <p:embed/>
                  <p:pic>
                    <p:nvPicPr>
                      <p:cNvPr id="0" name=""/>
                      <p:cNvPicPr>
                        <a:picLocks noChangeAspect="1" noChangeArrowheads="1"/>
                      </p:cNvPicPr>
                      <p:nvPr/>
                    </p:nvPicPr>
                    <p:blipFill>
                      <a:blip r:embed="rId8"/>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3314272930"/>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12689" name="Equation" r:id="rId9" imgW="5283000" imgH="419040" progId="Equation.3">
                  <p:embed/>
                </p:oleObj>
              </mc:Choice>
              <mc:Fallback>
                <p:oleObj name="Equation" r:id="rId9" imgW="5283000" imgH="419040" progId="Equation.3">
                  <p:embed/>
                  <p:pic>
                    <p:nvPicPr>
                      <p:cNvPr id="0" name=""/>
                      <p:cNvPicPr>
                        <a:picLocks noChangeAspect="1" noChangeArrowheads="1"/>
                      </p:cNvPicPr>
                      <p:nvPr/>
                    </p:nvPicPr>
                    <p:blipFill>
                      <a:blip r:embed="rId10"/>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1249588058"/>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12690" name="Equation" r:id="rId11" imgW="4076700" imgH="838200" progId="Equation.3">
                  <p:embed/>
                </p:oleObj>
              </mc:Choice>
              <mc:Fallback>
                <p:oleObj name="Equation" r:id="rId11" imgW="4076700" imgH="838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9"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9" name="Rectangle 16"/>
          <p:cNvSpPr>
            <a:spLocks noChangeArrowheads="1"/>
          </p:cNvSpPr>
          <p:nvPr/>
        </p:nvSpPr>
        <p:spPr bwMode="auto">
          <a:xfrm>
            <a:off x="1625600" y="583200"/>
            <a:ext cx="2519363"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16"/>
          <p:cNvSpPr>
            <a:spLocks noChangeArrowheads="1"/>
          </p:cNvSpPr>
          <p:nvPr/>
        </p:nvSpPr>
        <p:spPr bwMode="auto">
          <a:xfrm>
            <a:off x="4813300" y="583200"/>
            <a:ext cx="32766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3894538354"/>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2691" name="Equation" r:id="rId13" imgW="2235200" imgH="419100" progId="Equation.3">
                  <p:embed/>
                </p:oleObj>
              </mc:Choice>
              <mc:Fallback>
                <p:oleObj name="Equation" r:id="rId13" imgW="2235200" imgH="4191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52" name="Object 18"/>
          <p:cNvGraphicFramePr>
            <a:graphicFrameLocks noChangeAspect="1"/>
          </p:cNvGraphicFramePr>
          <p:nvPr>
            <p:extLst>
              <p:ext uri="{D42A27DB-BD31-4B8C-83A1-F6EECF244321}">
                <p14:modId xmlns:p14="http://schemas.microsoft.com/office/powerpoint/2010/main" val="1818541785"/>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2692"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7"/>
          <p:cNvGraphicFramePr>
            <a:graphicFrameLocks noChangeAspect="1"/>
          </p:cNvGraphicFramePr>
          <p:nvPr>
            <p:extLst>
              <p:ext uri="{D42A27DB-BD31-4B8C-83A1-F6EECF244321}">
                <p14:modId xmlns:p14="http://schemas.microsoft.com/office/powerpoint/2010/main" val="1585664623"/>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2693" name="Equation" r:id="rId17" imgW="4394200" imgH="838200" progId="Equation.3">
                  <p:embed/>
                </p:oleObj>
              </mc:Choice>
              <mc:Fallback>
                <p:oleObj name="Equation" r:id="rId17" imgW="4394200" imgH="8382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9" name="Text Box 1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11</a:t>
            </a:r>
          </a:p>
        </p:txBody>
      </p:sp>
      <p:sp>
        <p:nvSpPr>
          <p:cNvPr id="12300"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original equations, representing the economic relationships among the variables, are described as the structural equations. </a:t>
            </a:r>
            <a:endParaRPr lang="en-GB" sz="1500" b="1"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3617254797"/>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3706"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590781202"/>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3707"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7" name="Object 46"/>
          <p:cNvGraphicFramePr>
            <a:graphicFrameLocks noChangeAspect="1"/>
          </p:cNvGraphicFramePr>
          <p:nvPr>
            <p:extLst>
              <p:ext uri="{D42A27DB-BD31-4B8C-83A1-F6EECF244321}">
                <p14:modId xmlns:p14="http://schemas.microsoft.com/office/powerpoint/2010/main" val="107509027"/>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3708" name="Equation" r:id="rId7" imgW="4889160" imgH="482400" progId="Equation.3">
                  <p:embed/>
                </p:oleObj>
              </mc:Choice>
              <mc:Fallback>
                <p:oleObj name="Equation" r:id="rId7" imgW="4889160" imgH="482400" progId="Equation.3">
                  <p:embed/>
                  <p:pic>
                    <p:nvPicPr>
                      <p:cNvPr id="0" name=""/>
                      <p:cNvPicPr>
                        <a:picLocks noChangeAspect="1" noChangeArrowheads="1"/>
                      </p:cNvPicPr>
                      <p:nvPr/>
                    </p:nvPicPr>
                    <p:blipFill>
                      <a:blip r:embed="rId8"/>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3716914938"/>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13709" name="Equation" r:id="rId9" imgW="5283000" imgH="419040" progId="Equation.3">
                  <p:embed/>
                </p:oleObj>
              </mc:Choice>
              <mc:Fallback>
                <p:oleObj name="Equation" r:id="rId9" imgW="5283000" imgH="419040" progId="Equation.3">
                  <p:embed/>
                  <p:pic>
                    <p:nvPicPr>
                      <p:cNvPr id="0" name=""/>
                      <p:cNvPicPr>
                        <a:picLocks noChangeAspect="1" noChangeArrowheads="1"/>
                      </p:cNvPicPr>
                      <p:nvPr/>
                    </p:nvPicPr>
                    <p:blipFill>
                      <a:blip r:embed="rId10"/>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43" name="Rectangle 2"/>
          <p:cNvSpPr>
            <a:spLocks noChangeArrowheads="1"/>
          </p:cNvSpPr>
          <p:nvPr/>
        </p:nvSpPr>
        <p:spPr bwMode="auto">
          <a:xfrm>
            <a:off x="2210400" y="4672800"/>
            <a:ext cx="4809600"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529537471"/>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13710" name="Equation" r:id="rId11" imgW="4076700" imgH="838200" progId="Equation.3">
                  <p:embed/>
                </p:oleObj>
              </mc:Choice>
              <mc:Fallback>
                <p:oleObj name="Equation" r:id="rId11" imgW="4076700" imgH="838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5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3" name="Object 52"/>
          <p:cNvGraphicFramePr>
            <a:graphicFrameLocks noChangeAspect="1"/>
          </p:cNvGraphicFramePr>
          <p:nvPr>
            <p:extLst>
              <p:ext uri="{D42A27DB-BD31-4B8C-83A1-F6EECF244321}">
                <p14:modId xmlns:p14="http://schemas.microsoft.com/office/powerpoint/2010/main" val="4257586620"/>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3711" name="Equation" r:id="rId13" imgW="2235200" imgH="419100" progId="Equation.3">
                  <p:embed/>
                </p:oleObj>
              </mc:Choice>
              <mc:Fallback>
                <p:oleObj name="Equation" r:id="rId13" imgW="2235200" imgH="4191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59" name="Object 18"/>
          <p:cNvGraphicFramePr>
            <a:graphicFrameLocks noChangeAspect="1"/>
          </p:cNvGraphicFramePr>
          <p:nvPr>
            <p:extLst>
              <p:ext uri="{D42A27DB-BD31-4B8C-83A1-F6EECF244321}">
                <p14:modId xmlns:p14="http://schemas.microsoft.com/office/powerpoint/2010/main" val="19153812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3712"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Rectangle 2"/>
          <p:cNvSpPr>
            <a:spLocks noChangeArrowheads="1"/>
          </p:cNvSpPr>
          <p:nvPr/>
        </p:nvSpPr>
        <p:spPr bwMode="auto">
          <a:xfrm>
            <a:off x="2209800" y="2408400"/>
            <a:ext cx="4810125"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aphicFrame>
        <p:nvGraphicFramePr>
          <p:cNvPr id="60" name="Object 7"/>
          <p:cNvGraphicFramePr>
            <a:graphicFrameLocks noChangeAspect="1"/>
          </p:cNvGraphicFramePr>
          <p:nvPr>
            <p:extLst>
              <p:ext uri="{D42A27DB-BD31-4B8C-83A1-F6EECF244321}">
                <p14:modId xmlns:p14="http://schemas.microsoft.com/office/powerpoint/2010/main" val="861420315"/>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3713" name="Equation" r:id="rId17" imgW="4394200" imgH="838200" progId="Equation.3">
                  <p:embed/>
                </p:oleObj>
              </mc:Choice>
              <mc:Fallback>
                <p:oleObj name="Equation" r:id="rId17" imgW="4394200" imgH="8382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21" name="Text Box 1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12</a:t>
            </a:r>
          </a:p>
        </p:txBody>
      </p:sp>
      <p:sp>
        <p:nvSpPr>
          <p:cNvPr id="13322"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equations expressing the endogenous variables in terms of the exogenous variable(s) and the disturbance terms are described as the reduced form equations.</a:t>
            </a:r>
            <a:endParaRPr lang="en-GB" sz="1500" b="1" dirty="0">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50" name="Text Box 1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13</a:t>
            </a:r>
          </a:p>
        </p:txBody>
      </p:sp>
      <p:sp>
        <p:nvSpPr>
          <p:cNvPr id="14351"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reduced form equations have two important roles.  They can indicate that we have a serious econometric problem, but they may also provide a solution to it.</a:t>
            </a:r>
            <a:endParaRPr lang="en-GB" sz="1500" b="1" dirty="0">
              <a:latin typeface="Times New Roman" pitchFamily="18" charset="0"/>
            </a:endParaRP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3"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8"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2018570338"/>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4746"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160244593"/>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4747"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5" name="Object 34"/>
          <p:cNvGraphicFramePr>
            <a:graphicFrameLocks noChangeAspect="1"/>
          </p:cNvGraphicFramePr>
          <p:nvPr>
            <p:extLst>
              <p:ext uri="{D42A27DB-BD31-4B8C-83A1-F6EECF244321}">
                <p14:modId xmlns:p14="http://schemas.microsoft.com/office/powerpoint/2010/main" val="720540203"/>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4748" name="Equation" r:id="rId7" imgW="4889160" imgH="482400" progId="Equation.3">
                  <p:embed/>
                </p:oleObj>
              </mc:Choice>
              <mc:Fallback>
                <p:oleObj name="Equation" r:id="rId7" imgW="4889160" imgH="482400" progId="Equation.3">
                  <p:embed/>
                  <p:pic>
                    <p:nvPicPr>
                      <p:cNvPr id="0" name=""/>
                      <p:cNvPicPr>
                        <a:picLocks noChangeAspect="1" noChangeArrowheads="1"/>
                      </p:cNvPicPr>
                      <p:nvPr/>
                    </p:nvPicPr>
                    <p:blipFill>
                      <a:blip r:embed="rId8"/>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1463480349"/>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14749" name="Equation" r:id="rId9" imgW="5283000" imgH="419040" progId="Equation.3">
                  <p:embed/>
                </p:oleObj>
              </mc:Choice>
              <mc:Fallback>
                <p:oleObj name="Equation" r:id="rId9" imgW="5283000" imgH="419040" progId="Equation.3">
                  <p:embed/>
                  <p:pic>
                    <p:nvPicPr>
                      <p:cNvPr id="0" name=""/>
                      <p:cNvPicPr>
                        <a:picLocks noChangeAspect="1" noChangeArrowheads="1"/>
                      </p:cNvPicPr>
                      <p:nvPr/>
                    </p:nvPicPr>
                    <p:blipFill>
                      <a:blip r:embed="rId10"/>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48" name="Rectangle 2"/>
          <p:cNvSpPr>
            <a:spLocks noChangeArrowheads="1"/>
          </p:cNvSpPr>
          <p:nvPr/>
        </p:nvSpPr>
        <p:spPr bwMode="auto">
          <a:xfrm>
            <a:off x="2210400" y="4672800"/>
            <a:ext cx="4809600"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896371616"/>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14750" name="Equation" r:id="rId11" imgW="4076700" imgH="838200" progId="Equation.3">
                  <p:embed/>
                </p:oleObj>
              </mc:Choice>
              <mc:Fallback>
                <p:oleObj name="Equation" r:id="rId11" imgW="4076700" imgH="838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0"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5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52" name="Object 51"/>
          <p:cNvGraphicFramePr>
            <a:graphicFrameLocks noChangeAspect="1"/>
          </p:cNvGraphicFramePr>
          <p:nvPr>
            <p:extLst>
              <p:ext uri="{D42A27DB-BD31-4B8C-83A1-F6EECF244321}">
                <p14:modId xmlns:p14="http://schemas.microsoft.com/office/powerpoint/2010/main" val="1349231184"/>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4751" name="Equation" r:id="rId13" imgW="2235200" imgH="419100" progId="Equation.3">
                  <p:embed/>
                </p:oleObj>
              </mc:Choice>
              <mc:Fallback>
                <p:oleObj name="Equation" r:id="rId13" imgW="2235200" imgH="4191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54" name="Object 18"/>
          <p:cNvGraphicFramePr>
            <a:graphicFrameLocks noChangeAspect="1"/>
          </p:cNvGraphicFramePr>
          <p:nvPr>
            <p:extLst>
              <p:ext uri="{D42A27DB-BD31-4B8C-83A1-F6EECF244321}">
                <p14:modId xmlns:p14="http://schemas.microsoft.com/office/powerpoint/2010/main" val="2756300620"/>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4752"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Rectangle 2"/>
          <p:cNvSpPr>
            <a:spLocks noChangeArrowheads="1"/>
          </p:cNvSpPr>
          <p:nvPr/>
        </p:nvSpPr>
        <p:spPr bwMode="auto">
          <a:xfrm>
            <a:off x="2209800" y="2408400"/>
            <a:ext cx="4810125"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aphicFrame>
        <p:nvGraphicFramePr>
          <p:cNvPr id="56" name="Object 7"/>
          <p:cNvGraphicFramePr>
            <a:graphicFrameLocks noChangeAspect="1"/>
          </p:cNvGraphicFramePr>
          <p:nvPr>
            <p:extLst>
              <p:ext uri="{D42A27DB-BD31-4B8C-83A1-F6EECF244321}">
                <p14:modId xmlns:p14="http://schemas.microsoft.com/office/powerpoint/2010/main" val="2217333683"/>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4753" name="Equation" r:id="rId17" imgW="4394200" imgH="838200" progId="Equation.3">
                  <p:embed/>
                </p:oleObj>
              </mc:Choice>
              <mc:Fallback>
                <p:oleObj name="Equation" r:id="rId17" imgW="4394200" imgH="8382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59"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60" name="Object 18"/>
          <p:cNvGraphicFramePr>
            <a:graphicFrameLocks noChangeAspect="1"/>
          </p:cNvGraphicFramePr>
          <p:nvPr>
            <p:extLst>
              <p:ext uri="{D42A27DB-BD31-4B8C-83A1-F6EECF244321}">
                <p14:modId xmlns:p14="http://schemas.microsoft.com/office/powerpoint/2010/main" val="117781594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5779"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1"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3594546016"/>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5780" name="Equation" r:id="rId5" imgW="4749480" imgH="419040" progId="Equation.3">
                  <p:embed/>
                </p:oleObj>
              </mc:Choice>
              <mc:Fallback>
                <p:oleObj name="Equation" r:id="rId5" imgW="4749480" imgH="419040" progId="Equation.3">
                  <p:embed/>
                  <p:pic>
                    <p:nvPicPr>
                      <p:cNvPr id="0" name=""/>
                      <p:cNvPicPr>
                        <a:picLocks noChangeAspect="1" noChangeArrowheads="1"/>
                      </p:cNvPicPr>
                      <p:nvPr/>
                    </p:nvPicPr>
                    <p:blipFill>
                      <a:blip r:embed="rId6"/>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2906024909"/>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5781" name="Equation" r:id="rId7" imgW="5574960" imgH="419040" progId="Equation.3">
                  <p:embed/>
                </p:oleObj>
              </mc:Choice>
              <mc:Fallback>
                <p:oleObj name="Equation" r:id="rId7" imgW="5574960" imgH="419040" progId="Equation.3">
                  <p:embed/>
                  <p:pic>
                    <p:nvPicPr>
                      <p:cNvPr id="0" name=""/>
                      <p:cNvPicPr>
                        <a:picLocks noChangeAspect="1" noChangeArrowheads="1"/>
                      </p:cNvPicPr>
                      <p:nvPr/>
                    </p:nvPicPr>
                    <p:blipFill>
                      <a:blip r:embed="rId8"/>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3518859551"/>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5782" name="Equation" r:id="rId9" imgW="4889160" imgH="482400" progId="Equation.3">
                  <p:embed/>
                </p:oleObj>
              </mc:Choice>
              <mc:Fallback>
                <p:oleObj name="Equation" r:id="rId9" imgW="4889160" imgH="482400" progId="Equation.3">
                  <p:embed/>
                  <p:pic>
                    <p:nvPicPr>
                      <p:cNvPr id="0" name=""/>
                      <p:cNvPicPr>
                        <a:picLocks noChangeAspect="1" noChangeArrowheads="1"/>
                      </p:cNvPicPr>
                      <p:nvPr/>
                    </p:nvPicPr>
                    <p:blipFill>
                      <a:blip r:embed="rId10"/>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4062313559"/>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15783" name="Equation" r:id="rId11" imgW="5283000" imgH="419040" progId="Equation.3">
                  <p:embed/>
                </p:oleObj>
              </mc:Choice>
              <mc:Fallback>
                <p:oleObj name="Equation" r:id="rId11" imgW="5283000" imgH="419040" progId="Equation.3">
                  <p:embed/>
                  <p:pic>
                    <p:nvPicPr>
                      <p:cNvPr id="0" name=""/>
                      <p:cNvPicPr>
                        <a:picLocks noChangeAspect="1" noChangeArrowheads="1"/>
                      </p:cNvPicPr>
                      <p:nvPr/>
                    </p:nvPicPr>
                    <p:blipFill>
                      <a:blip r:embed="rId12"/>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53"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graphicFrame>
        <p:nvGraphicFramePr>
          <p:cNvPr id="56" name="Object 7"/>
          <p:cNvGraphicFramePr>
            <a:graphicFrameLocks noChangeAspect="1"/>
          </p:cNvGraphicFramePr>
          <p:nvPr>
            <p:extLst>
              <p:ext uri="{D42A27DB-BD31-4B8C-83A1-F6EECF244321}">
                <p14:modId xmlns:p14="http://schemas.microsoft.com/office/powerpoint/2010/main" val="856853423"/>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5784" name="Equation" r:id="rId13" imgW="4394200" imgH="838200" progId="Equation.3">
                  <p:embed/>
                </p:oleObj>
              </mc:Choice>
              <mc:Fallback>
                <p:oleObj name="Equation" r:id="rId13" imgW="4394200" imgH="838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77" name="Text Box 1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14</a:t>
            </a:r>
          </a:p>
        </p:txBody>
      </p:sp>
      <p:sp>
        <p:nvSpPr>
          <p:cNvPr id="15378"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problem is the violation of Assumption B.7 that the disturbance term be distributed independently of the explanatory variable(s).  In the first equation, </a:t>
            </a:r>
            <a:r>
              <a:rPr lang="en-GB" sz="1500" b="1" i="1" dirty="0"/>
              <a:t>w</a:t>
            </a:r>
            <a:r>
              <a:rPr lang="en-GB" sz="1500" b="1" dirty="0"/>
              <a:t> has a component </a:t>
            </a:r>
            <a:r>
              <a:rPr lang="en-GB" sz="1500" b="1" i="1" dirty="0"/>
              <a:t>u</a:t>
            </a:r>
            <a:r>
              <a:rPr lang="en-GB" sz="1500" b="1" i="1" baseline="-25000" dirty="0"/>
              <a:t>p</a:t>
            </a:r>
            <a:r>
              <a:rPr lang="en-GB" sz="1500" b="1" dirty="0"/>
              <a:t>.  OLS would therefore yield inconsistent estimates if used to fit the equation.</a:t>
            </a:r>
            <a:endParaRPr lang="en-GB" sz="1500" b="1" dirty="0">
              <a:latin typeface="Times New Roman" pitchFamily="18" charset="0"/>
            </a:endParaRP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5366" name="Rectangle 19"/>
          <p:cNvSpPr>
            <a:spLocks noChangeArrowheads="1"/>
          </p:cNvSpPr>
          <p:nvPr/>
        </p:nvSpPr>
        <p:spPr bwMode="auto">
          <a:xfrm>
            <a:off x="3121025" y="583200"/>
            <a:ext cx="2921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367" name="Rectangle 18"/>
          <p:cNvSpPr>
            <a:spLocks noChangeArrowheads="1"/>
          </p:cNvSpPr>
          <p:nvPr/>
        </p:nvSpPr>
        <p:spPr bwMode="auto">
          <a:xfrm>
            <a:off x="3602038" y="583200"/>
            <a:ext cx="37465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21"/>
          <p:cNvSpPr>
            <a:spLocks noChangeArrowheads="1"/>
          </p:cNvSpPr>
          <p:nvPr/>
        </p:nvSpPr>
        <p:spPr bwMode="auto">
          <a:xfrm>
            <a:off x="5468938" y="4672800"/>
            <a:ext cx="34766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20"/>
          <p:cNvSpPr>
            <a:spLocks noChangeArrowheads="1"/>
          </p:cNvSpPr>
          <p:nvPr/>
        </p:nvSpPr>
        <p:spPr bwMode="auto">
          <a:xfrm>
            <a:off x="2343150" y="4885200"/>
            <a:ext cx="292100"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2" name="Object 51"/>
          <p:cNvGraphicFramePr>
            <a:graphicFrameLocks noChangeAspect="1"/>
          </p:cNvGraphicFramePr>
          <p:nvPr>
            <p:extLst>
              <p:ext uri="{D42A27DB-BD31-4B8C-83A1-F6EECF244321}">
                <p14:modId xmlns:p14="http://schemas.microsoft.com/office/powerpoint/2010/main" val="1317155003"/>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15785" name="Equation" r:id="rId15" imgW="4076700" imgH="838200" progId="Equation.3">
                  <p:embed/>
                </p:oleObj>
              </mc:Choice>
              <mc:Fallback>
                <p:oleObj name="Equation" r:id="rId15" imgW="4076700" imgH="8382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344316011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5786" name="Equation" r:id="rId17" imgW="2235200" imgH="419100" progId="Equation.3">
                  <p:embed/>
                </p:oleObj>
              </mc:Choice>
              <mc:Fallback>
                <p:oleObj name="Equation" r:id="rId17" imgW="2235200" imgH="4191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1"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2974604906"/>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16803"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4115591505"/>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16804"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970238219"/>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16805" name="Equation" r:id="rId7" imgW="4889160" imgH="482400" progId="Equation.3">
                  <p:embed/>
                </p:oleObj>
              </mc:Choice>
              <mc:Fallback>
                <p:oleObj name="Equation" r:id="rId7" imgW="4889160" imgH="482400" progId="Equation.3">
                  <p:embed/>
                  <p:pic>
                    <p:nvPicPr>
                      <p:cNvPr id="0" name=""/>
                      <p:cNvPicPr>
                        <a:picLocks noChangeAspect="1" noChangeArrowheads="1"/>
                      </p:cNvPicPr>
                      <p:nvPr/>
                    </p:nvPicPr>
                    <p:blipFill>
                      <a:blip r:embed="rId8"/>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4281539867"/>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16806" name="Equation" r:id="rId9" imgW="5283000" imgH="419040" progId="Equation.3">
                  <p:embed/>
                </p:oleObj>
              </mc:Choice>
              <mc:Fallback>
                <p:oleObj name="Equation" r:id="rId9" imgW="5283000" imgH="419040" progId="Equation.3">
                  <p:embed/>
                  <p:pic>
                    <p:nvPicPr>
                      <p:cNvPr id="0" name=""/>
                      <p:cNvPicPr>
                        <a:picLocks noChangeAspect="1" noChangeArrowheads="1"/>
                      </p:cNvPicPr>
                      <p:nvPr/>
                    </p:nvPicPr>
                    <p:blipFill>
                      <a:blip r:embed="rId10"/>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graphicFrame>
        <p:nvGraphicFramePr>
          <p:cNvPr id="44" name="Object 43"/>
          <p:cNvGraphicFramePr>
            <a:graphicFrameLocks noChangeAspect="1"/>
          </p:cNvGraphicFramePr>
          <p:nvPr>
            <p:extLst>
              <p:ext uri="{D42A27DB-BD31-4B8C-83A1-F6EECF244321}">
                <p14:modId xmlns:p14="http://schemas.microsoft.com/office/powerpoint/2010/main" val="1841855316"/>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16807" name="Equation" r:id="rId11" imgW="4076700" imgH="838200" progId="Equation.3">
                  <p:embed/>
                </p:oleObj>
              </mc:Choice>
              <mc:Fallback>
                <p:oleObj name="Equation" r:id="rId11" imgW="4076700" imgH="838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5"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4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9" name="Object 48"/>
          <p:cNvGraphicFramePr>
            <a:graphicFrameLocks noChangeAspect="1"/>
          </p:cNvGraphicFramePr>
          <p:nvPr>
            <p:extLst>
              <p:ext uri="{D42A27DB-BD31-4B8C-83A1-F6EECF244321}">
                <p14:modId xmlns:p14="http://schemas.microsoft.com/office/powerpoint/2010/main" val="191121872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6808" name="Equation" r:id="rId13" imgW="2235200" imgH="419100" progId="Equation.3">
                  <p:embed/>
                </p:oleObj>
              </mc:Choice>
              <mc:Fallback>
                <p:oleObj name="Equation" r:id="rId13" imgW="2235200" imgH="4191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400"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Likewise, in the second equation, </a:t>
            </a:r>
            <a:r>
              <a:rPr lang="en-GB" sz="1500" b="1" i="1" dirty="0"/>
              <a:t>p</a:t>
            </a:r>
            <a:r>
              <a:rPr lang="en-GB" sz="1500" b="1" dirty="0"/>
              <a:t> has a component </a:t>
            </a:r>
            <a:r>
              <a:rPr lang="en-GB" sz="1500" b="1" i="1" dirty="0" err="1"/>
              <a:t>u</a:t>
            </a:r>
            <a:r>
              <a:rPr lang="en-GB" sz="1500" b="1" i="1" baseline="-25000" dirty="0" err="1"/>
              <a:t>w</a:t>
            </a:r>
            <a:r>
              <a:rPr lang="en-GB" sz="1500" b="1" dirty="0"/>
              <a:t>.</a:t>
            </a:r>
            <a:endParaRPr lang="en-GB" sz="1500" b="1" dirty="0">
              <a:latin typeface="Times New Roman" pitchFamily="18" charset="0"/>
            </a:endParaRPr>
          </a:p>
        </p:txBody>
      </p:sp>
      <p:sp>
        <p:nvSpPr>
          <p:cNvPr id="16401" name="Text Box 2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15</a:t>
            </a:r>
          </a:p>
        </p:txBody>
      </p:sp>
      <p:sp>
        <p:nvSpPr>
          <p:cNvPr id="2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7"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6404" name="Rectangle 2"/>
          <p:cNvSpPr>
            <a:spLocks noChangeArrowheads="1"/>
          </p:cNvSpPr>
          <p:nvPr/>
        </p:nvSpPr>
        <p:spPr bwMode="auto">
          <a:xfrm>
            <a:off x="6338888" y="583200"/>
            <a:ext cx="255587"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405" name="Rectangle 3"/>
          <p:cNvSpPr>
            <a:spLocks noChangeArrowheads="1"/>
          </p:cNvSpPr>
          <p:nvPr/>
        </p:nvSpPr>
        <p:spPr bwMode="auto">
          <a:xfrm>
            <a:off x="7613650" y="583200"/>
            <a:ext cx="37465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Rectangle 6"/>
          <p:cNvSpPr>
            <a:spLocks noChangeArrowheads="1"/>
          </p:cNvSpPr>
          <p:nvPr/>
        </p:nvSpPr>
        <p:spPr bwMode="auto">
          <a:xfrm>
            <a:off x="6388100" y="2408400"/>
            <a:ext cx="347663"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Rectangle 7"/>
          <p:cNvSpPr>
            <a:spLocks noChangeArrowheads="1"/>
          </p:cNvSpPr>
          <p:nvPr/>
        </p:nvSpPr>
        <p:spPr bwMode="auto">
          <a:xfrm>
            <a:off x="2376488" y="2653200"/>
            <a:ext cx="26511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7" name="Object 18"/>
          <p:cNvGraphicFramePr>
            <a:graphicFrameLocks noChangeAspect="1"/>
          </p:cNvGraphicFramePr>
          <p:nvPr>
            <p:extLst>
              <p:ext uri="{D42A27DB-BD31-4B8C-83A1-F6EECF244321}">
                <p14:modId xmlns:p14="http://schemas.microsoft.com/office/powerpoint/2010/main" val="2619316465"/>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6809"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7"/>
          <p:cNvGraphicFramePr>
            <a:graphicFrameLocks noChangeAspect="1"/>
          </p:cNvGraphicFramePr>
          <p:nvPr>
            <p:extLst>
              <p:ext uri="{D42A27DB-BD31-4B8C-83A1-F6EECF244321}">
                <p14:modId xmlns:p14="http://schemas.microsoft.com/office/powerpoint/2010/main" val="4164490565"/>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16810" name="Equation" r:id="rId17" imgW="4394200" imgH="838200" progId="Equation.3">
                  <p:embed/>
                </p:oleObj>
              </mc:Choice>
              <mc:Fallback>
                <p:oleObj name="Equation" r:id="rId17" imgW="4394200" imgH="8382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15"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16</a:t>
            </a:r>
          </a:p>
        </p:txBody>
      </p:sp>
      <p:sp>
        <p:nvSpPr>
          <p:cNvPr id="17416"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will investigate the sign of the bias in the slope coefficient if OLS is used to fit the price inflation equation.</a:t>
            </a:r>
            <a:endParaRPr lang="en-GB" sz="1500" b="1" dirty="0">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1983255734"/>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7553"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638260881"/>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7554"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4" name="Rectangle 16"/>
          <p:cNvSpPr>
            <a:spLocks noChangeArrowheads="1"/>
          </p:cNvSpPr>
          <p:nvPr/>
        </p:nvSpPr>
        <p:spPr bwMode="auto">
          <a:xfrm>
            <a:off x="0" y="1193799"/>
            <a:ext cx="9144000" cy="43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804185845"/>
              </p:ext>
            </p:extLst>
          </p:nvPr>
        </p:nvGraphicFramePr>
        <p:xfrm>
          <a:off x="1157288" y="1282700"/>
          <a:ext cx="6884987" cy="4178300"/>
        </p:xfrm>
        <a:graphic>
          <a:graphicData uri="http://schemas.openxmlformats.org/presentationml/2006/ole">
            <mc:AlternateContent xmlns:mc="http://schemas.openxmlformats.org/markup-compatibility/2006">
              <mc:Choice xmlns:v="urn:schemas-microsoft-com:vml" Requires="v">
                <p:oleObj spid="_x0000_s17555" name="Equation" r:id="rId7" imgW="6883200" imgH="4178160" progId="Equation.DSMT4">
                  <p:embed/>
                </p:oleObj>
              </mc:Choice>
              <mc:Fallback>
                <p:oleObj name="Equation" r:id="rId7" imgW="6883200" imgH="417816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7288" y="1282700"/>
                        <a:ext cx="6884987" cy="417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ectangle 14"/>
          <p:cNvSpPr>
            <a:spLocks noChangeArrowheads="1"/>
          </p:cNvSpPr>
          <p:nvPr/>
        </p:nvSpPr>
        <p:spPr bwMode="auto">
          <a:xfrm>
            <a:off x="1763713" y="2276475"/>
            <a:ext cx="6624637" cy="32194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1193799"/>
            <a:ext cx="9144000" cy="43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262702358"/>
              </p:ext>
            </p:extLst>
          </p:nvPr>
        </p:nvGraphicFramePr>
        <p:xfrm>
          <a:off x="1157288" y="1282700"/>
          <a:ext cx="6884987" cy="4178300"/>
        </p:xfrm>
        <a:graphic>
          <a:graphicData uri="http://schemas.openxmlformats.org/presentationml/2006/ole">
            <mc:AlternateContent xmlns:mc="http://schemas.openxmlformats.org/markup-compatibility/2006">
              <mc:Choice xmlns:v="urn:schemas-microsoft-com:vml" Requires="v">
                <p:oleObj spid="_x0000_s18635" name="Equation" r:id="rId3" imgW="6883200" imgH="4178160" progId="Equation.DSMT4">
                  <p:embed/>
                </p:oleObj>
              </mc:Choice>
              <mc:Fallback>
                <p:oleObj name="Equation" r:id="rId3" imgW="6883200" imgH="417816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7288" y="1282700"/>
                        <a:ext cx="6884987" cy="417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 name="Rectangle 14"/>
          <p:cNvSpPr>
            <a:spLocks noChangeArrowheads="1"/>
          </p:cNvSpPr>
          <p:nvPr/>
        </p:nvSpPr>
        <p:spPr bwMode="auto">
          <a:xfrm>
            <a:off x="1763713" y="2276475"/>
            <a:ext cx="6624637" cy="32194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44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17</a:t>
            </a:r>
          </a:p>
        </p:txBody>
      </p:sp>
      <p:sp>
        <p:nvSpPr>
          <p:cNvPr id="1844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As usual we start by substituting for the dependent variable using the true model.  For this purpose, we could use either the structural equation or the reduced form equation for </a:t>
            </a:r>
            <a:r>
              <a:rPr lang="en-GB" sz="1500" b="1" i="1" dirty="0"/>
              <a:t>p</a:t>
            </a:r>
            <a:r>
              <a:rPr lang="en-GB" sz="1500" b="1" dirty="0"/>
              <a:t>.  </a:t>
            </a:r>
            <a:endParaRPr lang="en-GB" sz="1500" b="1" dirty="0">
              <a:latin typeface="Times New Roman" pitchFamily="18" charset="0"/>
            </a:endParaRP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8" name="Rectangle 27"/>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111565527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8636"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6"/>
          <p:cNvSpPr>
            <a:spLocks noChangeArrowheads="1"/>
          </p:cNvSpPr>
          <p:nvPr/>
        </p:nvSpPr>
        <p:spPr bwMode="auto">
          <a:xfrm>
            <a:off x="1625600" y="583200"/>
            <a:ext cx="2519363"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217468713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8637"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9" name="Rectangle 16"/>
          <p:cNvSpPr>
            <a:spLocks noChangeArrowheads="1"/>
          </p:cNvSpPr>
          <p:nvPr/>
        </p:nvSpPr>
        <p:spPr bwMode="auto">
          <a:xfrm>
            <a:off x="0" y="365107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0" name="TextBox 31"/>
          <p:cNvSpPr txBox="1">
            <a:spLocks noChangeArrowheads="1"/>
          </p:cNvSpPr>
          <p:nvPr/>
        </p:nvSpPr>
        <p:spPr bwMode="auto">
          <a:xfrm>
            <a:off x="57150" y="369067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41" name="Rectangle 2"/>
          <p:cNvSpPr>
            <a:spLocks noChangeArrowheads="1"/>
          </p:cNvSpPr>
          <p:nvPr/>
        </p:nvSpPr>
        <p:spPr bwMode="auto">
          <a:xfrm>
            <a:off x="2209800" y="3694275"/>
            <a:ext cx="4810125"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aphicFrame>
        <p:nvGraphicFramePr>
          <p:cNvPr id="42" name="Object 7"/>
          <p:cNvGraphicFramePr>
            <a:graphicFrameLocks noChangeAspect="1"/>
          </p:cNvGraphicFramePr>
          <p:nvPr>
            <p:extLst>
              <p:ext uri="{D42A27DB-BD31-4B8C-83A1-F6EECF244321}">
                <p14:modId xmlns:p14="http://schemas.microsoft.com/office/powerpoint/2010/main" val="1381919876"/>
              </p:ext>
            </p:extLst>
          </p:nvPr>
        </p:nvGraphicFramePr>
        <p:xfrm>
          <a:off x="2372400" y="3715875"/>
          <a:ext cx="4394200" cy="838200"/>
        </p:xfrm>
        <a:graphic>
          <a:graphicData uri="http://schemas.openxmlformats.org/presentationml/2006/ole">
            <mc:AlternateContent xmlns:mc="http://schemas.openxmlformats.org/markup-compatibility/2006">
              <mc:Choice xmlns:v="urn:schemas-microsoft-com:vml" Requires="v">
                <p:oleObj spid="_x0000_s18638" name="Equation" r:id="rId9" imgW="4394200" imgH="838200" progId="Equation.3">
                  <p:embed/>
                </p:oleObj>
              </mc:Choice>
              <mc:Fallback>
                <p:oleObj name="Equation" r:id="rId9" imgW="43942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2400" y="371587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6"/>
          <p:cNvSpPr>
            <a:spLocks noChangeArrowheads="1"/>
          </p:cNvSpPr>
          <p:nvPr/>
        </p:nvSpPr>
        <p:spPr bwMode="auto">
          <a:xfrm>
            <a:off x="0" y="1193799"/>
            <a:ext cx="9144000" cy="43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932793558"/>
              </p:ext>
            </p:extLst>
          </p:nvPr>
        </p:nvGraphicFramePr>
        <p:xfrm>
          <a:off x="1157288" y="1282700"/>
          <a:ext cx="6884987" cy="4178300"/>
        </p:xfrm>
        <a:graphic>
          <a:graphicData uri="http://schemas.openxmlformats.org/presentationml/2006/ole">
            <mc:AlternateContent xmlns:mc="http://schemas.openxmlformats.org/markup-compatibility/2006">
              <mc:Choice xmlns:v="urn:schemas-microsoft-com:vml" Requires="v">
                <p:oleObj spid="_x0000_s19658" name="Equation" r:id="rId3" imgW="6883200" imgH="4178160" progId="Equation.DSMT4">
                  <p:embed/>
                </p:oleObj>
              </mc:Choice>
              <mc:Fallback>
                <p:oleObj name="Equation" r:id="rId3" imgW="6883200" imgH="417816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7288" y="1282700"/>
                        <a:ext cx="6884987" cy="417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66" name="Rectangle 10"/>
          <p:cNvSpPr>
            <a:spLocks noChangeArrowheads="1"/>
          </p:cNvSpPr>
          <p:nvPr/>
        </p:nvSpPr>
        <p:spPr bwMode="auto">
          <a:xfrm>
            <a:off x="1692275" y="3352800"/>
            <a:ext cx="4895850" cy="21335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24"/>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17834031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19659"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6"/>
          <p:cNvSpPr>
            <a:spLocks noChangeArrowheads="1"/>
          </p:cNvSpPr>
          <p:nvPr/>
        </p:nvSpPr>
        <p:spPr bwMode="auto">
          <a:xfrm>
            <a:off x="1625600" y="583200"/>
            <a:ext cx="2519363"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2750965755"/>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19660"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64"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18</a:t>
            </a:r>
          </a:p>
        </p:txBody>
      </p:sp>
      <p:sp>
        <p:nvSpPr>
          <p:cNvPr id="1946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algebra is simpler if we use the structural equation.</a:t>
            </a:r>
            <a:endParaRPr lang="en-GB" sz="1500" b="1" dirty="0">
              <a:latin typeface="Times New Roman" pitchFamily="18" charset="0"/>
            </a:endParaRP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37" name="Rectangle 16"/>
          <p:cNvSpPr>
            <a:spLocks noChangeArrowheads="1"/>
          </p:cNvSpPr>
          <p:nvPr/>
        </p:nvSpPr>
        <p:spPr bwMode="auto">
          <a:xfrm>
            <a:off x="0" y="3651075"/>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Box 31"/>
          <p:cNvSpPr txBox="1">
            <a:spLocks noChangeArrowheads="1"/>
          </p:cNvSpPr>
          <p:nvPr/>
        </p:nvSpPr>
        <p:spPr bwMode="auto">
          <a:xfrm>
            <a:off x="57150" y="3690675"/>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39" name="Rectangle 2"/>
          <p:cNvSpPr>
            <a:spLocks noChangeArrowheads="1"/>
          </p:cNvSpPr>
          <p:nvPr/>
        </p:nvSpPr>
        <p:spPr bwMode="auto">
          <a:xfrm>
            <a:off x="2209800" y="3694275"/>
            <a:ext cx="4810125" cy="885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aphicFrame>
        <p:nvGraphicFramePr>
          <p:cNvPr id="40" name="Object 7"/>
          <p:cNvGraphicFramePr>
            <a:graphicFrameLocks noChangeAspect="1"/>
          </p:cNvGraphicFramePr>
          <p:nvPr>
            <p:extLst>
              <p:ext uri="{D42A27DB-BD31-4B8C-83A1-F6EECF244321}">
                <p14:modId xmlns:p14="http://schemas.microsoft.com/office/powerpoint/2010/main" val="691548820"/>
              </p:ext>
            </p:extLst>
          </p:nvPr>
        </p:nvGraphicFramePr>
        <p:xfrm>
          <a:off x="2372400" y="3715875"/>
          <a:ext cx="4394200" cy="838200"/>
        </p:xfrm>
        <a:graphic>
          <a:graphicData uri="http://schemas.openxmlformats.org/presentationml/2006/ole">
            <mc:AlternateContent xmlns:mc="http://schemas.openxmlformats.org/markup-compatibility/2006">
              <mc:Choice xmlns:v="urn:schemas-microsoft-com:vml" Requires="v">
                <p:oleObj spid="_x0000_s19661" name="Equation" r:id="rId9" imgW="4394200" imgH="838200" progId="Equation.3">
                  <p:embed/>
                </p:oleObj>
              </mc:Choice>
              <mc:Fallback>
                <p:oleObj name="Equation" r:id="rId9" imgW="43942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2400" y="3715875"/>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52"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1400">
                <a:solidFill>
                  <a:schemeClr val="tx1"/>
                </a:solidFill>
                <a:latin typeface="Arial" charset="0"/>
              </a:defRPr>
            </a:lvl1pPr>
            <a:lvl2pPr marL="742950" indent="-285750">
              <a:tabLst>
                <a:tab pos="974725" algn="l"/>
                <a:tab pos="1655763" algn="l"/>
              </a:tabLst>
              <a:defRPr sz="1400">
                <a:solidFill>
                  <a:schemeClr val="tx1"/>
                </a:solidFill>
                <a:latin typeface="Arial" charset="0"/>
              </a:defRPr>
            </a:lvl2pPr>
            <a:lvl3pPr marL="1143000" indent="-228600">
              <a:tabLst>
                <a:tab pos="974725" algn="l"/>
                <a:tab pos="1655763" algn="l"/>
              </a:tabLst>
              <a:defRPr sz="1400">
                <a:solidFill>
                  <a:schemeClr val="tx1"/>
                </a:solidFill>
                <a:latin typeface="Arial" charset="0"/>
              </a:defRPr>
            </a:lvl3pPr>
            <a:lvl4pPr marL="1600200" indent="-228600">
              <a:tabLst>
                <a:tab pos="974725" algn="l"/>
                <a:tab pos="1655763" algn="l"/>
              </a:tabLst>
              <a:defRPr sz="1400">
                <a:solidFill>
                  <a:schemeClr val="tx1"/>
                </a:solidFill>
                <a:latin typeface="Arial" charset="0"/>
              </a:defRPr>
            </a:lvl4pPr>
            <a:lvl5pPr marL="2057400" indent="-228600">
              <a:tabLst>
                <a:tab pos="974725" algn="l"/>
                <a:tab pos="1655763" algn="l"/>
              </a:tabLst>
              <a:defRPr sz="1400">
                <a:solidFill>
                  <a:schemeClr val="tx1"/>
                </a:solidFill>
                <a:latin typeface="Arial" charset="0"/>
              </a:defRPr>
            </a:lvl5pPr>
            <a:lvl6pPr marL="2514600" indent="-228600" algn="ctr" eaLnBrk="0" fontAlgn="base" hangingPunct="0">
              <a:spcBef>
                <a:spcPct val="0"/>
              </a:spcBef>
              <a:spcAft>
                <a:spcPct val="0"/>
              </a:spcAft>
              <a:tabLst>
                <a:tab pos="974725" algn="l"/>
                <a:tab pos="1655763" algn="l"/>
              </a:tabLst>
              <a:defRPr sz="1400">
                <a:solidFill>
                  <a:schemeClr val="tx1"/>
                </a:solidFill>
                <a:latin typeface="Arial" charset="0"/>
              </a:defRPr>
            </a:lvl6pPr>
            <a:lvl7pPr marL="2971800" indent="-228600" algn="ctr" eaLnBrk="0" fontAlgn="base" hangingPunct="0">
              <a:spcBef>
                <a:spcPct val="0"/>
              </a:spcBef>
              <a:spcAft>
                <a:spcPct val="0"/>
              </a:spcAft>
              <a:tabLst>
                <a:tab pos="974725" algn="l"/>
                <a:tab pos="1655763" algn="l"/>
              </a:tabLst>
              <a:defRPr sz="1400">
                <a:solidFill>
                  <a:schemeClr val="tx1"/>
                </a:solidFill>
                <a:latin typeface="Arial" charset="0"/>
              </a:defRPr>
            </a:lvl7pPr>
            <a:lvl8pPr marL="3429000" indent="-228600" algn="ctr" eaLnBrk="0" fontAlgn="base" hangingPunct="0">
              <a:spcBef>
                <a:spcPct val="0"/>
              </a:spcBef>
              <a:spcAft>
                <a:spcPct val="0"/>
              </a:spcAft>
              <a:tabLst>
                <a:tab pos="974725" algn="l"/>
                <a:tab pos="1655763" algn="l"/>
              </a:tabLst>
              <a:defRPr sz="1400">
                <a:solidFill>
                  <a:schemeClr val="tx1"/>
                </a:solidFill>
                <a:latin typeface="Arial" charset="0"/>
              </a:defRPr>
            </a:lvl8pPr>
            <a:lvl9pPr marL="3886200" indent="-228600" algn="ctr" eaLnBrk="0" fontAlgn="base" hangingPunct="0">
              <a:spcBef>
                <a:spcPct val="0"/>
              </a:spcBef>
              <a:spcAft>
                <a:spcPct val="0"/>
              </a:spcAft>
              <a:tabLst>
                <a:tab pos="974725" algn="l"/>
                <a:tab pos="1655763" algn="l"/>
              </a:tabLst>
              <a:defRPr sz="1400">
                <a:solidFill>
                  <a:schemeClr val="tx1"/>
                </a:solidFill>
                <a:latin typeface="Arial" charset="0"/>
              </a:defRPr>
            </a:lvl9pPr>
          </a:lstStyle>
          <a:p>
            <a:pPr algn="l"/>
            <a:endParaRPr lang="en-US" sz="1800"/>
          </a:p>
          <a:p>
            <a:pPr algn="l"/>
            <a:endParaRPr lang="en-US" sz="3000" b="1">
              <a:latin typeface="Times New Roman" pitchFamily="18" charset="0"/>
            </a:endParaRPr>
          </a:p>
        </p:txBody>
      </p:sp>
      <p:sp>
        <p:nvSpPr>
          <p:cNvPr id="2054" name="Text Box 3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a:t>
            </a:r>
          </a:p>
        </p:txBody>
      </p:sp>
      <p:sp>
        <p:nvSpPr>
          <p:cNvPr id="2055" name="Text Box 31"/>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This sequence shows why OLS is likely to yield inconsistent estimates in models composed of two or more simultaneous relationships.</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41554584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144"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8"/>
          <p:cNvGraphicFramePr>
            <a:graphicFrameLocks noChangeAspect="1"/>
          </p:cNvGraphicFramePr>
          <p:nvPr>
            <p:extLst>
              <p:ext uri="{D42A27DB-BD31-4B8C-83A1-F6EECF244321}">
                <p14:modId xmlns:p14="http://schemas.microsoft.com/office/powerpoint/2010/main" val="317210561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145"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a:spLocks noChangeArrowheads="1"/>
          </p:cNvSpPr>
          <p:nvPr/>
        </p:nvSpPr>
        <p:spPr bwMode="auto">
          <a:xfrm>
            <a:off x="0" y="1193799"/>
            <a:ext cx="9144000" cy="43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21"/>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22"/>
          <p:cNvGraphicFramePr>
            <a:graphicFrameLocks noChangeAspect="1"/>
          </p:cNvGraphicFramePr>
          <p:nvPr>
            <p:extLst>
              <p:ext uri="{D42A27DB-BD31-4B8C-83A1-F6EECF244321}">
                <p14:modId xmlns:p14="http://schemas.microsoft.com/office/powerpoint/2010/main" val="102374733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0625"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92528617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0626"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7"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a:t>
            </a:r>
            <a:r>
              <a:rPr lang="en-GB" sz="1500" b="1" i="1" dirty="0">
                <a:latin typeface="Symbol" pitchFamily="18" charset="2"/>
              </a:rPr>
              <a:t>b</a:t>
            </a:r>
            <a:r>
              <a:rPr lang="en-GB" sz="1500" b="1" baseline="-25000" dirty="0"/>
              <a:t>1</a:t>
            </a:r>
            <a:r>
              <a:rPr lang="en-GB" sz="1500" b="1" dirty="0"/>
              <a:t> terms cancel.  We rearrange the rest of the second factor in the numerator.</a:t>
            </a:r>
          </a:p>
        </p:txBody>
      </p:sp>
      <p:sp>
        <p:nvSpPr>
          <p:cNvPr id="20489"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19</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804185845"/>
              </p:ext>
            </p:extLst>
          </p:nvPr>
        </p:nvGraphicFramePr>
        <p:xfrm>
          <a:off x="1157288" y="1282700"/>
          <a:ext cx="6884987" cy="4178300"/>
        </p:xfrm>
        <a:graphic>
          <a:graphicData uri="http://schemas.openxmlformats.org/presentationml/2006/ole">
            <mc:AlternateContent xmlns:mc="http://schemas.openxmlformats.org/markup-compatibility/2006">
              <mc:Choice xmlns:v="urn:schemas-microsoft-com:vml" Requires="v">
                <p:oleObj spid="_x0000_s20627" name="Equation" r:id="rId7" imgW="6883200" imgH="4178160" progId="Equation.DSMT4">
                  <p:embed/>
                </p:oleObj>
              </mc:Choice>
              <mc:Fallback>
                <p:oleObj name="Equation" r:id="rId7" imgW="6883200" imgH="417816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7288" y="1282700"/>
                        <a:ext cx="6884987" cy="417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90" name="Rectangle 9"/>
          <p:cNvSpPr>
            <a:spLocks noChangeArrowheads="1"/>
          </p:cNvSpPr>
          <p:nvPr/>
        </p:nvSpPr>
        <p:spPr bwMode="auto">
          <a:xfrm>
            <a:off x="1619250" y="4410075"/>
            <a:ext cx="4176713" cy="10858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1193799"/>
            <a:ext cx="9144000" cy="43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511" name="Text Box 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Hence we obtain the usual decomposition into true value and error term.</a:t>
            </a:r>
          </a:p>
        </p:txBody>
      </p:sp>
      <p:sp>
        <p:nvSpPr>
          <p:cNvPr id="21513"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20</a:t>
            </a:r>
            <a:endParaRPr lang="en-US" sz="1000">
              <a:solidFill>
                <a:srgbClr val="3366FF"/>
              </a:solidFill>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6" name="Rectangle 15"/>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31664082"/>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1650"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57428328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1651"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2" name="Object 1"/>
          <p:cNvGraphicFramePr>
            <a:graphicFrameLocks noChangeAspect="1"/>
          </p:cNvGraphicFramePr>
          <p:nvPr>
            <p:extLst>
              <p:ext uri="{D42A27DB-BD31-4B8C-83A1-F6EECF244321}">
                <p14:modId xmlns:p14="http://schemas.microsoft.com/office/powerpoint/2010/main" val="1804185845"/>
              </p:ext>
            </p:extLst>
          </p:nvPr>
        </p:nvGraphicFramePr>
        <p:xfrm>
          <a:off x="1157288" y="1282700"/>
          <a:ext cx="6884987" cy="4178300"/>
        </p:xfrm>
        <a:graphic>
          <a:graphicData uri="http://schemas.openxmlformats.org/presentationml/2006/ole">
            <mc:AlternateContent xmlns:mc="http://schemas.openxmlformats.org/markup-compatibility/2006">
              <mc:Choice xmlns:v="urn:schemas-microsoft-com:vml" Requires="v">
                <p:oleObj spid="_x0000_s21652" name="Equation" r:id="rId7" imgW="6883200" imgH="4178160" progId="Equation.DSMT4">
                  <p:embed/>
                </p:oleObj>
              </mc:Choice>
              <mc:Fallback>
                <p:oleObj name="Equation" r:id="rId7" imgW="6883200" imgH="4178160" progId="Equation.DSMT4">
                  <p:embed/>
                  <p:pic>
                    <p:nvPicPr>
                      <p:cNvPr id="0" name="Object 5"/>
                      <p:cNvPicPr>
                        <a:picLocks noChangeAspect="1" noChangeArrowheads="1"/>
                      </p:cNvPicPr>
                      <p:nvPr/>
                    </p:nvPicPr>
                    <p:blipFill>
                      <a:blip r:embed="rId8"/>
                      <a:srcRect/>
                      <a:stretch>
                        <a:fillRect/>
                      </a:stretch>
                    </p:blipFill>
                    <p:spPr bwMode="auto">
                      <a:xfrm>
                        <a:off x="1157288" y="1282700"/>
                        <a:ext cx="6884987" cy="417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3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21</a:t>
            </a:r>
            <a:endParaRPr lang="en-US" sz="1000">
              <a:solidFill>
                <a:srgbClr val="3366FF"/>
              </a:solidFill>
            </a:endParaRPr>
          </a:p>
        </p:txBody>
      </p:sp>
      <p:sp>
        <p:nvSpPr>
          <p:cNvPr id="22537"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will now investigate the properties of the error term.  Of course, we would like it to have expected value 0, making the estimator unbiased.</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2"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17"/>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356445870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2676"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19973856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2677"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2" name="Object 1"/>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2678" name="Equation" r:id="rId7" imgW="4267080" imgH="1002960" progId="Equation.DSMT4">
                  <p:embed/>
                </p:oleObj>
              </mc:Choice>
              <mc:Fallback>
                <p:oleObj name="Equation" r:id="rId7" imgW="4267080" imgH="100296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560"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22</a:t>
            </a:r>
            <a:endParaRPr lang="en-US" sz="1000">
              <a:solidFill>
                <a:srgbClr val="3366FF"/>
              </a:solidFill>
            </a:endParaRPr>
          </a:p>
        </p:txBody>
      </p:sp>
      <p:sp>
        <p:nvSpPr>
          <p:cNvPr id="23561"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However, the error term is a nonlinear function of both </a:t>
            </a:r>
            <a:r>
              <a:rPr lang="en-GB" sz="1500" b="1" i="1" dirty="0"/>
              <a:t>u</a:t>
            </a:r>
            <a:r>
              <a:rPr lang="en-GB" sz="1500" b="1" i="1" baseline="-25000" dirty="0"/>
              <a:t>p</a:t>
            </a:r>
            <a:r>
              <a:rPr lang="en-GB" sz="1500" b="1" dirty="0"/>
              <a:t> and </a:t>
            </a:r>
            <a:r>
              <a:rPr lang="en-GB" sz="1500" b="1" i="1" dirty="0" err="1"/>
              <a:t>u</a:t>
            </a:r>
            <a:r>
              <a:rPr lang="en-GB" sz="1500" b="1" i="1" baseline="-25000" dirty="0" err="1"/>
              <a:t>w</a:t>
            </a:r>
            <a:r>
              <a:rPr lang="en-GB" sz="1500" b="1" dirty="0"/>
              <a:t> because both are components of </a:t>
            </a:r>
            <a:r>
              <a:rPr lang="en-GB" sz="1500" b="1" i="1" dirty="0"/>
              <a:t>w</a:t>
            </a:r>
            <a:r>
              <a:rPr lang="en-GB" sz="1500" b="1" dirty="0"/>
              <a:t>.  As a consequence, it is not possible to obtain a closed-form analytical expression for its expected value.</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29"/>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356445870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3749"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19973856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3750"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4" name="Rectangle 16"/>
          <p:cNvSpPr>
            <a:spLocks noChangeArrowheads="1"/>
          </p:cNvSpPr>
          <p:nvPr/>
        </p:nvSpPr>
        <p:spPr bwMode="auto">
          <a:xfrm>
            <a:off x="0" y="270555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5" name="TextBox 31"/>
          <p:cNvSpPr txBox="1">
            <a:spLocks noChangeArrowheads="1"/>
          </p:cNvSpPr>
          <p:nvPr/>
        </p:nvSpPr>
        <p:spPr bwMode="auto">
          <a:xfrm>
            <a:off x="57150" y="27534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36" name="Rectangle 12"/>
          <p:cNvSpPr>
            <a:spLocks noChangeArrowheads="1"/>
          </p:cNvSpPr>
          <p:nvPr/>
        </p:nvSpPr>
        <p:spPr bwMode="auto">
          <a:xfrm>
            <a:off x="5468938" y="2750400"/>
            <a:ext cx="32861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13"/>
          <p:cNvSpPr>
            <a:spLocks noChangeArrowheads="1"/>
          </p:cNvSpPr>
          <p:nvPr/>
        </p:nvSpPr>
        <p:spPr bwMode="auto">
          <a:xfrm>
            <a:off x="6062663" y="2750400"/>
            <a:ext cx="338137"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20"/>
          <p:cNvSpPr>
            <a:spLocks noChangeArrowheads="1"/>
          </p:cNvSpPr>
          <p:nvPr/>
        </p:nvSpPr>
        <p:spPr bwMode="auto">
          <a:xfrm>
            <a:off x="2343150" y="2951163"/>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9" name="Object 38"/>
          <p:cNvGraphicFramePr>
            <a:graphicFrameLocks noChangeAspect="1"/>
          </p:cNvGraphicFramePr>
          <p:nvPr>
            <p:extLst>
              <p:ext uri="{D42A27DB-BD31-4B8C-83A1-F6EECF244321}">
                <p14:modId xmlns:p14="http://schemas.microsoft.com/office/powerpoint/2010/main" val="1287575924"/>
              </p:ext>
            </p:extLst>
          </p:nvPr>
        </p:nvGraphicFramePr>
        <p:xfrm>
          <a:off x="2343150" y="2771775"/>
          <a:ext cx="4076700" cy="838200"/>
        </p:xfrm>
        <a:graphic>
          <a:graphicData uri="http://schemas.openxmlformats.org/presentationml/2006/ole">
            <mc:AlternateContent xmlns:mc="http://schemas.openxmlformats.org/markup-compatibility/2006">
              <mc:Choice xmlns:v="urn:schemas-microsoft-com:vml" Requires="v">
                <p:oleObj spid="_x0000_s23751" name="Equation" r:id="rId7" imgW="4076700" imgH="838200" progId="Equation.3">
                  <p:embed/>
                </p:oleObj>
              </mc:Choice>
              <mc:Fallback>
                <p:oleObj name="Equation" r:id="rId7" imgW="40767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3150" y="277177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3752" name="Equation" r:id="rId9" imgW="4267080" imgH="1002960" progId="Equation.DSMT4">
                  <p:embed/>
                </p:oleObj>
              </mc:Choice>
              <mc:Fallback>
                <p:oleObj name="Equation" r:id="rId9" imgW="4267080" imgH="100296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6"/>
          <p:cNvSpPr>
            <a:spLocks noChangeArrowheads="1"/>
          </p:cNvSpPr>
          <p:nvPr/>
        </p:nvSpPr>
        <p:spPr bwMode="auto">
          <a:xfrm>
            <a:off x="0" y="270555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Box 31"/>
          <p:cNvSpPr txBox="1">
            <a:spLocks noChangeArrowheads="1"/>
          </p:cNvSpPr>
          <p:nvPr/>
        </p:nvSpPr>
        <p:spPr bwMode="auto">
          <a:xfrm>
            <a:off x="57150" y="27534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84"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23</a:t>
            </a:r>
            <a:endParaRPr lang="en-US" sz="1000">
              <a:solidFill>
                <a:srgbClr val="3366FF"/>
              </a:solidFill>
            </a:endParaRPr>
          </a:p>
        </p:txBody>
      </p:sp>
      <p:sp>
        <p:nvSpPr>
          <p:cNvPr id="2458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will investigate the large-sample properties instead.  We will demonstrate that the estimator is inconsistent, and this will imply that it has undesirable finite-sample properties.</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8" name="Rectangle 12"/>
          <p:cNvSpPr>
            <a:spLocks noChangeArrowheads="1"/>
          </p:cNvSpPr>
          <p:nvPr/>
        </p:nvSpPr>
        <p:spPr bwMode="auto">
          <a:xfrm>
            <a:off x="5468938" y="2750400"/>
            <a:ext cx="32861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13"/>
          <p:cNvSpPr>
            <a:spLocks noChangeArrowheads="1"/>
          </p:cNvSpPr>
          <p:nvPr/>
        </p:nvSpPr>
        <p:spPr bwMode="auto">
          <a:xfrm>
            <a:off x="6062663" y="2750400"/>
            <a:ext cx="338137"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20"/>
          <p:cNvSpPr>
            <a:spLocks noChangeArrowheads="1"/>
          </p:cNvSpPr>
          <p:nvPr/>
        </p:nvSpPr>
        <p:spPr bwMode="auto">
          <a:xfrm>
            <a:off x="2343150" y="2951163"/>
            <a:ext cx="292100"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2" name="Rectangle 31"/>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3564458708"/>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4777"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19973856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4778"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37" name="Object 36"/>
          <p:cNvGraphicFramePr>
            <a:graphicFrameLocks noChangeAspect="1"/>
          </p:cNvGraphicFramePr>
          <p:nvPr>
            <p:extLst>
              <p:ext uri="{D42A27DB-BD31-4B8C-83A1-F6EECF244321}">
                <p14:modId xmlns:p14="http://schemas.microsoft.com/office/powerpoint/2010/main" val="3282249435"/>
              </p:ext>
            </p:extLst>
          </p:nvPr>
        </p:nvGraphicFramePr>
        <p:xfrm>
          <a:off x="2343150" y="2771775"/>
          <a:ext cx="4076700" cy="838200"/>
        </p:xfrm>
        <a:graphic>
          <a:graphicData uri="http://schemas.openxmlformats.org/presentationml/2006/ole">
            <mc:AlternateContent xmlns:mc="http://schemas.openxmlformats.org/markup-compatibility/2006">
              <mc:Choice xmlns:v="urn:schemas-microsoft-com:vml" Requires="v">
                <p:oleObj spid="_x0000_s24779" name="Equation" r:id="rId7" imgW="4076700" imgH="838200" progId="Equation.3">
                  <p:embed/>
                </p:oleObj>
              </mc:Choice>
              <mc:Fallback>
                <p:oleObj name="Equation" r:id="rId7" imgW="40767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3150" y="277177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4780" name="Equation" r:id="rId9" imgW="4267080" imgH="1002960" progId="Equation.DSMT4">
                  <p:embed/>
                </p:oleObj>
              </mc:Choice>
              <mc:Fallback>
                <p:oleObj name="Equation" r:id="rId9" imgW="4267080" imgH="100296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560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24</a:t>
            </a:r>
            <a:endParaRPr lang="en-US" sz="1000">
              <a:solidFill>
                <a:srgbClr val="3366FF"/>
              </a:solidFill>
            </a:endParaRPr>
          </a:p>
        </p:txBody>
      </p:sp>
      <p:sp>
        <p:nvSpPr>
          <p:cNvPr id="25610"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focus on the error term.  We would like to use the </a:t>
            </a:r>
            <a:r>
              <a:rPr lang="en-GB" sz="1500" b="1" dirty="0" err="1"/>
              <a:t>plim</a:t>
            </a:r>
            <a:r>
              <a:rPr lang="en-GB" sz="1500" b="1" dirty="0"/>
              <a:t> quotient rule.  The </a:t>
            </a:r>
            <a:r>
              <a:rPr lang="en-GB" sz="1500" b="1" dirty="0" err="1"/>
              <a:t>plim</a:t>
            </a:r>
            <a:r>
              <a:rPr lang="en-GB" sz="1500" b="1" dirty="0"/>
              <a:t> of a quotient is the </a:t>
            </a:r>
            <a:r>
              <a:rPr lang="en-GB" sz="1500" b="1" dirty="0" err="1"/>
              <a:t>plim</a:t>
            </a:r>
            <a:r>
              <a:rPr lang="en-GB" sz="1500" b="1" dirty="0"/>
              <a:t> of the numerator divided by the </a:t>
            </a:r>
            <a:r>
              <a:rPr lang="en-GB" sz="1500" b="1" dirty="0" err="1"/>
              <a:t>plim</a:t>
            </a:r>
            <a:r>
              <a:rPr lang="en-GB" sz="1500" b="1" dirty="0"/>
              <a:t> of the denominator, provided that both of these limits exist.</a:t>
            </a:r>
          </a:p>
          <a:p>
            <a:pPr algn="l">
              <a:spcBef>
                <a:spcPct val="50000"/>
              </a:spcBef>
            </a:pPr>
            <a:r>
              <a:rPr lang="en-GB" sz="1500" b="1" dirty="0"/>
              <a:t> </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9" name="Rectangle 16"/>
          <p:cNvSpPr>
            <a:spLocks noChangeArrowheads="1"/>
          </p:cNvSpPr>
          <p:nvPr/>
        </p:nvSpPr>
        <p:spPr bwMode="auto">
          <a:xfrm>
            <a:off x="0" y="2365200"/>
            <a:ext cx="9144000" cy="155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5"/>
          <p:cNvGraphicFramePr>
            <a:graphicFrameLocks noChangeAspect="1"/>
          </p:cNvGraphicFramePr>
          <p:nvPr>
            <p:extLst>
              <p:ext uri="{D42A27DB-BD31-4B8C-83A1-F6EECF244321}">
                <p14:modId xmlns:p14="http://schemas.microsoft.com/office/powerpoint/2010/main" val="3628231630"/>
              </p:ext>
            </p:extLst>
          </p:nvPr>
        </p:nvGraphicFramePr>
        <p:xfrm>
          <a:off x="757238" y="2397600"/>
          <a:ext cx="7585075" cy="2425700"/>
        </p:xfrm>
        <a:graphic>
          <a:graphicData uri="http://schemas.openxmlformats.org/presentationml/2006/ole">
            <mc:AlternateContent xmlns:mc="http://schemas.openxmlformats.org/markup-compatibility/2006">
              <mc:Choice xmlns:v="urn:schemas-microsoft-com:vml" Requires="v">
                <p:oleObj spid="_x0000_s25803" name="Equation" r:id="rId3" imgW="7581600" imgH="2425680" progId="Equation.3">
                  <p:embed/>
                </p:oleObj>
              </mc:Choice>
              <mc:Fallback>
                <p:oleObj name="Equation" r:id="rId3" imgW="7581600" imgH="2425680" progId="Equation.3">
                  <p:embed/>
                  <p:pic>
                    <p:nvPicPr>
                      <p:cNvPr id="0" name=""/>
                      <p:cNvPicPr>
                        <a:picLocks noChangeAspect="1" noChangeArrowheads="1"/>
                      </p:cNvPicPr>
                      <p:nvPr/>
                    </p:nvPicPr>
                    <p:blipFill>
                      <a:blip r:embed="rId4"/>
                      <a:srcRect/>
                      <a:stretch>
                        <a:fillRect/>
                      </a:stretch>
                    </p:blipFill>
                    <p:spPr bwMode="auto">
                      <a:xfrm>
                        <a:off x="757238" y="2397600"/>
                        <a:ext cx="7585075"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 name="Rectangle 24"/>
          <p:cNvSpPr/>
          <p:nvPr/>
        </p:nvSpPr>
        <p:spPr bwMode="auto">
          <a:xfrm>
            <a:off x="3390900" y="3933825"/>
            <a:ext cx="4699000" cy="1704975"/>
          </a:xfrm>
          <a:prstGeom prst="rect">
            <a:avLst/>
          </a:prstGeom>
          <a:solidFill>
            <a:srgbClr val="969696"/>
          </a:solidFill>
          <a:ln w="9525" cap="flat" cmpd="sng" algn="ctr">
            <a:noFill/>
            <a:prstDash val="solid"/>
            <a:round/>
            <a:headEnd type="none" w="med" len="med"/>
            <a:tailEnd type="none" w="med" len="med"/>
          </a:ln>
          <a:effectLst/>
          <a:extLst/>
        </p:spPr>
        <p:txBody>
          <a:bodyPr/>
          <a:lstStyle/>
          <a:p>
            <a:pPr>
              <a:defRPr/>
            </a:pPr>
            <a:endParaRPr lang="en-GB"/>
          </a:p>
        </p:txBody>
      </p:sp>
      <p:sp>
        <p:nvSpPr>
          <p:cNvPr id="3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32"/>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106098222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5804"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19104439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5805"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7" name="Rectangle 36"/>
          <p:cNvSpPr/>
          <p:nvPr/>
        </p:nvSpPr>
        <p:spPr bwMode="auto">
          <a:xfrm>
            <a:off x="3752850" y="4552950"/>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8" name="Rectangle 37"/>
          <p:cNvSpPr/>
          <p:nvPr/>
        </p:nvSpPr>
        <p:spPr bwMode="auto">
          <a:xfrm>
            <a:off x="3752850" y="42386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9" name="Rectangle 38"/>
          <p:cNvSpPr>
            <a:spLocks noChangeArrowheads="1"/>
          </p:cNvSpPr>
          <p:nvPr/>
        </p:nvSpPr>
        <p:spPr bwMode="auto">
          <a:xfrm>
            <a:off x="0" y="4328700"/>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0"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00200" y="44434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Rectangle 14"/>
          <p:cNvSpPr>
            <a:spLocks noChangeArrowheads="1"/>
          </p:cNvSpPr>
          <p:nvPr/>
        </p:nvSpPr>
        <p:spPr bwMode="auto">
          <a:xfrm>
            <a:off x="4244975" y="44354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42" name="Rectangle 41"/>
          <p:cNvSpPr/>
          <p:nvPr/>
        </p:nvSpPr>
        <p:spPr bwMode="auto">
          <a:xfrm>
            <a:off x="4292600" y="2415600"/>
            <a:ext cx="4318000" cy="1447200"/>
          </a:xfrm>
          <a:prstGeom prst="rect">
            <a:avLst/>
          </a:prstGeom>
          <a:solidFill>
            <a:schemeClr val="accent3"/>
          </a:solidFill>
          <a:ln w="9525" cap="flat" cmpd="sng" algn="ctr">
            <a:noFill/>
            <a:prstDash val="solid"/>
            <a:round/>
            <a:headEnd type="none" w="med" len="med"/>
            <a:tailEnd type="none" w="med" len="med"/>
          </a:ln>
          <a:effectLst/>
          <a:ex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5806" name="Equation" r:id="rId10" imgW="4267080" imgH="1002960" progId="Equation.DSMT4">
                  <p:embed/>
                </p:oleObj>
              </mc:Choice>
              <mc:Fallback>
                <p:oleObj name="Equation" r:id="rId10" imgW="4267080" imgH="1002960" progId="Equation.DSMT4">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16"/>
          <p:cNvSpPr>
            <a:spLocks noChangeArrowheads="1"/>
          </p:cNvSpPr>
          <p:nvPr/>
        </p:nvSpPr>
        <p:spPr bwMode="auto">
          <a:xfrm>
            <a:off x="0" y="2365200"/>
            <a:ext cx="9144000" cy="155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5"/>
          <p:cNvGraphicFramePr>
            <a:graphicFrameLocks noChangeAspect="1"/>
          </p:cNvGraphicFramePr>
          <p:nvPr>
            <p:extLst>
              <p:ext uri="{D42A27DB-BD31-4B8C-83A1-F6EECF244321}">
                <p14:modId xmlns:p14="http://schemas.microsoft.com/office/powerpoint/2010/main" val="508209160"/>
              </p:ext>
            </p:extLst>
          </p:nvPr>
        </p:nvGraphicFramePr>
        <p:xfrm>
          <a:off x="757238" y="2397600"/>
          <a:ext cx="7585075" cy="2425700"/>
        </p:xfrm>
        <a:graphic>
          <a:graphicData uri="http://schemas.openxmlformats.org/presentationml/2006/ole">
            <mc:AlternateContent xmlns:mc="http://schemas.openxmlformats.org/markup-compatibility/2006">
              <mc:Choice xmlns:v="urn:schemas-microsoft-com:vml" Requires="v">
                <p:oleObj spid="_x0000_s26823" name="Equation" r:id="rId3" imgW="7581600" imgH="2425680" progId="Equation.3">
                  <p:embed/>
                </p:oleObj>
              </mc:Choice>
              <mc:Fallback>
                <p:oleObj name="Equation" r:id="rId3" imgW="7581600" imgH="2425680" progId="Equation.3">
                  <p:embed/>
                  <p:pic>
                    <p:nvPicPr>
                      <p:cNvPr id="0" name=""/>
                      <p:cNvPicPr>
                        <a:picLocks noChangeAspect="1" noChangeArrowheads="1"/>
                      </p:cNvPicPr>
                      <p:nvPr/>
                    </p:nvPicPr>
                    <p:blipFill>
                      <a:blip r:embed="rId4"/>
                      <a:srcRect/>
                      <a:stretch>
                        <a:fillRect/>
                      </a:stretch>
                    </p:blipFill>
                    <p:spPr bwMode="auto">
                      <a:xfrm>
                        <a:off x="757238" y="2397600"/>
                        <a:ext cx="7585075"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Rectangle 28"/>
          <p:cNvSpPr/>
          <p:nvPr/>
        </p:nvSpPr>
        <p:spPr bwMode="auto">
          <a:xfrm>
            <a:off x="3390900" y="3933825"/>
            <a:ext cx="4699000" cy="1704975"/>
          </a:xfrm>
          <a:prstGeom prst="rect">
            <a:avLst/>
          </a:prstGeom>
          <a:solidFill>
            <a:srgbClr val="969696"/>
          </a:solidFill>
          <a:ln w="9525" cap="flat" cmpd="sng" algn="ctr">
            <a:noFill/>
            <a:prstDash val="solid"/>
            <a:round/>
            <a:headEnd type="none" w="med" len="med"/>
            <a:tailEnd type="none" w="med" len="med"/>
          </a:ln>
          <a:effectLst/>
          <a:extLst/>
        </p:spPr>
        <p:txBody>
          <a:bodyPr/>
          <a:lstStyle/>
          <a:p>
            <a:pPr>
              <a:defRPr/>
            </a:pPr>
            <a:endParaRPr lang="en-GB"/>
          </a:p>
        </p:txBody>
      </p:sp>
      <p:sp>
        <p:nvSpPr>
          <p:cNvPr id="30"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4" name="Rectangle 33"/>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5" name="Object 34"/>
          <p:cNvGraphicFramePr>
            <a:graphicFrameLocks noChangeAspect="1"/>
          </p:cNvGraphicFramePr>
          <p:nvPr>
            <p:extLst>
              <p:ext uri="{D42A27DB-BD31-4B8C-83A1-F6EECF244321}">
                <p14:modId xmlns:p14="http://schemas.microsoft.com/office/powerpoint/2010/main" val="3735358311"/>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6824"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6704845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6825"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8" name="Rectangle 37"/>
          <p:cNvSpPr/>
          <p:nvPr/>
        </p:nvSpPr>
        <p:spPr bwMode="auto">
          <a:xfrm>
            <a:off x="3752850" y="4552950"/>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9" name="Rectangle 38"/>
          <p:cNvSpPr/>
          <p:nvPr/>
        </p:nvSpPr>
        <p:spPr bwMode="auto">
          <a:xfrm>
            <a:off x="3752850" y="42386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0" name="Rectangle 39"/>
          <p:cNvSpPr>
            <a:spLocks noChangeArrowheads="1"/>
          </p:cNvSpPr>
          <p:nvPr/>
        </p:nvSpPr>
        <p:spPr bwMode="auto">
          <a:xfrm>
            <a:off x="0" y="4328700"/>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1"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00200" y="44434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ectangle 14"/>
          <p:cNvSpPr>
            <a:spLocks noChangeArrowheads="1"/>
          </p:cNvSpPr>
          <p:nvPr/>
        </p:nvSpPr>
        <p:spPr bwMode="auto">
          <a:xfrm>
            <a:off x="4244975" y="44354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25</a:t>
            </a:r>
            <a:endParaRPr lang="en-US" sz="1000">
              <a:solidFill>
                <a:srgbClr val="3366FF"/>
              </a:solidFill>
            </a:endParaRPr>
          </a:p>
        </p:txBody>
      </p:sp>
      <p:sp>
        <p:nvSpPr>
          <p:cNvPr id="26640"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However, as the expression stands, the numerator and the denominator of the error term do not have limits.  The denominator increases indefinitely as the sample size increases.  The nominator has no particular limit. </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 name="Rectangle 1"/>
          <p:cNvSpPr/>
          <p:nvPr/>
        </p:nvSpPr>
        <p:spPr bwMode="auto">
          <a:xfrm>
            <a:off x="4292600" y="2415600"/>
            <a:ext cx="4318000" cy="1447200"/>
          </a:xfrm>
          <a:prstGeom prst="rect">
            <a:avLst/>
          </a:prstGeom>
          <a:solidFill>
            <a:schemeClr val="accent3"/>
          </a:solidFill>
          <a:ln w="9525" cap="flat" cmpd="sng" algn="ctr">
            <a:noFill/>
            <a:prstDash val="solid"/>
            <a:round/>
            <a:headEnd type="none" w="med" len="med"/>
            <a:tailEnd type="none" w="med" len="med"/>
          </a:ln>
          <a:effectLst/>
          <a:extLst/>
        </p:spPr>
        <p:txBody>
          <a:bodyP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6826" name="Equation" r:id="rId10" imgW="4267080" imgH="1002960" progId="Equation.DSMT4">
                  <p:embed/>
                </p:oleObj>
              </mc:Choice>
              <mc:Fallback>
                <p:oleObj name="Equation" r:id="rId10" imgW="4267080" imgH="1002960" progId="Equation.DSMT4">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2365200"/>
            <a:ext cx="9144000" cy="155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5"/>
          <p:cNvGraphicFramePr>
            <a:graphicFrameLocks noChangeAspect="1"/>
          </p:cNvGraphicFramePr>
          <p:nvPr>
            <p:extLst>
              <p:ext uri="{D42A27DB-BD31-4B8C-83A1-F6EECF244321}">
                <p14:modId xmlns:p14="http://schemas.microsoft.com/office/powerpoint/2010/main" val="2650512828"/>
              </p:ext>
            </p:extLst>
          </p:nvPr>
        </p:nvGraphicFramePr>
        <p:xfrm>
          <a:off x="757238" y="2397600"/>
          <a:ext cx="7585075" cy="2425700"/>
        </p:xfrm>
        <a:graphic>
          <a:graphicData uri="http://schemas.openxmlformats.org/presentationml/2006/ole">
            <mc:AlternateContent xmlns:mc="http://schemas.openxmlformats.org/markup-compatibility/2006">
              <mc:Choice xmlns:v="urn:schemas-microsoft-com:vml" Requires="v">
                <p:oleObj spid="_x0000_s27846" name="Equation" r:id="rId3" imgW="7581600" imgH="2425680" progId="Equation.3">
                  <p:embed/>
                </p:oleObj>
              </mc:Choice>
              <mc:Fallback>
                <p:oleObj name="Equation" r:id="rId3" imgW="7581600" imgH="2425680" progId="Equation.3">
                  <p:embed/>
                  <p:pic>
                    <p:nvPicPr>
                      <p:cNvPr id="0" name=""/>
                      <p:cNvPicPr>
                        <a:picLocks noChangeAspect="1" noChangeArrowheads="1"/>
                      </p:cNvPicPr>
                      <p:nvPr/>
                    </p:nvPicPr>
                    <p:blipFill>
                      <a:blip r:embed="rId4"/>
                      <a:srcRect/>
                      <a:stretch>
                        <a:fillRect/>
                      </a:stretch>
                    </p:blipFill>
                    <p:spPr bwMode="auto">
                      <a:xfrm>
                        <a:off x="757238" y="2397600"/>
                        <a:ext cx="7585075"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Rectangle 29"/>
          <p:cNvSpPr/>
          <p:nvPr/>
        </p:nvSpPr>
        <p:spPr bwMode="auto">
          <a:xfrm>
            <a:off x="3390900" y="3933825"/>
            <a:ext cx="4699000" cy="1704975"/>
          </a:xfrm>
          <a:prstGeom prst="rect">
            <a:avLst/>
          </a:prstGeom>
          <a:solidFill>
            <a:srgbClr val="969696"/>
          </a:solidFill>
          <a:ln w="9525" cap="flat" cmpd="sng" algn="ctr">
            <a:noFill/>
            <a:prstDash val="solid"/>
            <a:round/>
            <a:headEnd type="none" w="med" len="med"/>
            <a:tailEnd type="none" w="med" len="med"/>
          </a:ln>
          <a:effectLst/>
          <a:extLst/>
        </p:spPr>
        <p:txBody>
          <a:bodyPr/>
          <a:lstStyle/>
          <a:p>
            <a:pPr>
              <a:defRPr/>
            </a:pPr>
            <a:endParaRPr lang="en-GB"/>
          </a:p>
        </p:txBody>
      </p:sp>
      <p:sp>
        <p:nvSpPr>
          <p:cNvPr id="3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3" name="Rectangle 32"/>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2113761703"/>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7847"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944444934"/>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7848"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765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26</a:t>
            </a:r>
            <a:endParaRPr lang="en-US" sz="1000">
              <a:solidFill>
                <a:srgbClr val="3366FF"/>
              </a:solidFill>
            </a:endParaRPr>
          </a:p>
        </p:txBody>
      </p:sp>
      <p:sp>
        <p:nvSpPr>
          <p:cNvPr id="27658"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To deal with this problem, we divide both the numerator and the denominator by </a:t>
            </a:r>
            <a:r>
              <a:rPr lang="en-GB" sz="1500" b="1" i="1" dirty="0"/>
              <a:t>n</a:t>
            </a:r>
            <a:r>
              <a:rPr lang="en-GB" sz="1500" b="1" dirty="0"/>
              <a: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41" name="Rectangle 40"/>
          <p:cNvSpPr/>
          <p:nvPr/>
        </p:nvSpPr>
        <p:spPr bwMode="auto">
          <a:xfrm>
            <a:off x="3752850" y="4552950"/>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2" name="Rectangle 41"/>
          <p:cNvSpPr/>
          <p:nvPr/>
        </p:nvSpPr>
        <p:spPr bwMode="auto">
          <a:xfrm>
            <a:off x="3752850" y="42386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3" name="Rectangle 42"/>
          <p:cNvSpPr>
            <a:spLocks noChangeArrowheads="1"/>
          </p:cNvSpPr>
          <p:nvPr/>
        </p:nvSpPr>
        <p:spPr bwMode="auto">
          <a:xfrm>
            <a:off x="0" y="4328700"/>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4" name="Picture 1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600200" y="44434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Rectangle 14"/>
          <p:cNvSpPr>
            <a:spLocks noChangeArrowheads="1"/>
          </p:cNvSpPr>
          <p:nvPr/>
        </p:nvSpPr>
        <p:spPr bwMode="auto">
          <a:xfrm>
            <a:off x="4244975" y="44354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graphicFrame>
        <p:nvGraphicFramePr>
          <p:cNvPr id="2" name="Object 1"/>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7849" name="Equation" r:id="rId10" imgW="4267080" imgH="1002960" progId="Equation.DSMT4">
                  <p:embed/>
                </p:oleObj>
              </mc:Choice>
              <mc:Fallback>
                <p:oleObj name="Equation" r:id="rId10" imgW="4267080" imgH="1002960" progId="Equation.DSMT4">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2365200"/>
            <a:ext cx="9144000" cy="1551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28676" name="Object 5"/>
          <p:cNvGraphicFramePr>
            <a:graphicFrameLocks noChangeAspect="1"/>
          </p:cNvGraphicFramePr>
          <p:nvPr>
            <p:extLst>
              <p:ext uri="{D42A27DB-BD31-4B8C-83A1-F6EECF244321}">
                <p14:modId xmlns:p14="http://schemas.microsoft.com/office/powerpoint/2010/main" val="820194994"/>
              </p:ext>
            </p:extLst>
          </p:nvPr>
        </p:nvGraphicFramePr>
        <p:xfrm>
          <a:off x="757238" y="2397600"/>
          <a:ext cx="7585075" cy="2425700"/>
        </p:xfrm>
        <a:graphic>
          <a:graphicData uri="http://schemas.openxmlformats.org/presentationml/2006/ole">
            <mc:AlternateContent xmlns:mc="http://schemas.openxmlformats.org/markup-compatibility/2006">
              <mc:Choice xmlns:v="urn:schemas-microsoft-com:vml" Requires="v">
                <p:oleObj spid="_x0000_s28971" name="Equation" r:id="rId3" imgW="7581600" imgH="2425680" progId="Equation.3">
                  <p:embed/>
                </p:oleObj>
              </mc:Choice>
              <mc:Fallback>
                <p:oleObj name="Equation" r:id="rId3" imgW="7581600" imgH="2425680" progId="Equation.3">
                  <p:embed/>
                  <p:pic>
                    <p:nvPicPr>
                      <p:cNvPr id="0" name="Object 5"/>
                      <p:cNvPicPr>
                        <a:picLocks noChangeAspect="1" noChangeArrowheads="1"/>
                      </p:cNvPicPr>
                      <p:nvPr/>
                    </p:nvPicPr>
                    <p:blipFill>
                      <a:blip r:embed="rId4"/>
                      <a:srcRect/>
                      <a:stretch>
                        <a:fillRect/>
                      </a:stretch>
                    </p:blipFill>
                    <p:spPr bwMode="auto">
                      <a:xfrm>
                        <a:off x="757238" y="2397600"/>
                        <a:ext cx="7585075"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8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27</a:t>
            </a:r>
            <a:endParaRPr lang="en-US" sz="1000">
              <a:solidFill>
                <a:srgbClr val="3366FF"/>
              </a:solidFill>
            </a:endParaRPr>
          </a:p>
        </p:txBody>
      </p:sp>
      <p:sp>
        <p:nvSpPr>
          <p:cNvPr id="2" name="Rectangle 1"/>
          <p:cNvSpPr/>
          <p:nvPr/>
        </p:nvSpPr>
        <p:spPr bwMode="auto">
          <a:xfrm>
            <a:off x="3390900" y="3933825"/>
            <a:ext cx="4699000" cy="1704975"/>
          </a:xfrm>
          <a:prstGeom prst="rect">
            <a:avLst/>
          </a:prstGeom>
          <a:solidFill>
            <a:srgbClr val="969696"/>
          </a:solidFill>
          <a:ln w="9525" cap="flat" cmpd="sng" algn="ctr">
            <a:noFill/>
            <a:prstDash val="solid"/>
            <a:round/>
            <a:headEnd type="none" w="med" len="med"/>
            <a:tailEnd type="none" w="med" len="med"/>
          </a:ln>
          <a:effectLst/>
          <a:extLst/>
        </p:spPr>
        <p:txBody>
          <a:bodyPr/>
          <a:lstStyle/>
          <a:p>
            <a:pPr>
              <a:defRPr/>
            </a:pPr>
            <a:endParaRPr lang="en-GB"/>
          </a:p>
        </p:txBody>
      </p:sp>
      <p:sp>
        <p:nvSpPr>
          <p:cNvPr id="28686"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It can be shown that the limit of the numerator is the covariance of </a:t>
            </a:r>
            <a:r>
              <a:rPr lang="en-GB" sz="1500" b="1" i="1" dirty="0"/>
              <a:t>w</a:t>
            </a:r>
            <a:r>
              <a:rPr lang="en-GB" sz="1500" b="1" dirty="0"/>
              <a:t> and </a:t>
            </a:r>
            <a:r>
              <a:rPr lang="en-GB" sz="1500" b="1" i="1" dirty="0"/>
              <a:t>u</a:t>
            </a:r>
            <a:r>
              <a:rPr lang="en-GB" sz="1500" b="1" i="1" baseline="-25000" dirty="0"/>
              <a:t>p</a:t>
            </a:r>
            <a:r>
              <a:rPr lang="en-GB" sz="1500" b="1" dirty="0"/>
              <a:t> and the limit of the denominator is the variance of </a:t>
            </a:r>
            <a:r>
              <a:rPr lang="en-GB" sz="1500" b="1" i="1" dirty="0"/>
              <a:t>w</a:t>
            </a:r>
            <a:r>
              <a:rPr lang="en-GB" sz="1500" b="1" dirty="0"/>
              <a:t>. </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6" name="Rectangle 25"/>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3054794540"/>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897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562306064"/>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8973"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2" name="Rectangle 16"/>
          <p:cNvSpPr>
            <a:spLocks noChangeArrowheads="1"/>
          </p:cNvSpPr>
          <p:nvPr/>
        </p:nvSpPr>
        <p:spPr bwMode="auto">
          <a:xfrm>
            <a:off x="0" y="4006800"/>
            <a:ext cx="9144000" cy="75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684" name="Object 2"/>
          <p:cNvGraphicFramePr>
            <a:graphicFrameLocks noChangeAspect="1"/>
          </p:cNvGraphicFramePr>
          <p:nvPr>
            <p:extLst>
              <p:ext uri="{D42A27DB-BD31-4B8C-83A1-F6EECF244321}">
                <p14:modId xmlns:p14="http://schemas.microsoft.com/office/powerpoint/2010/main" val="116722224"/>
              </p:ext>
            </p:extLst>
          </p:nvPr>
        </p:nvGraphicFramePr>
        <p:xfrm>
          <a:off x="809625" y="4008438"/>
          <a:ext cx="5041900" cy="723900"/>
        </p:xfrm>
        <a:graphic>
          <a:graphicData uri="http://schemas.openxmlformats.org/presentationml/2006/ole">
            <mc:AlternateContent xmlns:mc="http://schemas.openxmlformats.org/markup-compatibility/2006">
              <mc:Choice xmlns:v="urn:schemas-microsoft-com:vml" Requires="v">
                <p:oleObj spid="_x0000_s28974" name="Equation" r:id="rId9" imgW="5041900" imgH="723900" progId="Equation.3">
                  <p:embed/>
                </p:oleObj>
              </mc:Choice>
              <mc:Fallback>
                <p:oleObj name="Equation" r:id="rId9" imgW="5041900" imgH="723900" progId="Equation.3">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9625" y="4008438"/>
                        <a:ext cx="5041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 name="Rectangle 16"/>
          <p:cNvSpPr>
            <a:spLocks noChangeArrowheads="1"/>
          </p:cNvSpPr>
          <p:nvPr/>
        </p:nvSpPr>
        <p:spPr bwMode="auto">
          <a:xfrm>
            <a:off x="0" y="4852800"/>
            <a:ext cx="9144000" cy="75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685" name="Object 3"/>
          <p:cNvGraphicFramePr>
            <a:graphicFrameLocks noChangeAspect="1"/>
          </p:cNvGraphicFramePr>
          <p:nvPr>
            <p:extLst>
              <p:ext uri="{D42A27DB-BD31-4B8C-83A1-F6EECF244321}">
                <p14:modId xmlns:p14="http://schemas.microsoft.com/office/powerpoint/2010/main" val="3195219528"/>
              </p:ext>
            </p:extLst>
          </p:nvPr>
        </p:nvGraphicFramePr>
        <p:xfrm>
          <a:off x="1819275" y="4852988"/>
          <a:ext cx="3657600" cy="723900"/>
        </p:xfrm>
        <a:graphic>
          <a:graphicData uri="http://schemas.openxmlformats.org/presentationml/2006/ole">
            <mc:AlternateContent xmlns:mc="http://schemas.openxmlformats.org/markup-compatibility/2006">
              <mc:Choice xmlns:v="urn:schemas-microsoft-com:vml" Requires="v">
                <p:oleObj spid="_x0000_s28975" name="Equation" r:id="rId11" imgW="3657600" imgH="723900" progId="Equation.3">
                  <p:embed/>
                </p:oleObj>
              </mc:Choice>
              <mc:Fallback>
                <p:oleObj name="Equation" r:id="rId11" imgW="3657600" imgH="723900" progId="Equation.3">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19275" y="4852988"/>
                        <a:ext cx="36576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8976" name="Equation" r:id="rId13" imgW="4267080" imgH="1002960" progId="Equation.DSMT4">
                  <p:embed/>
                </p:oleObj>
              </mc:Choice>
              <mc:Fallback>
                <p:oleObj name="Equation" r:id="rId13" imgW="4267080" imgH="1002960" progId="Equation.DSMT4">
                  <p:embed/>
                  <p:pic>
                    <p:nvPicPr>
                      <p:cNvPr id="0" name="Object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6"/>
          <p:cNvSpPr>
            <a:spLocks noChangeArrowheads="1"/>
          </p:cNvSpPr>
          <p:nvPr/>
        </p:nvSpPr>
        <p:spPr bwMode="auto">
          <a:xfrm>
            <a:off x="0" y="2365199"/>
            <a:ext cx="9144000" cy="25782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9704"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28</a:t>
            </a:r>
            <a:endParaRPr lang="en-US" sz="1000">
              <a:solidFill>
                <a:srgbClr val="3366FF"/>
              </a:solidFill>
            </a:endParaRPr>
          </a:p>
        </p:txBody>
      </p:sp>
      <p:sp>
        <p:nvSpPr>
          <p:cNvPr id="29706"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Hence the numerator and the denominator of the error term have limits and we are entitled to implement the </a:t>
            </a:r>
            <a:r>
              <a:rPr lang="en-GB" sz="1500" b="1" dirty="0" err="1"/>
              <a:t>plim</a:t>
            </a:r>
            <a:r>
              <a:rPr lang="en-GB" sz="1500" b="1" dirty="0"/>
              <a:t> quotient rule.  We need </a:t>
            </a:r>
            <a:r>
              <a:rPr lang="en-GB" sz="1500" b="1" dirty="0" err="1"/>
              <a:t>var</a:t>
            </a:r>
            <a:r>
              <a:rPr lang="en-GB" sz="1500" b="1" dirty="0"/>
              <a:t>(</a:t>
            </a:r>
            <a:r>
              <a:rPr lang="en-GB" sz="1500" b="1" i="1" dirty="0"/>
              <a:t>w</a:t>
            </a:r>
            <a:r>
              <a:rPr lang="en-GB" sz="1500" b="1" dirty="0"/>
              <a:t>) to be non-zero, but this will be the case assuming that there is some variation in </a:t>
            </a:r>
            <a:r>
              <a:rPr lang="en-GB" sz="1500" b="1" i="1" dirty="0"/>
              <a:t>w</a:t>
            </a:r>
            <a:r>
              <a:rPr lang="en-GB" sz="1500" b="1" dirty="0"/>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65392257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29899"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480002910"/>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29900"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5" name="Object 4"/>
          <p:cNvGraphicFramePr>
            <a:graphicFrameLocks noChangeAspect="1"/>
          </p:cNvGraphicFramePr>
          <p:nvPr>
            <p:extLst>
              <p:ext uri="{D42A27DB-BD31-4B8C-83A1-F6EECF244321}">
                <p14:modId xmlns:p14="http://schemas.microsoft.com/office/powerpoint/2010/main" val="820194994"/>
              </p:ext>
            </p:extLst>
          </p:nvPr>
        </p:nvGraphicFramePr>
        <p:xfrm>
          <a:off x="757238" y="2397125"/>
          <a:ext cx="7585075" cy="2425700"/>
        </p:xfrm>
        <a:graphic>
          <a:graphicData uri="http://schemas.openxmlformats.org/presentationml/2006/ole">
            <mc:AlternateContent xmlns:mc="http://schemas.openxmlformats.org/markup-compatibility/2006">
              <mc:Choice xmlns:v="urn:schemas-microsoft-com:vml" Requires="v">
                <p:oleObj spid="_x0000_s29901" name="Equation" r:id="rId7" imgW="7581600" imgH="2425680" progId="Equation.3">
                  <p:embed/>
                </p:oleObj>
              </mc:Choice>
              <mc:Fallback>
                <p:oleObj name="Equation" r:id="rId7" imgW="7581600" imgH="2425680"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7238" y="2397125"/>
                        <a:ext cx="7585075" cy="242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45395617"/>
              </p:ext>
            </p:extLst>
          </p:nvPr>
        </p:nvGraphicFramePr>
        <p:xfrm>
          <a:off x="2443163" y="1206500"/>
          <a:ext cx="4268787" cy="1003300"/>
        </p:xfrm>
        <a:graphic>
          <a:graphicData uri="http://schemas.openxmlformats.org/presentationml/2006/ole">
            <mc:AlternateContent xmlns:mc="http://schemas.openxmlformats.org/markup-compatibility/2006">
              <mc:Choice xmlns:v="urn:schemas-microsoft-com:vml" Requires="v">
                <p:oleObj spid="_x0000_s29902" name="Equation" r:id="rId9" imgW="4267080" imgH="1002960" progId="Equation.DSMT4">
                  <p:embed/>
                </p:oleObj>
              </mc:Choice>
              <mc:Fallback>
                <p:oleObj name="Equation" r:id="rId9" imgW="4267080" imgH="1002960" progId="Equation.DSMT4">
                  <p:embed/>
                  <p:pic>
                    <p:nvPicPr>
                      <p:cNvPr id="0" name="Object 2"/>
                      <p:cNvPicPr>
                        <a:picLocks noChangeAspect="1" noChangeArrowheads="1"/>
                      </p:cNvPicPr>
                      <p:nvPr/>
                    </p:nvPicPr>
                    <p:blipFill>
                      <a:blip r:embed="rId10"/>
                      <a:srcRect/>
                      <a:stretch>
                        <a:fillRect/>
                      </a:stretch>
                    </p:blipFill>
                    <p:spPr bwMode="auto">
                      <a:xfrm>
                        <a:off x="2443163" y="1206500"/>
                        <a:ext cx="4268787"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7"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2</a:t>
            </a:r>
          </a:p>
        </p:txBody>
      </p:sp>
      <p:sp>
        <p:nvSpPr>
          <p:cNvPr id="307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In this example we suppose that we have data on </a:t>
            </a:r>
            <a:r>
              <a:rPr lang="en-GB" sz="1500" b="1" i="1" dirty="0"/>
              <a:t>p</a:t>
            </a:r>
            <a:r>
              <a:rPr lang="en-GB" sz="1500" b="1" dirty="0"/>
              <a:t>, the annual rate of price inflation, </a:t>
            </a:r>
            <a:r>
              <a:rPr lang="en-GB" sz="1500" b="1" i="1" dirty="0"/>
              <a:t>w</a:t>
            </a:r>
            <a:r>
              <a:rPr lang="en-GB" sz="1500" b="1" dirty="0"/>
              <a:t>, the annual rate of wage inflation, and </a:t>
            </a:r>
            <a:r>
              <a:rPr lang="en-GB" sz="1500" b="1" i="1" dirty="0"/>
              <a:t>U</a:t>
            </a:r>
            <a:r>
              <a:rPr lang="en-GB" sz="1500" b="1" dirty="0"/>
              <a:t>, the rate of unemployment, for a sample of countries.</a:t>
            </a:r>
            <a:endParaRPr lang="en-GB" sz="1500" b="1" dirty="0">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14"/>
          <p:cNvGraphicFramePr>
            <a:graphicFrameLocks noChangeAspect="1"/>
          </p:cNvGraphicFramePr>
          <p:nvPr>
            <p:extLst>
              <p:ext uri="{D42A27DB-BD31-4B8C-83A1-F6EECF244321}">
                <p14:modId xmlns:p14="http://schemas.microsoft.com/office/powerpoint/2010/main" val="162400447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167"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8"/>
          <p:cNvGraphicFramePr>
            <a:graphicFrameLocks noChangeAspect="1"/>
          </p:cNvGraphicFramePr>
          <p:nvPr>
            <p:extLst>
              <p:ext uri="{D42A27DB-BD31-4B8C-83A1-F6EECF244321}">
                <p14:modId xmlns:p14="http://schemas.microsoft.com/office/powerpoint/2010/main" val="928658469"/>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168"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16"/>
          <p:cNvSpPr>
            <a:spLocks noChangeArrowheads="1"/>
          </p:cNvSpPr>
          <p:nvPr/>
        </p:nvSpPr>
        <p:spPr bwMode="auto">
          <a:xfrm>
            <a:off x="0" y="2383200"/>
            <a:ext cx="9144000" cy="32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9" name="Object 4"/>
          <p:cNvGraphicFramePr>
            <a:graphicFrameLocks noChangeAspect="1"/>
          </p:cNvGraphicFramePr>
          <p:nvPr>
            <p:extLst>
              <p:ext uri="{D42A27DB-BD31-4B8C-83A1-F6EECF244321}">
                <p14:modId xmlns:p14="http://schemas.microsoft.com/office/powerpoint/2010/main" val="4083153442"/>
              </p:ext>
            </p:extLst>
          </p:nvPr>
        </p:nvGraphicFramePr>
        <p:xfrm>
          <a:off x="1298575" y="2466975"/>
          <a:ext cx="7291388" cy="2984500"/>
        </p:xfrm>
        <a:graphic>
          <a:graphicData uri="http://schemas.openxmlformats.org/presentationml/2006/ole">
            <mc:AlternateContent xmlns:mc="http://schemas.openxmlformats.org/markup-compatibility/2006">
              <mc:Choice xmlns:v="urn:schemas-microsoft-com:vml" Requires="v">
                <p:oleObj spid="_x0000_s30981" name="Equation" r:id="rId3" imgW="7289640" imgH="2984400" progId="Equation.3">
                  <p:embed/>
                </p:oleObj>
              </mc:Choice>
              <mc:Fallback>
                <p:oleObj name="Equation" r:id="rId3" imgW="7289640" imgH="2984400" progId="Equation.3">
                  <p:embed/>
                  <p:pic>
                    <p:nvPicPr>
                      <p:cNvPr id="0" name=""/>
                      <p:cNvPicPr>
                        <a:picLocks noChangeAspect="1" noChangeArrowheads="1"/>
                      </p:cNvPicPr>
                      <p:nvPr/>
                    </p:nvPicPr>
                    <p:blipFill>
                      <a:blip r:embed="rId4"/>
                      <a:srcRect/>
                      <a:stretch>
                        <a:fillRect/>
                      </a:stretch>
                    </p:blipFill>
                    <p:spPr bwMode="auto">
                      <a:xfrm>
                        <a:off x="1298575" y="2466975"/>
                        <a:ext cx="7291388" cy="298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29"/>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2773774610"/>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098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944109854"/>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0983"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28"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29</a:t>
            </a:r>
          </a:p>
        </p:txBody>
      </p:sp>
      <p:sp>
        <p:nvSpPr>
          <p:cNvPr id="30730"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will now derive the limiting value of the numerator.  The first step is to substitute for </a:t>
            </a:r>
            <a:r>
              <a:rPr lang="en-GB" sz="1500" b="1" i="1" dirty="0"/>
              <a:t>w</a:t>
            </a:r>
            <a:r>
              <a:rPr lang="en-GB" sz="1500" b="1" dirty="0"/>
              <a:t> from its reduced form equation.  (</a:t>
            </a:r>
            <a:r>
              <a:rPr lang="en-GB" sz="1500" b="1" i="1" dirty="0"/>
              <a:t>Note</a:t>
            </a:r>
            <a:r>
              <a:rPr lang="en-GB" sz="1500" b="1" dirty="0"/>
              <a:t>: Here we must use the reduced form equation.  If we use the structural equation, we will find ourselves going round in circles.)</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30731" name="Rectangle 14"/>
          <p:cNvSpPr>
            <a:spLocks noChangeArrowheads="1"/>
          </p:cNvSpPr>
          <p:nvPr/>
        </p:nvSpPr>
        <p:spPr bwMode="auto">
          <a:xfrm>
            <a:off x="2333625" y="3341689"/>
            <a:ext cx="6419850" cy="2160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16"/>
          <p:cNvSpPr>
            <a:spLocks noChangeArrowheads="1"/>
          </p:cNvSpPr>
          <p:nvPr/>
        </p:nvSpPr>
        <p:spPr bwMode="auto">
          <a:xfrm>
            <a:off x="0" y="36009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6" name="Object 35"/>
          <p:cNvGraphicFramePr>
            <a:graphicFrameLocks noChangeAspect="1"/>
          </p:cNvGraphicFramePr>
          <p:nvPr>
            <p:extLst>
              <p:ext uri="{D42A27DB-BD31-4B8C-83A1-F6EECF244321}">
                <p14:modId xmlns:p14="http://schemas.microsoft.com/office/powerpoint/2010/main" val="2899798086"/>
              </p:ext>
            </p:extLst>
          </p:nvPr>
        </p:nvGraphicFramePr>
        <p:xfrm>
          <a:off x="2343150" y="3667125"/>
          <a:ext cx="4076700" cy="838200"/>
        </p:xfrm>
        <a:graphic>
          <a:graphicData uri="http://schemas.openxmlformats.org/presentationml/2006/ole">
            <mc:AlternateContent xmlns:mc="http://schemas.openxmlformats.org/markup-compatibility/2006">
              <mc:Choice xmlns:v="urn:schemas-microsoft-com:vml" Requires="v">
                <p:oleObj spid="_x0000_s30984" name="Equation" r:id="rId9" imgW="4076700" imgH="838200" progId="Equation.3">
                  <p:embed/>
                </p:oleObj>
              </mc:Choice>
              <mc:Fallback>
                <p:oleObj name="Equation" r:id="rId9" imgW="4076700" imgH="838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50" y="36671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 name="TextBox 31"/>
          <p:cNvSpPr txBox="1">
            <a:spLocks noChangeArrowheads="1"/>
          </p:cNvSpPr>
          <p:nvPr/>
        </p:nvSpPr>
        <p:spPr bwMode="auto">
          <a:xfrm>
            <a:off x="57150" y="36487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graphicFrame>
        <p:nvGraphicFramePr>
          <p:cNvPr id="2" name="Object 1"/>
          <p:cNvGraphicFramePr>
            <a:graphicFrameLocks noChangeAspect="1"/>
          </p:cNvGraphicFramePr>
          <p:nvPr>
            <p:extLst>
              <p:ext uri="{D42A27DB-BD31-4B8C-83A1-F6EECF244321}">
                <p14:modId xmlns:p14="http://schemas.microsoft.com/office/powerpoint/2010/main" val="4068510718"/>
              </p:ext>
            </p:extLst>
          </p:nvPr>
        </p:nvGraphicFramePr>
        <p:xfrm>
          <a:off x="1281113" y="1201950"/>
          <a:ext cx="3746500" cy="1003300"/>
        </p:xfrm>
        <a:graphic>
          <a:graphicData uri="http://schemas.openxmlformats.org/presentationml/2006/ole">
            <mc:AlternateContent xmlns:mc="http://schemas.openxmlformats.org/markup-compatibility/2006">
              <mc:Choice xmlns:v="urn:schemas-microsoft-com:vml" Requires="v">
                <p:oleObj spid="_x0000_s30985" name="Equation" r:id="rId11" imgW="3746160" imgH="1002960" progId="Equation.DSMT4">
                  <p:embed/>
                </p:oleObj>
              </mc:Choice>
              <mc:Fallback>
                <p:oleObj name="Equation" r:id="rId11" imgW="3746160" imgH="1002960"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1113" y="1201950"/>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1752"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30</a:t>
            </a:r>
          </a:p>
        </p:txBody>
      </p:sp>
      <p:sp>
        <p:nvSpPr>
          <p:cNvPr id="3175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use Covariance Rule 1 to decompose the expression.</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8" name="Rectangle 16"/>
          <p:cNvSpPr>
            <a:spLocks noChangeArrowheads="1"/>
          </p:cNvSpPr>
          <p:nvPr/>
        </p:nvSpPr>
        <p:spPr bwMode="auto">
          <a:xfrm>
            <a:off x="0" y="2383200"/>
            <a:ext cx="9144000" cy="32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1257884378"/>
              </p:ext>
            </p:extLst>
          </p:nvPr>
        </p:nvGraphicFramePr>
        <p:xfrm>
          <a:off x="1298575" y="2466975"/>
          <a:ext cx="7291388" cy="2984500"/>
        </p:xfrm>
        <a:graphic>
          <a:graphicData uri="http://schemas.openxmlformats.org/presentationml/2006/ole">
            <mc:AlternateContent xmlns:mc="http://schemas.openxmlformats.org/markup-compatibility/2006">
              <mc:Choice xmlns:v="urn:schemas-microsoft-com:vml" Requires="v">
                <p:oleObj spid="_x0000_s31947" name="Equation" r:id="rId3" imgW="7289640" imgH="2984400" progId="Equation.3">
                  <p:embed/>
                </p:oleObj>
              </mc:Choice>
              <mc:Fallback>
                <p:oleObj name="Equation" r:id="rId3" imgW="7289640" imgH="2984400" progId="Equation.3">
                  <p:embed/>
                  <p:pic>
                    <p:nvPicPr>
                      <p:cNvPr id="0" name=""/>
                      <p:cNvPicPr>
                        <a:picLocks noChangeAspect="1" noChangeArrowheads="1"/>
                      </p:cNvPicPr>
                      <p:nvPr/>
                    </p:nvPicPr>
                    <p:blipFill>
                      <a:blip r:embed="rId4"/>
                      <a:srcRect/>
                      <a:stretch>
                        <a:fillRect/>
                      </a:stretch>
                    </p:blipFill>
                    <p:spPr bwMode="auto">
                      <a:xfrm>
                        <a:off x="1298575" y="2466975"/>
                        <a:ext cx="7291388" cy="298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Rectangle 23"/>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054333812"/>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1948"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08928334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1949"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1755" name="Rectangle 11"/>
          <p:cNvSpPr>
            <a:spLocks noChangeArrowheads="1"/>
          </p:cNvSpPr>
          <p:nvPr/>
        </p:nvSpPr>
        <p:spPr bwMode="auto">
          <a:xfrm>
            <a:off x="2398713" y="4495799"/>
            <a:ext cx="5905500" cy="9937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1950" name="Equation" r:id="rId9" imgW="3746500" imgH="1003300" progId="Equation.DSMT4">
                  <p:embed/>
                </p:oleObj>
              </mc:Choice>
              <mc:Fallback>
                <p:oleObj name="Equation" r:id="rId9" imgW="3746500" imgH="10033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2776"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first term is 0 because (</a:t>
            </a:r>
            <a:r>
              <a:rPr lang="en-GB" sz="1500" b="1" i="1" dirty="0">
                <a:latin typeface="Symbol" pitchFamily="18" charset="2"/>
              </a:rPr>
              <a:t>a</a:t>
            </a:r>
            <a:r>
              <a:rPr lang="en-GB" sz="1500" b="1" baseline="-25000" dirty="0"/>
              <a:t>1</a:t>
            </a:r>
            <a:r>
              <a:rPr lang="en-GB" sz="1500" b="1" dirty="0"/>
              <a:t> + </a:t>
            </a:r>
            <a:r>
              <a:rPr lang="en-GB" sz="1500" b="1" i="1" dirty="0">
                <a:latin typeface="Symbol" pitchFamily="18" charset="2"/>
              </a:rPr>
              <a:t>a</a:t>
            </a:r>
            <a:r>
              <a:rPr lang="en-GB" sz="1500" b="1" baseline="-25000" dirty="0"/>
              <a:t>2</a:t>
            </a:r>
            <a:r>
              <a:rPr lang="en-GB" sz="1500" b="1" i="1" dirty="0">
                <a:latin typeface="Symbol" pitchFamily="18" charset="2"/>
              </a:rPr>
              <a:t>b</a:t>
            </a:r>
            <a:r>
              <a:rPr lang="en-GB" sz="1500" b="1" baseline="-25000" dirty="0"/>
              <a:t>1</a:t>
            </a:r>
            <a:r>
              <a:rPr lang="en-GB" sz="1500" b="1" dirty="0"/>
              <a:t>) is a constant.  The second term is 0 because </a:t>
            </a:r>
            <a:r>
              <a:rPr lang="en-GB" sz="1500" b="1" i="1" dirty="0"/>
              <a:t>U</a:t>
            </a:r>
            <a:r>
              <a:rPr lang="en-GB" sz="1500" b="1" dirty="0"/>
              <a:t> is exogenous and so distributed independently of </a:t>
            </a:r>
            <a:r>
              <a:rPr lang="en-GB" sz="1500" b="1" i="1" dirty="0" smtClean="0"/>
              <a:t>u</a:t>
            </a:r>
            <a:r>
              <a:rPr lang="en-GB" sz="1500" b="1" i="1" baseline="-25000" dirty="0" smtClean="0"/>
              <a:t>p</a:t>
            </a:r>
            <a:r>
              <a:rPr lang="en-GB" sz="1500" b="1" i="1" dirty="0" smtClean="0"/>
              <a:t>.</a:t>
            </a:r>
            <a:endParaRPr lang="en-GB" sz="1500" b="1" dirty="0"/>
          </a:p>
        </p:txBody>
      </p:sp>
      <p:sp>
        <p:nvSpPr>
          <p:cNvPr id="32777"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31</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7" name="Rectangle 16"/>
          <p:cNvSpPr>
            <a:spLocks noChangeArrowheads="1"/>
          </p:cNvSpPr>
          <p:nvPr/>
        </p:nvSpPr>
        <p:spPr bwMode="auto">
          <a:xfrm>
            <a:off x="0" y="2383200"/>
            <a:ext cx="9144000" cy="32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4"/>
          <p:cNvGraphicFramePr>
            <a:graphicFrameLocks noChangeAspect="1"/>
          </p:cNvGraphicFramePr>
          <p:nvPr>
            <p:extLst>
              <p:ext uri="{D42A27DB-BD31-4B8C-83A1-F6EECF244321}">
                <p14:modId xmlns:p14="http://schemas.microsoft.com/office/powerpoint/2010/main" val="1257884378"/>
              </p:ext>
            </p:extLst>
          </p:nvPr>
        </p:nvGraphicFramePr>
        <p:xfrm>
          <a:off x="1298575" y="2466975"/>
          <a:ext cx="7291388" cy="2984500"/>
        </p:xfrm>
        <a:graphic>
          <a:graphicData uri="http://schemas.openxmlformats.org/presentationml/2006/ole">
            <mc:AlternateContent xmlns:mc="http://schemas.openxmlformats.org/markup-compatibility/2006">
              <mc:Choice xmlns:v="urn:schemas-microsoft-com:vml" Requires="v">
                <p:oleObj spid="_x0000_s32962" name="Equation" r:id="rId3" imgW="7289640" imgH="2984400" progId="Equation.3">
                  <p:embed/>
                </p:oleObj>
              </mc:Choice>
              <mc:Fallback>
                <p:oleObj name="Equation" r:id="rId3" imgW="7289640" imgH="2984400" progId="Equation.3">
                  <p:embed/>
                  <p:pic>
                    <p:nvPicPr>
                      <p:cNvPr id="0" name=""/>
                      <p:cNvPicPr>
                        <a:picLocks noChangeAspect="1" noChangeArrowheads="1"/>
                      </p:cNvPicPr>
                      <p:nvPr/>
                    </p:nvPicPr>
                    <p:blipFill>
                      <a:blip r:embed="rId4"/>
                      <a:srcRect/>
                      <a:stretch>
                        <a:fillRect/>
                      </a:stretch>
                    </p:blipFill>
                    <p:spPr bwMode="auto">
                      <a:xfrm>
                        <a:off x="1298575" y="2466975"/>
                        <a:ext cx="7291388" cy="298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054333812"/>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2963"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08928334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2964"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3" name="Object 2"/>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2965" name="Equation" r:id="rId9" imgW="3746500" imgH="1003300" progId="Equation.DSMT4">
                  <p:embed/>
                </p:oleObj>
              </mc:Choice>
              <mc:Fallback>
                <p:oleObj name="Equation" r:id="rId9" imgW="3746500" imgH="10033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3800"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fourth term is 0 if the disturbance terms are distributed independently of each other. This is not necessarily the case but, for simplicity, we will assume it to be true.</a:t>
            </a:r>
          </a:p>
        </p:txBody>
      </p:sp>
      <p:sp>
        <p:nvSpPr>
          <p:cNvPr id="33801"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32</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7" name="Rectangle 16"/>
          <p:cNvSpPr>
            <a:spLocks noChangeArrowheads="1"/>
          </p:cNvSpPr>
          <p:nvPr/>
        </p:nvSpPr>
        <p:spPr bwMode="auto">
          <a:xfrm>
            <a:off x="0" y="2383200"/>
            <a:ext cx="9144000" cy="32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2" name="Object 4"/>
          <p:cNvGraphicFramePr>
            <a:graphicFrameLocks noChangeAspect="1"/>
          </p:cNvGraphicFramePr>
          <p:nvPr>
            <p:extLst>
              <p:ext uri="{D42A27DB-BD31-4B8C-83A1-F6EECF244321}">
                <p14:modId xmlns:p14="http://schemas.microsoft.com/office/powerpoint/2010/main" val="1257884378"/>
              </p:ext>
            </p:extLst>
          </p:nvPr>
        </p:nvGraphicFramePr>
        <p:xfrm>
          <a:off x="1298575" y="2466975"/>
          <a:ext cx="7291388" cy="2984500"/>
        </p:xfrm>
        <a:graphic>
          <a:graphicData uri="http://schemas.openxmlformats.org/presentationml/2006/ole">
            <mc:AlternateContent xmlns:mc="http://schemas.openxmlformats.org/markup-compatibility/2006">
              <mc:Choice xmlns:v="urn:schemas-microsoft-com:vml" Requires="v">
                <p:oleObj spid="_x0000_s33986" name="Equation" r:id="rId3" imgW="7289640" imgH="2984400" progId="Equation.3">
                  <p:embed/>
                </p:oleObj>
              </mc:Choice>
              <mc:Fallback>
                <p:oleObj name="Equation" r:id="rId3" imgW="7289640" imgH="2984400" progId="Equation.3">
                  <p:embed/>
                  <p:pic>
                    <p:nvPicPr>
                      <p:cNvPr id="0" name=""/>
                      <p:cNvPicPr>
                        <a:picLocks noChangeAspect="1" noChangeArrowheads="1"/>
                      </p:cNvPicPr>
                      <p:nvPr/>
                    </p:nvPicPr>
                    <p:blipFill>
                      <a:blip r:embed="rId4"/>
                      <a:srcRect/>
                      <a:stretch>
                        <a:fillRect/>
                      </a:stretch>
                    </p:blipFill>
                    <p:spPr bwMode="auto">
                      <a:xfrm>
                        <a:off x="1298575" y="2466975"/>
                        <a:ext cx="7291388" cy="298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22"/>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054333812"/>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3987"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089283349"/>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3988"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3" name="Object 2"/>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3989" name="Equation" r:id="rId9" imgW="3746500" imgH="1003300" progId="Equation.DSMT4">
                  <p:embed/>
                </p:oleObj>
              </mc:Choice>
              <mc:Fallback>
                <p:oleObj name="Equation" r:id="rId9" imgW="3746500" imgH="10033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6"/>
          <p:cNvSpPr>
            <a:spLocks noChangeArrowheads="1"/>
          </p:cNvSpPr>
          <p:nvPr/>
        </p:nvSpPr>
        <p:spPr bwMode="auto">
          <a:xfrm>
            <a:off x="0" y="2383200"/>
            <a:ext cx="9144000" cy="32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34823" name="Object 4"/>
          <p:cNvGraphicFramePr>
            <a:graphicFrameLocks noChangeAspect="1"/>
          </p:cNvGraphicFramePr>
          <p:nvPr>
            <p:extLst>
              <p:ext uri="{D42A27DB-BD31-4B8C-83A1-F6EECF244321}">
                <p14:modId xmlns:p14="http://schemas.microsoft.com/office/powerpoint/2010/main" val="1466148617"/>
              </p:ext>
            </p:extLst>
          </p:nvPr>
        </p:nvGraphicFramePr>
        <p:xfrm>
          <a:off x="1298575" y="2466975"/>
          <a:ext cx="7291388" cy="2984500"/>
        </p:xfrm>
        <a:graphic>
          <a:graphicData uri="http://schemas.openxmlformats.org/presentationml/2006/ole">
            <mc:AlternateContent xmlns:mc="http://schemas.openxmlformats.org/markup-compatibility/2006">
              <mc:Choice xmlns:v="urn:schemas-microsoft-com:vml" Requires="v">
                <p:oleObj spid="_x0000_s35023" name="Equation" r:id="rId3" imgW="7289640" imgH="2984400" progId="Equation.3">
                  <p:embed/>
                </p:oleObj>
              </mc:Choice>
              <mc:Fallback>
                <p:oleObj name="Equation" r:id="rId3" imgW="7289640" imgH="2984400" progId="Equation.3">
                  <p:embed/>
                  <p:pic>
                    <p:nvPicPr>
                      <p:cNvPr id="0" name="Object 4"/>
                      <p:cNvPicPr>
                        <a:picLocks noChangeAspect="1" noChangeArrowheads="1"/>
                      </p:cNvPicPr>
                      <p:nvPr/>
                    </p:nvPicPr>
                    <p:blipFill>
                      <a:blip r:embed="rId4"/>
                      <a:srcRect/>
                      <a:stretch>
                        <a:fillRect/>
                      </a:stretch>
                    </p:blipFill>
                    <p:spPr bwMode="auto">
                      <a:xfrm>
                        <a:off x="1298575" y="2466975"/>
                        <a:ext cx="7291388" cy="298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824"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33</a:t>
            </a:r>
            <a:endParaRPr lang="en-US" sz="1000">
              <a:solidFill>
                <a:srgbClr val="3366FF"/>
              </a:solidFill>
            </a:endParaRPr>
          </a:p>
        </p:txBody>
      </p:sp>
      <p:sp>
        <p:nvSpPr>
          <p:cNvPr id="3482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However, the third term is nonzero because the limiting value of a sample variance is the corresponding population variance.</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569634434"/>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5024"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75129257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5025"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graphicFrame>
        <p:nvGraphicFramePr>
          <p:cNvPr id="3" name="Object 2"/>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5026" name="Equation" r:id="rId9" imgW="3746500" imgH="1003300" progId="Equation.DSMT4">
                  <p:embed/>
                </p:oleObj>
              </mc:Choice>
              <mc:Fallback>
                <p:oleObj name="Equation" r:id="rId9" imgW="3746500" imgH="10033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16"/>
          <p:cNvSpPr>
            <a:spLocks noChangeArrowheads="1"/>
          </p:cNvSpPr>
          <p:nvPr/>
        </p:nvSpPr>
        <p:spPr bwMode="auto">
          <a:xfrm>
            <a:off x="0" y="2383200"/>
            <a:ext cx="9144000" cy="10743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graphicFrame>
        <p:nvGraphicFramePr>
          <p:cNvPr id="35847" name="Object 5"/>
          <p:cNvGraphicFramePr>
            <a:graphicFrameLocks noChangeAspect="1"/>
          </p:cNvGraphicFramePr>
          <p:nvPr>
            <p:extLst>
              <p:ext uri="{D42A27DB-BD31-4B8C-83A1-F6EECF244321}">
                <p14:modId xmlns:p14="http://schemas.microsoft.com/office/powerpoint/2010/main" val="3347362673"/>
              </p:ext>
            </p:extLst>
          </p:nvPr>
        </p:nvGraphicFramePr>
        <p:xfrm>
          <a:off x="1677600" y="2466000"/>
          <a:ext cx="5551487" cy="863600"/>
        </p:xfrm>
        <a:graphic>
          <a:graphicData uri="http://schemas.openxmlformats.org/presentationml/2006/ole">
            <mc:AlternateContent xmlns:mc="http://schemas.openxmlformats.org/markup-compatibility/2006">
              <mc:Choice xmlns:v="urn:schemas-microsoft-com:vml" Requires="v">
                <p:oleObj spid="_x0000_s36097" name="Equation" r:id="rId3" imgW="5549760" imgH="863280" progId="Equation.3">
                  <p:embed/>
                </p:oleObj>
              </mc:Choice>
              <mc:Fallback>
                <p:oleObj name="Equation" r:id="rId3" imgW="5549760" imgH="863280" progId="Equation.3">
                  <p:embed/>
                  <p:pic>
                    <p:nvPicPr>
                      <p:cNvPr id="0" name="Object 5"/>
                      <p:cNvPicPr>
                        <a:picLocks noChangeAspect="1" noChangeArrowheads="1"/>
                      </p:cNvPicPr>
                      <p:nvPr/>
                    </p:nvPicPr>
                    <p:blipFill>
                      <a:blip r:embed="rId4"/>
                      <a:srcRect/>
                      <a:stretch>
                        <a:fillRect/>
                      </a:stretch>
                    </p:blipFill>
                    <p:spPr bwMode="auto">
                      <a:xfrm>
                        <a:off x="1677600" y="2466000"/>
                        <a:ext cx="5551487"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84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34</a:t>
            </a:r>
            <a:endParaRPr lang="en-US" sz="1000">
              <a:solidFill>
                <a:srgbClr val="3366FF"/>
              </a:solidFill>
            </a:endParaRPr>
          </a:p>
        </p:txBody>
      </p:sp>
      <p:sp>
        <p:nvSpPr>
          <p:cNvPr id="35850"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If we were interested in obtaining an explicit mathematical expression for the large-sample bias, we would decompose </a:t>
            </a:r>
            <a:r>
              <a:rPr lang="en-GB" sz="1500" b="1" dirty="0" err="1"/>
              <a:t>var</a:t>
            </a:r>
            <a:r>
              <a:rPr lang="en-GB" sz="1500" b="1" dirty="0"/>
              <a:t>(</a:t>
            </a:r>
            <a:r>
              <a:rPr lang="en-GB" sz="1500" b="1" i="1" dirty="0"/>
              <a:t>w</a:t>
            </a:r>
            <a:r>
              <a:rPr lang="en-GB" sz="1500" b="1" dirty="0"/>
              <a:t>) in the same way, substituting for </a:t>
            </a:r>
            <a:r>
              <a:rPr lang="en-GB" sz="1500" b="1" i="1" dirty="0"/>
              <a:t>w</a:t>
            </a:r>
            <a:r>
              <a:rPr lang="en-GB" sz="1500" b="1" dirty="0"/>
              <a:t> from the reduced form, expanding, and then simplifying as best we can.</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0" name="Rectangle 16"/>
          <p:cNvSpPr>
            <a:spLocks noChangeArrowheads="1"/>
          </p:cNvSpPr>
          <p:nvPr/>
        </p:nvSpPr>
        <p:spPr bwMode="auto">
          <a:xfrm>
            <a:off x="0" y="36009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3462973342"/>
              </p:ext>
            </p:extLst>
          </p:nvPr>
        </p:nvGraphicFramePr>
        <p:xfrm>
          <a:off x="2343150" y="3667125"/>
          <a:ext cx="4076700" cy="838200"/>
        </p:xfrm>
        <a:graphic>
          <a:graphicData uri="http://schemas.openxmlformats.org/presentationml/2006/ole">
            <mc:AlternateContent xmlns:mc="http://schemas.openxmlformats.org/markup-compatibility/2006">
              <mc:Choice xmlns:v="urn:schemas-microsoft-com:vml" Requires="v">
                <p:oleObj spid="_x0000_s36098" name="Equation" r:id="rId5" imgW="4076700" imgH="838200" progId="Equation.3">
                  <p:embed/>
                </p:oleObj>
              </mc:Choice>
              <mc:Fallback>
                <p:oleObj name="Equation" r:id="rId5" imgW="4076700" imgH="838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3150" y="36671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TextBox 31"/>
          <p:cNvSpPr txBox="1">
            <a:spLocks noChangeArrowheads="1"/>
          </p:cNvSpPr>
          <p:nvPr/>
        </p:nvSpPr>
        <p:spPr bwMode="auto">
          <a:xfrm>
            <a:off x="57150" y="36487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3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18"/>
          <p:cNvGraphicFramePr>
            <a:graphicFrameLocks noChangeAspect="1"/>
          </p:cNvGraphicFramePr>
          <p:nvPr>
            <p:extLst>
              <p:ext uri="{D42A27DB-BD31-4B8C-83A1-F6EECF244321}">
                <p14:modId xmlns:p14="http://schemas.microsoft.com/office/powerpoint/2010/main" val="569634434"/>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6099" name="Equation" r:id="rId7" imgW="3022600" imgH="381000" progId="Equation.3">
                  <p:embed/>
                </p:oleObj>
              </mc:Choice>
              <mc:Fallback>
                <p:oleObj name="Equation" r:id="rId7" imgW="3022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75129257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6100" name="Equation" r:id="rId9" imgW="2235200" imgH="419100" progId="Equation.3">
                  <p:embed/>
                </p:oleObj>
              </mc:Choice>
              <mc:Fallback>
                <p:oleObj name="Equation" r:id="rId9" imgW="2235200" imgH="4191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35"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6101" name="Equation" r:id="rId11" imgW="3746500" imgH="1003300" progId="Equation.DSMT4">
                  <p:embed/>
                </p:oleObj>
              </mc:Choice>
              <mc:Fallback>
                <p:oleObj name="Equation" r:id="rId11" imgW="3746500" imgH="100330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a:spLocks noChangeArrowheads="1"/>
          </p:cNvSpPr>
          <p:nvPr/>
        </p:nvSpPr>
        <p:spPr bwMode="auto">
          <a:xfrm>
            <a:off x="0" y="2383200"/>
            <a:ext cx="9144000" cy="10743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6869"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35</a:t>
            </a:r>
            <a:endParaRPr lang="en-US" sz="1000">
              <a:solidFill>
                <a:srgbClr val="3366FF"/>
              </a:solidFill>
            </a:endParaRPr>
          </a:p>
        </p:txBody>
      </p:sp>
      <p:sp>
        <p:nvSpPr>
          <p:cNvPr id="3687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However, usually we are content with determining the sign of the large sample bias, if we can.  Since variances are always positive, the sign of the bias will depend on the sign of </a:t>
            </a:r>
            <a:r>
              <a:rPr lang="en-GB" sz="1500" b="1" dirty="0" err="1"/>
              <a:t>cov</a:t>
            </a:r>
            <a:r>
              <a:rPr lang="en-GB" sz="1500" b="1" dirty="0"/>
              <a:t>(</a:t>
            </a:r>
            <a:r>
              <a:rPr lang="en-GB" sz="1500" b="1" i="1" dirty="0" err="1"/>
              <a:t>u</a:t>
            </a:r>
            <a:r>
              <a:rPr lang="en-GB" sz="1500" b="1" i="1" baseline="-25000" dirty="0" err="1"/>
              <a:t>p</a:t>
            </a:r>
            <a:r>
              <a:rPr lang="en-GB" sz="1500" b="1" dirty="0" err="1"/>
              <a:t>,</a:t>
            </a:r>
            <a:r>
              <a:rPr lang="en-GB" sz="1500" b="1" i="1" dirty="0" err="1"/>
              <a:t>w</a:t>
            </a:r>
            <a:r>
              <a:rPr lang="en-GB" sz="1500" b="1" dirty="0"/>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5"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8"/>
          <p:cNvGraphicFramePr>
            <a:graphicFrameLocks noChangeAspect="1"/>
          </p:cNvGraphicFramePr>
          <p:nvPr>
            <p:extLst>
              <p:ext uri="{D42A27DB-BD31-4B8C-83A1-F6EECF244321}">
                <p14:modId xmlns:p14="http://schemas.microsoft.com/office/powerpoint/2010/main" val="569634434"/>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7066"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75129257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7067"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2"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3496427679"/>
              </p:ext>
            </p:extLst>
          </p:nvPr>
        </p:nvGraphicFramePr>
        <p:xfrm>
          <a:off x="1290638" y="2435225"/>
          <a:ext cx="2667000" cy="901700"/>
        </p:xfrm>
        <a:graphic>
          <a:graphicData uri="http://schemas.openxmlformats.org/presentationml/2006/ole">
            <mc:AlternateContent xmlns:mc="http://schemas.openxmlformats.org/markup-compatibility/2006">
              <mc:Choice xmlns:v="urn:schemas-microsoft-com:vml" Requires="v">
                <p:oleObj spid="_x0000_s37068" name="Equation" r:id="rId7" imgW="2666880" imgH="901440" progId="Equation.3">
                  <p:embed/>
                </p:oleObj>
              </mc:Choice>
              <mc:Fallback>
                <p:oleObj name="Equation" r:id="rId7" imgW="2666880" imgH="901440" progId="Equation.3">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0638" y="2435225"/>
                        <a:ext cx="26670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7069" name="Equation" r:id="rId9" imgW="3746500" imgH="1003300" progId="Equation.DSMT4">
                  <p:embed/>
                </p:oleObj>
              </mc:Choice>
              <mc:Fallback>
                <p:oleObj name="Equation" r:id="rId9" imgW="3746500" imgH="10033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7891"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1400">
                <a:solidFill>
                  <a:schemeClr val="tx1"/>
                </a:solidFill>
                <a:latin typeface="Arial" charset="0"/>
              </a:defRPr>
            </a:lvl1pPr>
            <a:lvl2pPr marL="742950" indent="-285750">
              <a:tabLst>
                <a:tab pos="974725" algn="l"/>
                <a:tab pos="1655763" algn="l"/>
              </a:tabLst>
              <a:defRPr sz="1400">
                <a:solidFill>
                  <a:schemeClr val="tx1"/>
                </a:solidFill>
                <a:latin typeface="Arial" charset="0"/>
              </a:defRPr>
            </a:lvl2pPr>
            <a:lvl3pPr marL="1143000" indent="-228600">
              <a:tabLst>
                <a:tab pos="974725" algn="l"/>
                <a:tab pos="1655763" algn="l"/>
              </a:tabLst>
              <a:defRPr sz="1400">
                <a:solidFill>
                  <a:schemeClr val="tx1"/>
                </a:solidFill>
                <a:latin typeface="Arial" charset="0"/>
              </a:defRPr>
            </a:lvl3pPr>
            <a:lvl4pPr marL="1600200" indent="-228600">
              <a:tabLst>
                <a:tab pos="974725" algn="l"/>
                <a:tab pos="1655763" algn="l"/>
              </a:tabLst>
              <a:defRPr sz="1400">
                <a:solidFill>
                  <a:schemeClr val="tx1"/>
                </a:solidFill>
                <a:latin typeface="Arial" charset="0"/>
              </a:defRPr>
            </a:lvl4pPr>
            <a:lvl5pPr marL="2057400" indent="-228600">
              <a:tabLst>
                <a:tab pos="974725" algn="l"/>
                <a:tab pos="1655763" algn="l"/>
              </a:tabLst>
              <a:defRPr sz="1400">
                <a:solidFill>
                  <a:schemeClr val="tx1"/>
                </a:solidFill>
                <a:latin typeface="Arial" charset="0"/>
              </a:defRPr>
            </a:lvl5pPr>
            <a:lvl6pPr marL="2514600" indent="-228600" algn="ctr" eaLnBrk="0" fontAlgn="base" hangingPunct="0">
              <a:spcBef>
                <a:spcPct val="0"/>
              </a:spcBef>
              <a:spcAft>
                <a:spcPct val="0"/>
              </a:spcAft>
              <a:tabLst>
                <a:tab pos="974725" algn="l"/>
                <a:tab pos="1655763" algn="l"/>
              </a:tabLst>
              <a:defRPr sz="1400">
                <a:solidFill>
                  <a:schemeClr val="tx1"/>
                </a:solidFill>
                <a:latin typeface="Arial" charset="0"/>
              </a:defRPr>
            </a:lvl6pPr>
            <a:lvl7pPr marL="2971800" indent="-228600" algn="ctr" eaLnBrk="0" fontAlgn="base" hangingPunct="0">
              <a:spcBef>
                <a:spcPct val="0"/>
              </a:spcBef>
              <a:spcAft>
                <a:spcPct val="0"/>
              </a:spcAft>
              <a:tabLst>
                <a:tab pos="974725" algn="l"/>
                <a:tab pos="1655763" algn="l"/>
              </a:tabLst>
              <a:defRPr sz="1400">
                <a:solidFill>
                  <a:schemeClr val="tx1"/>
                </a:solidFill>
                <a:latin typeface="Arial" charset="0"/>
              </a:defRPr>
            </a:lvl7pPr>
            <a:lvl8pPr marL="3429000" indent="-228600" algn="ctr" eaLnBrk="0" fontAlgn="base" hangingPunct="0">
              <a:spcBef>
                <a:spcPct val="0"/>
              </a:spcBef>
              <a:spcAft>
                <a:spcPct val="0"/>
              </a:spcAft>
              <a:tabLst>
                <a:tab pos="974725" algn="l"/>
                <a:tab pos="1655763" algn="l"/>
              </a:tabLst>
              <a:defRPr sz="1400">
                <a:solidFill>
                  <a:schemeClr val="tx1"/>
                </a:solidFill>
                <a:latin typeface="Arial" charset="0"/>
              </a:defRPr>
            </a:lvl8pPr>
            <a:lvl9pPr marL="3886200" indent="-228600" algn="ctr" eaLnBrk="0" fontAlgn="base" hangingPunct="0">
              <a:spcBef>
                <a:spcPct val="0"/>
              </a:spcBef>
              <a:spcAft>
                <a:spcPct val="0"/>
              </a:spcAft>
              <a:tabLst>
                <a:tab pos="974725" algn="l"/>
                <a:tab pos="1655763" algn="l"/>
              </a:tabLst>
              <a:defRPr sz="1400">
                <a:solidFill>
                  <a:schemeClr val="tx1"/>
                </a:solidFill>
                <a:latin typeface="Arial" charset="0"/>
              </a:defRPr>
            </a:lvl9pPr>
          </a:lstStyle>
          <a:p>
            <a:pPr algn="l"/>
            <a:endParaRPr lang="en-US" sz="1800"/>
          </a:p>
          <a:p>
            <a:pPr algn="l"/>
            <a:endParaRPr lang="en-US" sz="3000" b="1">
              <a:latin typeface="Times New Roman" pitchFamily="18" charset="0"/>
            </a:endParaRPr>
          </a:p>
        </p:txBody>
      </p:sp>
      <p:sp>
        <p:nvSpPr>
          <p:cNvPr id="37894"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36</a:t>
            </a:r>
            <a:endParaRPr lang="en-US" sz="1000">
              <a:solidFill>
                <a:srgbClr val="3366FF"/>
              </a:solidFill>
            </a:endParaRPr>
          </a:p>
        </p:txBody>
      </p:sp>
      <p:sp>
        <p:nvSpPr>
          <p:cNvPr id="37896" name="Text Box 1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sign of the bias will depend on the sign of the term (1 </a:t>
            </a:r>
            <a:r>
              <a:rPr lang="en-GB" sz="1500" b="1" dirty="0">
                <a:cs typeface="Arial" charset="0"/>
              </a:rPr>
              <a:t>–</a:t>
            </a:r>
            <a:r>
              <a:rPr lang="en-GB" sz="1500" b="1" dirty="0"/>
              <a:t> </a:t>
            </a:r>
            <a:r>
              <a:rPr lang="en-GB" sz="1500" b="1" i="1" dirty="0">
                <a:latin typeface="Symbol" pitchFamily="18" charset="2"/>
              </a:rPr>
              <a:t>a</a:t>
            </a:r>
            <a:r>
              <a:rPr lang="en-GB" sz="1500" b="1" baseline="-25000" dirty="0">
                <a:latin typeface="Times New Roman" pitchFamily="18" charset="0"/>
              </a:rPr>
              <a:t>2</a:t>
            </a:r>
            <a:r>
              <a:rPr lang="en-GB" sz="1500" b="1" i="1" dirty="0">
                <a:latin typeface="Symbol" pitchFamily="18" charset="2"/>
              </a:rPr>
              <a:t>b</a:t>
            </a:r>
            <a:r>
              <a:rPr lang="en-GB" sz="1500" b="1" baseline="-25000" dirty="0">
                <a:latin typeface="Times New Roman" pitchFamily="18" charset="0"/>
              </a:rPr>
              <a:t>2</a:t>
            </a:r>
            <a:r>
              <a:rPr lang="en-GB" sz="1500" b="1" dirty="0"/>
              <a:t>), since </a:t>
            </a:r>
            <a:r>
              <a:rPr lang="en-GB" sz="1500" b="1" i="1" dirty="0">
                <a:latin typeface="Symbol" pitchFamily="18" charset="2"/>
              </a:rPr>
              <a:t>a</a:t>
            </a:r>
            <a:r>
              <a:rPr lang="en-GB" sz="1500" b="1" baseline="-25000" dirty="0">
                <a:latin typeface="Times New Roman" pitchFamily="18" charset="0"/>
              </a:rPr>
              <a:t>2</a:t>
            </a:r>
            <a:r>
              <a:rPr lang="en-GB" sz="1500" b="1" dirty="0"/>
              <a:t> must be positive and the variance components are positive.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5"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18"/>
          <p:cNvGraphicFramePr>
            <a:graphicFrameLocks noChangeAspect="1"/>
          </p:cNvGraphicFramePr>
          <p:nvPr>
            <p:extLst>
              <p:ext uri="{D42A27DB-BD31-4B8C-83A1-F6EECF244321}">
                <p14:modId xmlns:p14="http://schemas.microsoft.com/office/powerpoint/2010/main" val="569634434"/>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8090"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751292576"/>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8091"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22" name="Rectangle 16"/>
          <p:cNvSpPr>
            <a:spLocks noChangeArrowheads="1"/>
          </p:cNvSpPr>
          <p:nvPr/>
        </p:nvSpPr>
        <p:spPr bwMode="auto">
          <a:xfrm>
            <a:off x="0" y="2383200"/>
            <a:ext cx="9144000" cy="10743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38092" name="Equation" r:id="rId7" imgW="3746500" imgH="1003300" progId="Equation.DSMT4">
                  <p:embed/>
                </p:oleObj>
              </mc:Choice>
              <mc:Fallback>
                <p:oleObj name="Equation" r:id="rId7" imgW="3746500" imgH="10033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496427679"/>
              </p:ext>
            </p:extLst>
          </p:nvPr>
        </p:nvGraphicFramePr>
        <p:xfrm>
          <a:off x="1290638" y="2435225"/>
          <a:ext cx="2667000" cy="901700"/>
        </p:xfrm>
        <a:graphic>
          <a:graphicData uri="http://schemas.openxmlformats.org/presentationml/2006/ole">
            <mc:AlternateContent xmlns:mc="http://schemas.openxmlformats.org/markup-compatibility/2006">
              <mc:Choice xmlns:v="urn:schemas-microsoft-com:vml" Requires="v">
                <p:oleObj spid="_x0000_s38093" name="Equation" r:id="rId9" imgW="2667000" imgH="901700" progId="Equation.3">
                  <p:embed/>
                </p:oleObj>
              </mc:Choice>
              <mc:Fallback>
                <p:oleObj name="Equation" r:id="rId9" imgW="2667000" imgH="901700" progId="Equation.3">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0638" y="2435225"/>
                        <a:ext cx="26670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6"/>
          <p:cNvSpPr>
            <a:spLocks noChangeArrowheads="1"/>
          </p:cNvSpPr>
          <p:nvPr/>
        </p:nvSpPr>
        <p:spPr bwMode="auto">
          <a:xfrm>
            <a:off x="0" y="46296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Rectangle 16"/>
          <p:cNvSpPr>
            <a:spLocks noChangeArrowheads="1"/>
          </p:cNvSpPr>
          <p:nvPr/>
        </p:nvSpPr>
        <p:spPr bwMode="auto">
          <a:xfrm>
            <a:off x="0" y="3427200"/>
            <a:ext cx="9144000" cy="111125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3"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8926" name="Text Box 2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37</a:t>
            </a:r>
          </a:p>
        </p:txBody>
      </p:sp>
      <p:sp>
        <p:nvSpPr>
          <p:cNvPr id="38927" name="Text Box 2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Looking at the reduced form equation for </a:t>
            </a:r>
            <a:r>
              <a:rPr lang="en-GB" sz="1500" b="1" i="1" dirty="0"/>
              <a:t>w</a:t>
            </a:r>
            <a:r>
              <a:rPr lang="en-GB" sz="1500" b="1" dirty="0"/>
              <a:t>, </a:t>
            </a:r>
            <a:r>
              <a:rPr lang="en-GB" sz="1500" b="1" i="1" dirty="0"/>
              <a:t>w</a:t>
            </a:r>
            <a:r>
              <a:rPr lang="en-GB" sz="1500" b="1" dirty="0"/>
              <a:t> should be a decreasing function of </a:t>
            </a:r>
            <a:r>
              <a:rPr lang="en-GB" sz="1500" b="1" i="1" dirty="0"/>
              <a:t>U</a:t>
            </a:r>
            <a:r>
              <a:rPr lang="en-GB" sz="1500" b="1" dirty="0"/>
              <a:t>. </a:t>
            </a:r>
            <a:r>
              <a:rPr lang="en-GB" sz="1500" b="1" dirty="0">
                <a:latin typeface="Symbol" pitchFamily="18" charset="2"/>
              </a:rPr>
              <a:t> </a:t>
            </a:r>
            <a:r>
              <a:rPr lang="en-GB" sz="1500" b="1" i="1" dirty="0">
                <a:latin typeface="Symbol" pitchFamily="18" charset="2"/>
              </a:rPr>
              <a:t>a</a:t>
            </a:r>
            <a:r>
              <a:rPr lang="en-GB" sz="1500" b="1" baseline="-25000" dirty="0"/>
              <a:t>3</a:t>
            </a:r>
            <a:r>
              <a:rPr lang="en-GB" sz="1500" b="1" i="1" dirty="0">
                <a:latin typeface="Symbol" pitchFamily="18" charset="2"/>
              </a:rPr>
              <a:t> </a:t>
            </a:r>
            <a:r>
              <a:rPr lang="en-GB" sz="1500" b="1" dirty="0"/>
              <a:t>should be negative.  So (1 </a:t>
            </a:r>
            <a:r>
              <a:rPr lang="en-GB" sz="1500" b="1" dirty="0">
                <a:cs typeface="Arial" charset="0"/>
              </a:rPr>
              <a:t>–</a:t>
            </a:r>
            <a:r>
              <a:rPr lang="en-GB" sz="1500" b="1" dirty="0"/>
              <a:t> </a:t>
            </a:r>
            <a:r>
              <a:rPr lang="en-GB" sz="1500" b="1" i="1" dirty="0">
                <a:latin typeface="Symbol" pitchFamily="18" charset="2"/>
              </a:rPr>
              <a:t>a</a:t>
            </a:r>
            <a:r>
              <a:rPr lang="en-GB" sz="1500" b="1" baseline="-25000" dirty="0">
                <a:latin typeface="Times New Roman" pitchFamily="18" charset="0"/>
              </a:rPr>
              <a:t>2</a:t>
            </a:r>
            <a:r>
              <a:rPr lang="en-GB" sz="1500" b="1" i="1" dirty="0">
                <a:latin typeface="Symbol" pitchFamily="18" charset="2"/>
              </a:rPr>
              <a:t>b</a:t>
            </a:r>
            <a:r>
              <a:rPr lang="en-GB" sz="1500" b="1" baseline="-25000" dirty="0">
                <a:latin typeface="Times New Roman" pitchFamily="18" charset="0"/>
              </a:rPr>
              <a:t>2</a:t>
            </a:r>
            <a:r>
              <a:rPr lang="en-GB" sz="1500" b="1" dirty="0"/>
              <a:t>) must be positive.  We conclude that, in this particular case, the large-sample bias is positive.</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31" name="Rectangle 21"/>
          <p:cNvSpPr>
            <a:spLocks noChangeArrowheads="1"/>
          </p:cNvSpPr>
          <p:nvPr/>
        </p:nvSpPr>
        <p:spPr bwMode="auto">
          <a:xfrm>
            <a:off x="4325938" y="4676850"/>
            <a:ext cx="347662" cy="4320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33"/>
          <p:cNvGraphicFramePr>
            <a:graphicFrameLocks noChangeAspect="1"/>
          </p:cNvGraphicFramePr>
          <p:nvPr>
            <p:extLst>
              <p:ext uri="{D42A27DB-BD31-4B8C-83A1-F6EECF244321}">
                <p14:modId xmlns:p14="http://schemas.microsoft.com/office/powerpoint/2010/main" val="3246403715"/>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39327"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767297569"/>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39328"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7" name="Object 7"/>
          <p:cNvGraphicFramePr>
            <a:graphicFrameLocks noChangeAspect="1"/>
          </p:cNvGraphicFramePr>
          <p:nvPr>
            <p:extLst>
              <p:ext uri="{D42A27DB-BD31-4B8C-83A1-F6EECF244321}">
                <p14:modId xmlns:p14="http://schemas.microsoft.com/office/powerpoint/2010/main" val="397079530"/>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39329" name="Equation" r:id="rId7" imgW="4394200" imgH="838200" progId="Equation.3">
                  <p:embed/>
                </p:oleObj>
              </mc:Choice>
              <mc:Fallback>
                <p:oleObj name="Equation" r:id="rId7" imgW="4394200" imgH="8382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3327711375"/>
              </p:ext>
            </p:extLst>
          </p:nvPr>
        </p:nvGraphicFramePr>
        <p:xfrm>
          <a:off x="2352675" y="3520800"/>
          <a:ext cx="4889500" cy="482600"/>
        </p:xfrm>
        <a:graphic>
          <a:graphicData uri="http://schemas.openxmlformats.org/presentationml/2006/ole">
            <mc:AlternateContent xmlns:mc="http://schemas.openxmlformats.org/markup-compatibility/2006">
              <mc:Choice xmlns:v="urn:schemas-microsoft-com:vml" Requires="v">
                <p:oleObj spid="_x0000_s39330" name="Equation" r:id="rId9" imgW="4889160" imgH="482400" progId="Equation.3">
                  <p:embed/>
                </p:oleObj>
              </mc:Choice>
              <mc:Fallback>
                <p:oleObj name="Equation" r:id="rId9" imgW="4889160" imgH="482400" progId="Equation.3">
                  <p:embed/>
                  <p:pic>
                    <p:nvPicPr>
                      <p:cNvPr id="0" name=""/>
                      <p:cNvPicPr>
                        <a:picLocks noChangeAspect="1" noChangeArrowheads="1"/>
                      </p:cNvPicPr>
                      <p:nvPr/>
                    </p:nvPicPr>
                    <p:blipFill>
                      <a:blip r:embed="rId10"/>
                      <a:srcRect/>
                      <a:stretch>
                        <a:fillRect/>
                      </a:stretch>
                    </p:blipFill>
                    <p:spPr bwMode="auto">
                      <a:xfrm>
                        <a:off x="2352675" y="3520800"/>
                        <a:ext cx="4889500" cy="48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414566027"/>
              </p:ext>
            </p:extLst>
          </p:nvPr>
        </p:nvGraphicFramePr>
        <p:xfrm>
          <a:off x="1117600" y="4064400"/>
          <a:ext cx="5284788" cy="419100"/>
        </p:xfrm>
        <a:graphic>
          <a:graphicData uri="http://schemas.openxmlformats.org/presentationml/2006/ole">
            <mc:AlternateContent xmlns:mc="http://schemas.openxmlformats.org/markup-compatibility/2006">
              <mc:Choice xmlns:v="urn:schemas-microsoft-com:vml" Requires="v">
                <p:oleObj spid="_x0000_s39331" name="Equation" r:id="rId11" imgW="5283000" imgH="419040" progId="Equation.3">
                  <p:embed/>
                </p:oleObj>
              </mc:Choice>
              <mc:Fallback>
                <p:oleObj name="Equation" r:id="rId11" imgW="5283000" imgH="419040" progId="Equation.3">
                  <p:embed/>
                  <p:pic>
                    <p:nvPicPr>
                      <p:cNvPr id="0" name=""/>
                      <p:cNvPicPr>
                        <a:picLocks noChangeAspect="1" noChangeArrowheads="1"/>
                      </p:cNvPicPr>
                      <p:nvPr/>
                    </p:nvPicPr>
                    <p:blipFill>
                      <a:blip r:embed="rId12"/>
                      <a:srcRect/>
                      <a:stretch>
                        <a:fillRect/>
                      </a:stretch>
                    </p:blipFill>
                    <p:spPr bwMode="auto">
                      <a:xfrm>
                        <a:off x="1117600" y="4064400"/>
                        <a:ext cx="5284788"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31"/>
          <p:cNvSpPr txBox="1">
            <a:spLocks noChangeArrowheads="1"/>
          </p:cNvSpPr>
          <p:nvPr/>
        </p:nvSpPr>
        <p:spPr bwMode="auto">
          <a:xfrm>
            <a:off x="57150" y="240480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38917" name="Rectangle 7"/>
          <p:cNvSpPr>
            <a:spLocks noChangeArrowheads="1"/>
          </p:cNvSpPr>
          <p:nvPr/>
        </p:nvSpPr>
        <p:spPr bwMode="auto">
          <a:xfrm>
            <a:off x="4095750" y="5130450"/>
            <a:ext cx="1054100" cy="38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0" name="Object 39"/>
          <p:cNvGraphicFramePr>
            <a:graphicFrameLocks noChangeAspect="1"/>
          </p:cNvGraphicFramePr>
          <p:nvPr>
            <p:extLst>
              <p:ext uri="{D42A27DB-BD31-4B8C-83A1-F6EECF244321}">
                <p14:modId xmlns:p14="http://schemas.microsoft.com/office/powerpoint/2010/main" val="1299270604"/>
              </p:ext>
            </p:extLst>
          </p:nvPr>
        </p:nvGraphicFramePr>
        <p:xfrm>
          <a:off x="2343150" y="4695825"/>
          <a:ext cx="4076700" cy="838200"/>
        </p:xfrm>
        <a:graphic>
          <a:graphicData uri="http://schemas.openxmlformats.org/presentationml/2006/ole">
            <mc:AlternateContent xmlns:mc="http://schemas.openxmlformats.org/markup-compatibility/2006">
              <mc:Choice xmlns:v="urn:schemas-microsoft-com:vml" Requires="v">
                <p:oleObj spid="_x0000_s39332" name="Equation" r:id="rId13" imgW="4076700" imgH="838200" progId="Equation.3">
                  <p:embed/>
                </p:oleObj>
              </mc:Choice>
              <mc:Fallback>
                <p:oleObj name="Equation" r:id="rId13" imgW="4076700" imgH="8382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3150" y="4695825"/>
                        <a:ext cx="40767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2" name="TextBox 31"/>
          <p:cNvSpPr txBox="1">
            <a:spLocks noChangeArrowheads="1"/>
          </p:cNvSpPr>
          <p:nvPr/>
        </p:nvSpPr>
        <p:spPr bwMode="auto">
          <a:xfrm>
            <a:off x="57150" y="4677450"/>
            <a:ext cx="12350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reduced form equation</a:t>
            </a:r>
          </a:p>
        </p:txBody>
      </p:sp>
      <p:sp>
        <p:nvSpPr>
          <p:cNvPr id="25"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18"/>
          <p:cNvGraphicFramePr>
            <a:graphicFrameLocks noChangeAspect="1"/>
          </p:cNvGraphicFramePr>
          <p:nvPr>
            <p:extLst>
              <p:ext uri="{D42A27DB-BD31-4B8C-83A1-F6EECF244321}">
                <p14:modId xmlns:p14="http://schemas.microsoft.com/office/powerpoint/2010/main" val="151637143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39333"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4449482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39334" name="Equation" r:id="rId17" imgW="2235200" imgH="419100" progId="Equation.3">
                  <p:embed/>
                </p:oleObj>
              </mc:Choice>
              <mc:Fallback>
                <p:oleObj name="Equation" r:id="rId17" imgW="2235200" imgH="41910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9941" name="Text Box 2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38</a:t>
            </a:r>
          </a:p>
        </p:txBody>
      </p:sp>
      <p:sp>
        <p:nvSpPr>
          <p:cNvPr id="39942" name="Text Box 2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In fact, (1 </a:t>
            </a:r>
            <a:r>
              <a:rPr lang="en-GB" sz="1500" b="1" dirty="0">
                <a:cs typeface="Arial" charset="0"/>
              </a:rPr>
              <a:t>–</a:t>
            </a:r>
            <a:r>
              <a:rPr lang="en-GB" sz="1500" b="1" dirty="0"/>
              <a:t> </a:t>
            </a:r>
            <a:r>
              <a:rPr lang="en-GB" sz="1500" b="1" i="1" dirty="0">
                <a:latin typeface="Symbol" pitchFamily="18" charset="2"/>
              </a:rPr>
              <a:t>a</a:t>
            </a:r>
            <a:r>
              <a:rPr lang="en-GB" sz="1500" b="1" baseline="-25000" dirty="0">
                <a:latin typeface="Times New Roman" pitchFamily="18" charset="0"/>
              </a:rPr>
              <a:t>2</a:t>
            </a:r>
            <a:r>
              <a:rPr lang="en-GB" sz="1500" b="1" i="1" dirty="0">
                <a:latin typeface="Symbol" pitchFamily="18" charset="2"/>
              </a:rPr>
              <a:t>b</a:t>
            </a:r>
            <a:r>
              <a:rPr lang="en-GB" sz="1500" b="1" baseline="-25000" dirty="0">
                <a:latin typeface="Times New Roman" pitchFamily="18" charset="0"/>
              </a:rPr>
              <a:t>2</a:t>
            </a:r>
            <a:r>
              <a:rPr lang="en-GB" sz="1500" b="1" dirty="0"/>
              <a:t>) being positive is a condition for the existence of equilibrium in this model.  Suppose that the exogenous variable </a:t>
            </a:r>
            <a:r>
              <a:rPr lang="en-GB" sz="1500" b="1" i="1" dirty="0"/>
              <a:t>U</a:t>
            </a:r>
            <a:r>
              <a:rPr lang="en-GB" sz="1500" b="1" dirty="0"/>
              <a:t> changed by an amount </a:t>
            </a:r>
            <a:r>
              <a:rPr lang="en-GB" sz="1500" b="1" dirty="0">
                <a:latin typeface="Symbol" pitchFamily="18" charset="2"/>
              </a:rPr>
              <a:t>D</a:t>
            </a:r>
            <a:r>
              <a:rPr lang="en-GB" sz="1500" b="1" i="1" dirty="0"/>
              <a:t>U</a:t>
            </a:r>
            <a:r>
              <a:rPr lang="en-GB" sz="1500" b="1" dirty="0"/>
              <a:t>.  The immediate effect on </a:t>
            </a:r>
            <a:r>
              <a:rPr lang="en-GB" sz="1500" b="1" i="1" dirty="0"/>
              <a:t>w</a:t>
            </a:r>
            <a:r>
              <a:rPr lang="en-GB" sz="1500" b="1" dirty="0"/>
              <a:t> would be to change it by </a:t>
            </a:r>
            <a:r>
              <a:rPr lang="en-GB" sz="1500" b="1" i="1" dirty="0">
                <a:latin typeface="Symbol" pitchFamily="18" charset="2"/>
              </a:rPr>
              <a:t>a</a:t>
            </a:r>
            <a:r>
              <a:rPr lang="en-GB" sz="1500" b="1" baseline="-25000" dirty="0"/>
              <a:t>3</a:t>
            </a:r>
            <a:r>
              <a:rPr lang="en-GB" sz="1500" b="1" dirty="0">
                <a:latin typeface="Symbol" pitchFamily="18" charset="2"/>
              </a:rPr>
              <a:t>D</a:t>
            </a:r>
            <a:r>
              <a:rPr lang="en-GB" sz="1500" b="1" i="1" dirty="0"/>
              <a:t>U </a:t>
            </a:r>
            <a:r>
              <a:rPr lang="en-GB" sz="1500" b="1" dirty="0"/>
              <a:t>(in the opposite direction, since </a:t>
            </a:r>
            <a:r>
              <a:rPr lang="en-GB" sz="1500" b="1" i="1" dirty="0">
                <a:latin typeface="Symbol" pitchFamily="18" charset="2"/>
              </a:rPr>
              <a:t>a</a:t>
            </a:r>
            <a:r>
              <a:rPr lang="en-GB" sz="1500" b="1" baseline="-25000" dirty="0"/>
              <a:t>3</a:t>
            </a:r>
            <a:r>
              <a:rPr lang="en-GB" sz="1500" b="1" dirty="0"/>
              <a:t> &lt; 0).</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18"/>
          <p:cNvGraphicFramePr>
            <a:graphicFrameLocks noChangeAspect="1"/>
          </p:cNvGraphicFramePr>
          <p:nvPr>
            <p:extLst>
              <p:ext uri="{D42A27DB-BD31-4B8C-83A1-F6EECF244321}">
                <p14:modId xmlns:p14="http://schemas.microsoft.com/office/powerpoint/2010/main" val="151637143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0083"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4449482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0084"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15" name="Rectangle 16"/>
          <p:cNvSpPr>
            <a:spLocks noChangeArrowheads="1"/>
          </p:cNvSpPr>
          <p:nvPr/>
        </p:nvSpPr>
        <p:spPr bwMode="auto">
          <a:xfrm>
            <a:off x="0" y="1193799"/>
            <a:ext cx="9144000" cy="48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6"/>
          <p:cNvGraphicFramePr>
            <a:graphicFrameLocks noChangeAspect="1"/>
          </p:cNvGraphicFramePr>
          <p:nvPr>
            <p:extLst>
              <p:ext uri="{D42A27DB-BD31-4B8C-83A1-F6EECF244321}">
                <p14:modId xmlns:p14="http://schemas.microsoft.com/office/powerpoint/2010/main" val="4168095552"/>
              </p:ext>
            </p:extLst>
          </p:nvPr>
        </p:nvGraphicFramePr>
        <p:xfrm>
          <a:off x="5410200" y="1244600"/>
          <a:ext cx="1498600" cy="381000"/>
        </p:xfrm>
        <a:graphic>
          <a:graphicData uri="http://schemas.openxmlformats.org/presentationml/2006/ole">
            <mc:AlternateContent xmlns:mc="http://schemas.openxmlformats.org/markup-compatibility/2006">
              <mc:Choice xmlns:v="urn:schemas-microsoft-com:vml" Requires="v">
                <p:oleObj spid="_x0000_s40085" name="Equation" r:id="rId7" imgW="1498600" imgH="381000" progId="Equation.3">
                  <p:embed/>
                </p:oleObj>
              </mc:Choice>
              <mc:Fallback>
                <p:oleObj name="Equation" r:id="rId7" imgW="1498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0200" y="1244600"/>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0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a:t>
            </a:r>
          </a:p>
        </p:txBody>
      </p:sp>
      <p:sp>
        <p:nvSpPr>
          <p:cNvPr id="410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hypothesize that increases in wages lead to increases in prices and so </a:t>
            </a:r>
            <a:r>
              <a:rPr lang="en-GB" sz="1500" b="1" i="1" dirty="0"/>
              <a:t>p</a:t>
            </a:r>
            <a:r>
              <a:rPr lang="en-GB" sz="1500" b="1" dirty="0"/>
              <a:t> is positively influenced by </a:t>
            </a:r>
            <a:r>
              <a:rPr lang="en-GB" sz="1500" b="1" i="1" dirty="0"/>
              <a:t>w</a:t>
            </a:r>
            <a:r>
              <a:rPr lang="en-GB" sz="1500" b="1" dirty="0"/>
              <a:t> (</a:t>
            </a:r>
            <a:r>
              <a:rPr lang="en-GB" sz="1500" b="1" i="1" dirty="0">
                <a:latin typeface="Symbol" pitchFamily="18" charset="2"/>
              </a:rPr>
              <a:t>b</a:t>
            </a:r>
            <a:r>
              <a:rPr lang="en-GB" sz="1500" b="1" baseline="-25000" dirty="0"/>
              <a:t>2</a:t>
            </a:r>
            <a:r>
              <a:rPr lang="en-GB" sz="1500" b="1" dirty="0"/>
              <a:t> &gt; 0).</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Rectangle 16"/>
          <p:cNvSpPr>
            <a:spLocks noChangeArrowheads="1"/>
          </p:cNvSpPr>
          <p:nvPr/>
        </p:nvSpPr>
        <p:spPr bwMode="auto">
          <a:xfrm>
            <a:off x="1625600" y="583200"/>
            <a:ext cx="2519363"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2964895591"/>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194"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8"/>
          <p:cNvGraphicFramePr>
            <a:graphicFrameLocks noChangeAspect="1"/>
          </p:cNvGraphicFramePr>
          <p:nvPr>
            <p:extLst>
              <p:ext uri="{D42A27DB-BD31-4B8C-83A1-F6EECF244321}">
                <p14:modId xmlns:p14="http://schemas.microsoft.com/office/powerpoint/2010/main" val="921083423"/>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195"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096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39</a:t>
            </a:r>
          </a:p>
        </p:txBody>
      </p:sp>
      <p:sp>
        <p:nvSpPr>
          <p:cNvPr id="40967" name="Text Box 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This would cause </a:t>
            </a:r>
            <a:r>
              <a:rPr lang="en-GB" sz="1500" b="1" i="1" dirty="0"/>
              <a:t>p</a:t>
            </a:r>
            <a:r>
              <a:rPr lang="en-GB" sz="1500" b="1" dirty="0"/>
              <a:t> to change by </a:t>
            </a:r>
            <a:r>
              <a:rPr lang="en-GB" sz="1500" b="1" i="1" dirty="0">
                <a:latin typeface="Symbol" pitchFamily="18" charset="2"/>
              </a:rPr>
              <a:t>b</a:t>
            </a:r>
            <a:r>
              <a:rPr lang="en-GB" sz="1500" b="1" baseline="-25000" dirty="0"/>
              <a:t>2</a:t>
            </a:r>
            <a:r>
              <a:rPr lang="en-GB" sz="1500" b="1" i="1" dirty="0">
                <a:latin typeface="Symbol" pitchFamily="18" charset="2"/>
              </a:rPr>
              <a:t>a</a:t>
            </a:r>
            <a:r>
              <a:rPr lang="en-GB" sz="1500" b="1" baseline="-25000" dirty="0"/>
              <a:t>3</a:t>
            </a:r>
            <a:r>
              <a:rPr lang="en-GB" sz="1500" b="1" dirty="0">
                <a:latin typeface="Symbol" pitchFamily="18" charset="2"/>
              </a:rPr>
              <a:t>D</a:t>
            </a:r>
            <a:r>
              <a:rPr lang="en-GB" sz="1500" b="1" i="1" dirty="0"/>
              <a:t>U</a:t>
            </a:r>
            <a:r>
              <a:rPr lang="en-GB" sz="1500" b="1" dirty="0"/>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3"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4" name="Object 18"/>
          <p:cNvGraphicFramePr>
            <a:graphicFrameLocks noChangeAspect="1"/>
          </p:cNvGraphicFramePr>
          <p:nvPr>
            <p:extLst>
              <p:ext uri="{D42A27DB-BD31-4B8C-83A1-F6EECF244321}">
                <p14:modId xmlns:p14="http://schemas.microsoft.com/office/powerpoint/2010/main" val="151637143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1149"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4449482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1150"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14" name="Rectangle 16"/>
          <p:cNvSpPr>
            <a:spLocks noChangeArrowheads="1"/>
          </p:cNvSpPr>
          <p:nvPr/>
        </p:nvSpPr>
        <p:spPr bwMode="auto">
          <a:xfrm>
            <a:off x="0" y="17676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16"/>
          <p:cNvSpPr>
            <a:spLocks noChangeArrowheads="1"/>
          </p:cNvSpPr>
          <p:nvPr/>
        </p:nvSpPr>
        <p:spPr bwMode="auto">
          <a:xfrm>
            <a:off x="0" y="1193799"/>
            <a:ext cx="9144000" cy="48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8" name="Object 6"/>
          <p:cNvGraphicFramePr>
            <a:graphicFrameLocks noChangeAspect="1"/>
          </p:cNvGraphicFramePr>
          <p:nvPr>
            <p:extLst>
              <p:ext uri="{D42A27DB-BD31-4B8C-83A1-F6EECF244321}">
                <p14:modId xmlns:p14="http://schemas.microsoft.com/office/powerpoint/2010/main" val="4168095552"/>
              </p:ext>
            </p:extLst>
          </p:nvPr>
        </p:nvGraphicFramePr>
        <p:xfrm>
          <a:off x="5410200" y="1244600"/>
          <a:ext cx="1498600" cy="381000"/>
        </p:xfrm>
        <a:graphic>
          <a:graphicData uri="http://schemas.openxmlformats.org/presentationml/2006/ole">
            <mc:AlternateContent xmlns:mc="http://schemas.openxmlformats.org/markup-compatibility/2006">
              <mc:Choice xmlns:v="urn:schemas-microsoft-com:vml" Requires="v">
                <p:oleObj spid="_x0000_s41151" name="Equation" r:id="rId7" imgW="1498600" imgH="381000" progId="Equation.3">
                  <p:embed/>
                </p:oleObj>
              </mc:Choice>
              <mc:Fallback>
                <p:oleObj name="Equation" r:id="rId7" imgW="1498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0200" y="1244600"/>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14"/>
          <p:cNvGraphicFramePr>
            <a:graphicFrameLocks noChangeAspect="1"/>
          </p:cNvGraphicFramePr>
          <p:nvPr>
            <p:extLst>
              <p:ext uri="{D42A27DB-BD31-4B8C-83A1-F6EECF244321}">
                <p14:modId xmlns:p14="http://schemas.microsoft.com/office/powerpoint/2010/main" val="3769287678"/>
              </p:ext>
            </p:extLst>
          </p:nvPr>
        </p:nvGraphicFramePr>
        <p:xfrm>
          <a:off x="1143000" y="1832400"/>
          <a:ext cx="2768600" cy="381000"/>
        </p:xfrm>
        <a:graphic>
          <a:graphicData uri="http://schemas.openxmlformats.org/presentationml/2006/ole">
            <mc:AlternateContent xmlns:mc="http://schemas.openxmlformats.org/markup-compatibility/2006">
              <mc:Choice xmlns:v="urn:schemas-microsoft-com:vml" Requires="v">
                <p:oleObj spid="_x0000_s41152" name="Equation" r:id="rId9" imgW="2768600" imgH="381000" progId="Equation.3">
                  <p:embed/>
                </p:oleObj>
              </mc:Choice>
              <mc:Fallback>
                <p:oleObj name="Equation" r:id="rId9" imgW="27686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1832400"/>
                        <a:ext cx="276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990"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40</a:t>
            </a:r>
          </a:p>
        </p:txBody>
      </p:sp>
      <p:sp>
        <p:nvSpPr>
          <p:cNvPr id="41991" name="Text Box 10"/>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This would cause a secondary change in </a:t>
            </a:r>
            <a:r>
              <a:rPr lang="en-GB" sz="1500" b="1" i="1" dirty="0"/>
              <a:t>w</a:t>
            </a:r>
            <a:r>
              <a:rPr lang="en-GB" sz="1500" b="1" dirty="0"/>
              <a:t> equal to </a:t>
            </a:r>
            <a:r>
              <a:rPr lang="en-GB" sz="1500" b="1" i="1" dirty="0">
                <a:latin typeface="Symbol" pitchFamily="18" charset="2"/>
              </a:rPr>
              <a:t>a</a:t>
            </a:r>
            <a:r>
              <a:rPr lang="en-GB" sz="1500" b="1" baseline="-25000" dirty="0"/>
              <a:t>2</a:t>
            </a:r>
            <a:r>
              <a:rPr lang="en-GB" sz="1500" b="1" i="1" dirty="0">
                <a:latin typeface="Symbol" pitchFamily="18" charset="2"/>
              </a:rPr>
              <a:t>b</a:t>
            </a:r>
            <a:r>
              <a:rPr lang="en-GB" sz="1500" b="1" baseline="-25000" dirty="0"/>
              <a:t>2</a:t>
            </a:r>
            <a:r>
              <a:rPr lang="en-GB" sz="1500" b="1" i="1" dirty="0">
                <a:latin typeface="Symbol" pitchFamily="18" charset="2"/>
              </a:rPr>
              <a:t>a</a:t>
            </a:r>
            <a:r>
              <a:rPr lang="en-GB" sz="1500" b="1" baseline="-25000" dirty="0"/>
              <a:t>3</a:t>
            </a:r>
            <a:r>
              <a:rPr lang="en-GB" sz="1500" b="1" dirty="0">
                <a:latin typeface="Symbol" pitchFamily="18" charset="2"/>
              </a:rPr>
              <a:t>D</a:t>
            </a:r>
            <a:r>
              <a:rPr lang="en-GB" sz="1500" b="1" i="1" dirty="0"/>
              <a:t>U</a:t>
            </a:r>
            <a:r>
              <a:rPr lang="en-GB" sz="1500" b="1" dirty="0"/>
              <a:t>.</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4"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18"/>
          <p:cNvGraphicFramePr>
            <a:graphicFrameLocks noChangeAspect="1"/>
          </p:cNvGraphicFramePr>
          <p:nvPr>
            <p:extLst>
              <p:ext uri="{D42A27DB-BD31-4B8C-83A1-F6EECF244321}">
                <p14:modId xmlns:p14="http://schemas.microsoft.com/office/powerpoint/2010/main" val="151637143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2218"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4449482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2219"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17" name="Rectangle 16"/>
          <p:cNvSpPr>
            <a:spLocks noChangeArrowheads="1"/>
          </p:cNvSpPr>
          <p:nvPr/>
        </p:nvSpPr>
        <p:spPr bwMode="auto">
          <a:xfrm>
            <a:off x="0" y="2361600"/>
            <a:ext cx="9144000" cy="99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7676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193799"/>
            <a:ext cx="9144000" cy="48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6"/>
          <p:cNvGraphicFramePr>
            <a:graphicFrameLocks noChangeAspect="1"/>
          </p:cNvGraphicFramePr>
          <p:nvPr>
            <p:extLst>
              <p:ext uri="{D42A27DB-BD31-4B8C-83A1-F6EECF244321}">
                <p14:modId xmlns:p14="http://schemas.microsoft.com/office/powerpoint/2010/main" val="3880508056"/>
              </p:ext>
            </p:extLst>
          </p:nvPr>
        </p:nvGraphicFramePr>
        <p:xfrm>
          <a:off x="5410200" y="1244600"/>
          <a:ext cx="1498600" cy="381000"/>
        </p:xfrm>
        <a:graphic>
          <a:graphicData uri="http://schemas.openxmlformats.org/presentationml/2006/ole">
            <mc:AlternateContent xmlns:mc="http://schemas.openxmlformats.org/markup-compatibility/2006">
              <mc:Choice xmlns:v="urn:schemas-microsoft-com:vml" Requires="v">
                <p:oleObj spid="_x0000_s42220" name="Equation" r:id="rId7" imgW="1498600" imgH="381000" progId="Equation.3">
                  <p:embed/>
                </p:oleObj>
              </mc:Choice>
              <mc:Fallback>
                <p:oleObj name="Equation" r:id="rId7" imgW="1498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0200" y="1244600"/>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8"/>
          <p:cNvGraphicFramePr>
            <a:graphicFrameLocks noChangeAspect="1"/>
          </p:cNvGraphicFramePr>
          <p:nvPr>
            <p:extLst>
              <p:ext uri="{D42A27DB-BD31-4B8C-83A1-F6EECF244321}">
                <p14:modId xmlns:p14="http://schemas.microsoft.com/office/powerpoint/2010/main" val="3090471739"/>
              </p:ext>
            </p:extLst>
          </p:nvPr>
        </p:nvGraphicFramePr>
        <p:xfrm>
          <a:off x="4870450" y="2437200"/>
          <a:ext cx="2768600" cy="825500"/>
        </p:xfrm>
        <a:graphic>
          <a:graphicData uri="http://schemas.openxmlformats.org/presentationml/2006/ole">
            <mc:AlternateContent xmlns:mc="http://schemas.openxmlformats.org/markup-compatibility/2006">
              <mc:Choice xmlns:v="urn:schemas-microsoft-com:vml" Requires="v">
                <p:oleObj spid="_x0000_s42221" name="Equation" r:id="rId9" imgW="2768400" imgH="825480" progId="Equation.3">
                  <p:embed/>
                </p:oleObj>
              </mc:Choice>
              <mc:Fallback>
                <p:oleObj name="Equation" r:id="rId9" imgW="2768400" imgH="825480" progId="Equation.3">
                  <p:embed/>
                  <p:pic>
                    <p:nvPicPr>
                      <p:cNvPr id="0" name=""/>
                      <p:cNvPicPr>
                        <a:picLocks noChangeAspect="1" noChangeArrowheads="1"/>
                      </p:cNvPicPr>
                      <p:nvPr/>
                    </p:nvPicPr>
                    <p:blipFill>
                      <a:blip r:embed="rId10"/>
                      <a:srcRect/>
                      <a:stretch>
                        <a:fillRect/>
                      </a:stretch>
                    </p:blipFill>
                    <p:spPr bwMode="auto">
                      <a:xfrm>
                        <a:off x="4870450" y="2437200"/>
                        <a:ext cx="27686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4"/>
          <p:cNvGraphicFramePr>
            <a:graphicFrameLocks noChangeAspect="1"/>
          </p:cNvGraphicFramePr>
          <p:nvPr>
            <p:extLst>
              <p:ext uri="{D42A27DB-BD31-4B8C-83A1-F6EECF244321}">
                <p14:modId xmlns:p14="http://schemas.microsoft.com/office/powerpoint/2010/main" val="2223563020"/>
              </p:ext>
            </p:extLst>
          </p:nvPr>
        </p:nvGraphicFramePr>
        <p:xfrm>
          <a:off x="1143000" y="1832400"/>
          <a:ext cx="2768600" cy="381000"/>
        </p:xfrm>
        <a:graphic>
          <a:graphicData uri="http://schemas.openxmlformats.org/presentationml/2006/ole">
            <mc:AlternateContent xmlns:mc="http://schemas.openxmlformats.org/markup-compatibility/2006">
              <mc:Choice xmlns:v="urn:schemas-microsoft-com:vml" Requires="v">
                <p:oleObj spid="_x0000_s42222" name="Equation" r:id="rId11" imgW="2768600" imgH="381000" progId="Equation.3">
                  <p:embed/>
                </p:oleObj>
              </mc:Choice>
              <mc:Fallback>
                <p:oleObj name="Equation" r:id="rId11" imgW="27686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3000" y="1832400"/>
                        <a:ext cx="276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3015"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41</a:t>
            </a:r>
            <a:endParaRPr lang="en-US" sz="1000">
              <a:solidFill>
                <a:srgbClr val="3366FF"/>
              </a:solidFill>
            </a:endParaRPr>
          </a:p>
        </p:txBody>
      </p:sp>
      <p:sp>
        <p:nvSpPr>
          <p:cNvPr id="43016" name="Text Box 1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This in turn would cause </a:t>
            </a:r>
            <a:r>
              <a:rPr lang="en-GB" sz="1500" b="1" i="1" dirty="0"/>
              <a:t>p</a:t>
            </a:r>
            <a:r>
              <a:rPr lang="en-GB" sz="1500" b="1" dirty="0"/>
              <a:t> to change by a secondary amount </a:t>
            </a:r>
            <a:r>
              <a:rPr lang="en-GB" sz="1500" b="1" i="1" dirty="0">
                <a:latin typeface="Symbol" pitchFamily="18" charset="2"/>
              </a:rPr>
              <a:t>a</a:t>
            </a:r>
            <a:r>
              <a:rPr lang="en-GB" sz="1500" b="1" baseline="-25000" dirty="0"/>
              <a:t>2</a:t>
            </a:r>
            <a:r>
              <a:rPr lang="en-GB" sz="1500" b="1" i="1" dirty="0">
                <a:latin typeface="Symbol" pitchFamily="18" charset="2"/>
              </a:rPr>
              <a:t>b</a:t>
            </a:r>
            <a:r>
              <a:rPr lang="en-GB" sz="1500" b="1" baseline="-25000" dirty="0"/>
              <a:t>2</a:t>
            </a:r>
            <a:r>
              <a:rPr lang="en-GB" sz="1500" b="1" i="1" dirty="0">
                <a:latin typeface="Symbol" pitchFamily="18" charset="2"/>
              </a:rPr>
              <a:t>a</a:t>
            </a:r>
            <a:r>
              <a:rPr lang="en-GB" sz="1500" b="1" baseline="-25000" dirty="0"/>
              <a:t>3</a:t>
            </a:r>
            <a:r>
              <a:rPr lang="en-GB" sz="1500" b="1" dirty="0">
                <a:latin typeface="Symbol" pitchFamily="18" charset="2"/>
              </a:rPr>
              <a:t>D</a:t>
            </a:r>
            <a:r>
              <a:rPr lang="en-GB" sz="1500" b="1" i="1" dirty="0"/>
              <a:t>U</a:t>
            </a:r>
            <a:r>
              <a:rPr lang="en-GB" sz="1500" b="1" dirty="0"/>
              <a:t>.</a:t>
            </a:r>
          </a:p>
        </p:txBody>
      </p:sp>
      <p:sp>
        <p:nvSpPr>
          <p:cNvPr id="43018" name="Text Box 13"/>
          <p:cNvSpPr txBox="1">
            <a:spLocks noChangeArrowheads="1"/>
          </p:cNvSpPr>
          <p:nvPr/>
        </p:nvSpPr>
        <p:spPr bwMode="auto">
          <a:xfrm>
            <a:off x="6311900" y="5897563"/>
            <a:ext cx="1524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500" b="1" baseline="30000"/>
              <a:t>2</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28"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18"/>
          <p:cNvGraphicFramePr>
            <a:graphicFrameLocks noChangeAspect="1"/>
          </p:cNvGraphicFramePr>
          <p:nvPr>
            <p:extLst>
              <p:ext uri="{D42A27DB-BD31-4B8C-83A1-F6EECF244321}">
                <p14:modId xmlns:p14="http://schemas.microsoft.com/office/powerpoint/2010/main" val="151637143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3294"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34449482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3295"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17" name="Rectangle 16"/>
          <p:cNvSpPr>
            <a:spLocks noChangeArrowheads="1"/>
          </p:cNvSpPr>
          <p:nvPr/>
        </p:nvSpPr>
        <p:spPr bwMode="auto">
          <a:xfrm>
            <a:off x="0" y="3445200"/>
            <a:ext cx="9144000" cy="52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2361600"/>
            <a:ext cx="9144000" cy="99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7676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1193799"/>
            <a:ext cx="9144000" cy="48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6" name="Object 6"/>
          <p:cNvGraphicFramePr>
            <a:graphicFrameLocks noChangeAspect="1"/>
          </p:cNvGraphicFramePr>
          <p:nvPr>
            <p:extLst>
              <p:ext uri="{D42A27DB-BD31-4B8C-83A1-F6EECF244321}">
                <p14:modId xmlns:p14="http://schemas.microsoft.com/office/powerpoint/2010/main" val="3880508056"/>
              </p:ext>
            </p:extLst>
          </p:nvPr>
        </p:nvGraphicFramePr>
        <p:xfrm>
          <a:off x="5410200" y="1244600"/>
          <a:ext cx="1498600" cy="381000"/>
        </p:xfrm>
        <a:graphic>
          <a:graphicData uri="http://schemas.openxmlformats.org/presentationml/2006/ole">
            <mc:AlternateContent xmlns:mc="http://schemas.openxmlformats.org/markup-compatibility/2006">
              <mc:Choice xmlns:v="urn:schemas-microsoft-com:vml" Requires="v">
                <p:oleObj spid="_x0000_s43296" name="Equation" r:id="rId7" imgW="1498600" imgH="381000" progId="Equation.3">
                  <p:embed/>
                </p:oleObj>
              </mc:Choice>
              <mc:Fallback>
                <p:oleObj name="Equation" r:id="rId7" imgW="1498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0200" y="1244600"/>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8"/>
          <p:cNvGraphicFramePr>
            <a:graphicFrameLocks noChangeAspect="1"/>
          </p:cNvGraphicFramePr>
          <p:nvPr>
            <p:extLst>
              <p:ext uri="{D42A27DB-BD31-4B8C-83A1-F6EECF244321}">
                <p14:modId xmlns:p14="http://schemas.microsoft.com/office/powerpoint/2010/main" val="3090471739"/>
              </p:ext>
            </p:extLst>
          </p:nvPr>
        </p:nvGraphicFramePr>
        <p:xfrm>
          <a:off x="4870450" y="2437200"/>
          <a:ext cx="2768600" cy="825500"/>
        </p:xfrm>
        <a:graphic>
          <a:graphicData uri="http://schemas.openxmlformats.org/presentationml/2006/ole">
            <mc:AlternateContent xmlns:mc="http://schemas.openxmlformats.org/markup-compatibility/2006">
              <mc:Choice xmlns:v="urn:schemas-microsoft-com:vml" Requires="v">
                <p:oleObj spid="_x0000_s43297" name="Equation" r:id="rId9" imgW="2768400" imgH="825480" progId="Equation.3">
                  <p:embed/>
                </p:oleObj>
              </mc:Choice>
              <mc:Fallback>
                <p:oleObj name="Equation" r:id="rId9" imgW="2768400" imgH="825480" progId="Equation.3">
                  <p:embed/>
                  <p:pic>
                    <p:nvPicPr>
                      <p:cNvPr id="0" name=""/>
                      <p:cNvPicPr>
                        <a:picLocks noChangeAspect="1" noChangeArrowheads="1"/>
                      </p:cNvPicPr>
                      <p:nvPr/>
                    </p:nvPicPr>
                    <p:blipFill>
                      <a:blip r:embed="rId10"/>
                      <a:srcRect/>
                      <a:stretch>
                        <a:fillRect/>
                      </a:stretch>
                    </p:blipFill>
                    <p:spPr bwMode="auto">
                      <a:xfrm>
                        <a:off x="4870450" y="2437200"/>
                        <a:ext cx="27686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9"/>
          <p:cNvGraphicFramePr>
            <a:graphicFrameLocks noChangeAspect="1"/>
          </p:cNvGraphicFramePr>
          <p:nvPr>
            <p:extLst>
              <p:ext uri="{D42A27DB-BD31-4B8C-83A1-F6EECF244321}">
                <p14:modId xmlns:p14="http://schemas.microsoft.com/office/powerpoint/2010/main" val="1704586228"/>
              </p:ext>
            </p:extLst>
          </p:nvPr>
        </p:nvGraphicFramePr>
        <p:xfrm>
          <a:off x="444500" y="3523350"/>
          <a:ext cx="4064000" cy="381000"/>
        </p:xfrm>
        <a:graphic>
          <a:graphicData uri="http://schemas.openxmlformats.org/presentationml/2006/ole">
            <mc:AlternateContent xmlns:mc="http://schemas.openxmlformats.org/markup-compatibility/2006">
              <mc:Choice xmlns:v="urn:schemas-microsoft-com:vml" Requires="v">
                <p:oleObj spid="_x0000_s43298" name="Equation" r:id="rId11" imgW="4063680" imgH="380880" progId="Equation.3">
                  <p:embed/>
                </p:oleObj>
              </mc:Choice>
              <mc:Fallback>
                <p:oleObj name="Equation" r:id="rId11" imgW="4063680" imgH="380880" progId="Equation.3">
                  <p:embed/>
                  <p:pic>
                    <p:nvPicPr>
                      <p:cNvPr id="0" name=""/>
                      <p:cNvPicPr>
                        <a:picLocks noChangeAspect="1" noChangeArrowheads="1"/>
                      </p:cNvPicPr>
                      <p:nvPr/>
                    </p:nvPicPr>
                    <p:blipFill>
                      <a:blip r:embed="rId12"/>
                      <a:srcRect/>
                      <a:stretch>
                        <a:fillRect/>
                      </a:stretch>
                    </p:blipFill>
                    <p:spPr bwMode="auto">
                      <a:xfrm>
                        <a:off x="444500" y="3523350"/>
                        <a:ext cx="4064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14"/>
          <p:cNvGraphicFramePr>
            <a:graphicFrameLocks noChangeAspect="1"/>
          </p:cNvGraphicFramePr>
          <p:nvPr>
            <p:extLst>
              <p:ext uri="{D42A27DB-BD31-4B8C-83A1-F6EECF244321}">
                <p14:modId xmlns:p14="http://schemas.microsoft.com/office/powerpoint/2010/main" val="2223563020"/>
              </p:ext>
            </p:extLst>
          </p:nvPr>
        </p:nvGraphicFramePr>
        <p:xfrm>
          <a:off x="1143000" y="1832400"/>
          <a:ext cx="2768600" cy="381000"/>
        </p:xfrm>
        <a:graphic>
          <a:graphicData uri="http://schemas.openxmlformats.org/presentationml/2006/ole">
            <mc:AlternateContent xmlns:mc="http://schemas.openxmlformats.org/markup-compatibility/2006">
              <mc:Choice xmlns:v="urn:schemas-microsoft-com:vml" Requires="v">
                <p:oleObj spid="_x0000_s43299" name="Equation" r:id="rId13" imgW="2768600" imgH="381000" progId="Equation.3">
                  <p:embed/>
                </p:oleObj>
              </mc:Choice>
              <mc:Fallback>
                <p:oleObj name="Equation" r:id="rId13" imgW="27686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3000" y="1832400"/>
                        <a:ext cx="276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4057200"/>
            <a:ext cx="9144000" cy="153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3445200"/>
            <a:ext cx="9144000" cy="52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2361600"/>
            <a:ext cx="9144000" cy="99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17676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5" name="Rectangle 16"/>
          <p:cNvSpPr>
            <a:spLocks noChangeArrowheads="1"/>
          </p:cNvSpPr>
          <p:nvPr/>
        </p:nvSpPr>
        <p:spPr bwMode="auto">
          <a:xfrm>
            <a:off x="0" y="1193799"/>
            <a:ext cx="9144000" cy="48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6" name="Object 6"/>
          <p:cNvGraphicFramePr>
            <a:graphicFrameLocks noChangeAspect="1"/>
          </p:cNvGraphicFramePr>
          <p:nvPr>
            <p:extLst>
              <p:ext uri="{D42A27DB-BD31-4B8C-83A1-F6EECF244321}">
                <p14:modId xmlns:p14="http://schemas.microsoft.com/office/powerpoint/2010/main" val="3065384660"/>
              </p:ext>
            </p:extLst>
          </p:nvPr>
        </p:nvGraphicFramePr>
        <p:xfrm>
          <a:off x="5410200" y="1244600"/>
          <a:ext cx="1498600" cy="381000"/>
        </p:xfrm>
        <a:graphic>
          <a:graphicData uri="http://schemas.openxmlformats.org/presentationml/2006/ole">
            <mc:AlternateContent xmlns:mc="http://schemas.openxmlformats.org/markup-compatibility/2006">
              <mc:Choice xmlns:v="urn:schemas-microsoft-com:vml" Requires="v">
                <p:oleObj spid="_x0000_s44373" name="Equation" r:id="rId3" imgW="1498600" imgH="381000" progId="Equation.3">
                  <p:embed/>
                </p:oleObj>
              </mc:Choice>
              <mc:Fallback>
                <p:oleObj name="Equation" r:id="rId3" imgW="1498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244600"/>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8"/>
          <p:cNvGraphicFramePr>
            <a:graphicFrameLocks noChangeAspect="1"/>
          </p:cNvGraphicFramePr>
          <p:nvPr>
            <p:extLst>
              <p:ext uri="{D42A27DB-BD31-4B8C-83A1-F6EECF244321}">
                <p14:modId xmlns:p14="http://schemas.microsoft.com/office/powerpoint/2010/main" val="249529330"/>
              </p:ext>
            </p:extLst>
          </p:nvPr>
        </p:nvGraphicFramePr>
        <p:xfrm>
          <a:off x="4870450" y="2437200"/>
          <a:ext cx="2768600" cy="825500"/>
        </p:xfrm>
        <a:graphic>
          <a:graphicData uri="http://schemas.openxmlformats.org/presentationml/2006/ole">
            <mc:AlternateContent xmlns:mc="http://schemas.openxmlformats.org/markup-compatibility/2006">
              <mc:Choice xmlns:v="urn:schemas-microsoft-com:vml" Requires="v">
                <p:oleObj spid="_x0000_s44374" name="Equation" r:id="rId5" imgW="2768400" imgH="825480" progId="Equation.3">
                  <p:embed/>
                </p:oleObj>
              </mc:Choice>
              <mc:Fallback>
                <p:oleObj name="Equation" r:id="rId5" imgW="2768400" imgH="825480" progId="Equation.3">
                  <p:embed/>
                  <p:pic>
                    <p:nvPicPr>
                      <p:cNvPr id="0" name=""/>
                      <p:cNvPicPr>
                        <a:picLocks noChangeAspect="1" noChangeArrowheads="1"/>
                      </p:cNvPicPr>
                      <p:nvPr/>
                    </p:nvPicPr>
                    <p:blipFill>
                      <a:blip r:embed="rId6"/>
                      <a:srcRect/>
                      <a:stretch>
                        <a:fillRect/>
                      </a:stretch>
                    </p:blipFill>
                    <p:spPr bwMode="auto">
                      <a:xfrm>
                        <a:off x="4870450" y="2437200"/>
                        <a:ext cx="27686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9"/>
          <p:cNvGraphicFramePr>
            <a:graphicFrameLocks noChangeAspect="1"/>
          </p:cNvGraphicFramePr>
          <p:nvPr>
            <p:extLst>
              <p:ext uri="{D42A27DB-BD31-4B8C-83A1-F6EECF244321}">
                <p14:modId xmlns:p14="http://schemas.microsoft.com/office/powerpoint/2010/main" val="3693424965"/>
              </p:ext>
            </p:extLst>
          </p:nvPr>
        </p:nvGraphicFramePr>
        <p:xfrm>
          <a:off x="444500" y="3523350"/>
          <a:ext cx="4064000" cy="381000"/>
        </p:xfrm>
        <a:graphic>
          <a:graphicData uri="http://schemas.openxmlformats.org/presentationml/2006/ole">
            <mc:AlternateContent xmlns:mc="http://schemas.openxmlformats.org/markup-compatibility/2006">
              <mc:Choice xmlns:v="urn:schemas-microsoft-com:vml" Requires="v">
                <p:oleObj spid="_x0000_s44375" name="Equation" r:id="rId7" imgW="4063680" imgH="380880" progId="Equation.3">
                  <p:embed/>
                </p:oleObj>
              </mc:Choice>
              <mc:Fallback>
                <p:oleObj name="Equation" r:id="rId7" imgW="4063680" imgH="380880" progId="Equation.3">
                  <p:embed/>
                  <p:pic>
                    <p:nvPicPr>
                      <p:cNvPr id="0" name=""/>
                      <p:cNvPicPr>
                        <a:picLocks noChangeAspect="1" noChangeArrowheads="1"/>
                      </p:cNvPicPr>
                      <p:nvPr/>
                    </p:nvPicPr>
                    <p:blipFill>
                      <a:blip r:embed="rId8"/>
                      <a:srcRect/>
                      <a:stretch>
                        <a:fillRect/>
                      </a:stretch>
                    </p:blipFill>
                    <p:spPr bwMode="auto">
                      <a:xfrm>
                        <a:off x="444500" y="3523350"/>
                        <a:ext cx="4064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0"/>
          <p:cNvGraphicFramePr>
            <a:graphicFrameLocks noChangeAspect="1"/>
          </p:cNvGraphicFramePr>
          <p:nvPr>
            <p:extLst>
              <p:ext uri="{D42A27DB-BD31-4B8C-83A1-F6EECF244321}">
                <p14:modId xmlns:p14="http://schemas.microsoft.com/office/powerpoint/2010/main" val="2912217901"/>
              </p:ext>
            </p:extLst>
          </p:nvPr>
        </p:nvGraphicFramePr>
        <p:xfrm>
          <a:off x="3771900" y="4133850"/>
          <a:ext cx="5156200" cy="1358900"/>
        </p:xfrm>
        <a:graphic>
          <a:graphicData uri="http://schemas.openxmlformats.org/presentationml/2006/ole">
            <mc:AlternateContent xmlns:mc="http://schemas.openxmlformats.org/markup-compatibility/2006">
              <mc:Choice xmlns:v="urn:schemas-microsoft-com:vml" Requires="v">
                <p:oleObj spid="_x0000_s44376" name="Equation" r:id="rId9" imgW="5155920" imgH="1358640" progId="Equation.3">
                  <p:embed/>
                </p:oleObj>
              </mc:Choice>
              <mc:Fallback>
                <p:oleObj name="Equation" r:id="rId9" imgW="5155920" imgH="1358640" progId="Equation.3">
                  <p:embed/>
                  <p:pic>
                    <p:nvPicPr>
                      <p:cNvPr id="0" name=""/>
                      <p:cNvPicPr>
                        <a:picLocks noChangeAspect="1" noChangeArrowheads="1"/>
                      </p:cNvPicPr>
                      <p:nvPr/>
                    </p:nvPicPr>
                    <p:blipFill>
                      <a:blip r:embed="rId10"/>
                      <a:srcRect/>
                      <a:stretch>
                        <a:fillRect/>
                      </a:stretch>
                    </p:blipFill>
                    <p:spPr bwMode="auto">
                      <a:xfrm>
                        <a:off x="3771900" y="4133850"/>
                        <a:ext cx="5156200" cy="135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4"/>
          <p:cNvGraphicFramePr>
            <a:graphicFrameLocks noChangeAspect="1"/>
          </p:cNvGraphicFramePr>
          <p:nvPr>
            <p:extLst>
              <p:ext uri="{D42A27DB-BD31-4B8C-83A1-F6EECF244321}">
                <p14:modId xmlns:p14="http://schemas.microsoft.com/office/powerpoint/2010/main" val="3576698939"/>
              </p:ext>
            </p:extLst>
          </p:nvPr>
        </p:nvGraphicFramePr>
        <p:xfrm>
          <a:off x="1143000" y="1832400"/>
          <a:ext cx="2768600" cy="381000"/>
        </p:xfrm>
        <a:graphic>
          <a:graphicData uri="http://schemas.openxmlformats.org/presentationml/2006/ole">
            <mc:AlternateContent xmlns:mc="http://schemas.openxmlformats.org/markup-compatibility/2006">
              <mc:Choice xmlns:v="urn:schemas-microsoft-com:vml" Requires="v">
                <p:oleObj spid="_x0000_s44377" name="Equation" r:id="rId11" imgW="2768600" imgH="381000" progId="Equation.3">
                  <p:embed/>
                </p:oleObj>
              </mc:Choice>
              <mc:Fallback>
                <p:oleObj name="Equation" r:id="rId11" imgW="2768600" imgH="3810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43000" y="1832400"/>
                        <a:ext cx="276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4040"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42</a:t>
            </a:r>
            <a:endParaRPr lang="en-US" sz="1000">
              <a:solidFill>
                <a:srgbClr val="3366FF"/>
              </a:solidFill>
            </a:endParaRPr>
          </a:p>
        </p:txBody>
      </p:sp>
      <p:sp>
        <p:nvSpPr>
          <p:cNvPr id="44041" name="Text Box 1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This would cause </a:t>
            </a:r>
            <a:r>
              <a:rPr lang="en-GB" sz="1500" b="1" i="1" dirty="0"/>
              <a:t>w</a:t>
            </a:r>
            <a:r>
              <a:rPr lang="en-GB" sz="1500" b="1" dirty="0"/>
              <a:t> to change by a further amount </a:t>
            </a:r>
            <a:r>
              <a:rPr lang="en-GB" sz="1500" b="1" i="1" dirty="0">
                <a:latin typeface="Symbol" pitchFamily="18" charset="2"/>
              </a:rPr>
              <a:t>a</a:t>
            </a:r>
            <a:r>
              <a:rPr lang="en-GB" sz="1500" b="1" baseline="-25000" dirty="0"/>
              <a:t>2</a:t>
            </a:r>
            <a:r>
              <a:rPr lang="en-GB" sz="1500" b="1" i="1" dirty="0">
                <a:latin typeface="Symbol" pitchFamily="18" charset="2"/>
              </a:rPr>
              <a:t>b</a:t>
            </a:r>
            <a:r>
              <a:rPr lang="en-GB" sz="1500" b="1" baseline="-25000" dirty="0"/>
              <a:t>2</a:t>
            </a:r>
            <a:r>
              <a:rPr lang="en-GB" sz="1500" b="1" i="1" dirty="0">
                <a:latin typeface="Symbol" pitchFamily="18" charset="2"/>
              </a:rPr>
              <a:t>a</a:t>
            </a:r>
            <a:r>
              <a:rPr lang="en-GB" sz="1500" b="1" baseline="-25000" dirty="0"/>
              <a:t>3</a:t>
            </a:r>
            <a:r>
              <a:rPr lang="en-GB" sz="1500" b="1" dirty="0">
                <a:latin typeface="Symbol" pitchFamily="18" charset="2"/>
              </a:rPr>
              <a:t>D</a:t>
            </a:r>
            <a:r>
              <a:rPr lang="en-GB" sz="1500" b="1" i="1" dirty="0"/>
              <a:t>U</a:t>
            </a:r>
            <a:r>
              <a:rPr lang="en-GB" sz="1500" b="1" dirty="0"/>
              <a:t>.</a:t>
            </a:r>
          </a:p>
        </p:txBody>
      </p:sp>
      <p:sp>
        <p:nvSpPr>
          <p:cNvPr id="44043" name="Text Box 14"/>
          <p:cNvSpPr txBox="1">
            <a:spLocks noChangeArrowheads="1"/>
          </p:cNvSpPr>
          <p:nvPr/>
        </p:nvSpPr>
        <p:spPr bwMode="auto">
          <a:xfrm>
            <a:off x="5164138" y="5897563"/>
            <a:ext cx="1524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500" b="1" baseline="30000"/>
              <a:t>2</a:t>
            </a:r>
          </a:p>
        </p:txBody>
      </p:sp>
      <p:sp>
        <p:nvSpPr>
          <p:cNvPr id="44044" name="Text Box 15"/>
          <p:cNvSpPr txBox="1">
            <a:spLocks noChangeArrowheads="1"/>
          </p:cNvSpPr>
          <p:nvPr/>
        </p:nvSpPr>
        <p:spPr bwMode="auto">
          <a:xfrm>
            <a:off x="5354638" y="5897563"/>
            <a:ext cx="1524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500" b="1" baseline="30000"/>
              <a:t>2</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31"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18"/>
          <p:cNvGraphicFramePr>
            <a:graphicFrameLocks noChangeAspect="1"/>
          </p:cNvGraphicFramePr>
          <p:nvPr>
            <p:extLst>
              <p:ext uri="{D42A27DB-BD31-4B8C-83A1-F6EECF244321}">
                <p14:modId xmlns:p14="http://schemas.microsoft.com/office/powerpoint/2010/main" val="151637143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4378" name="Equation" r:id="rId13" imgW="3022600" imgH="381000" progId="Equation.3">
                  <p:embed/>
                </p:oleObj>
              </mc:Choice>
              <mc:Fallback>
                <p:oleObj name="Equation" r:id="rId13" imgW="3022600" imgH="3810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444948253"/>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4379" name="Equation" r:id="rId15" imgW="2235200" imgH="419100" progId="Equation.3">
                  <p:embed/>
                </p:oleObj>
              </mc:Choice>
              <mc:Fallback>
                <p:oleObj name="Equation" r:id="rId15" imgW="2235200" imgH="4191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44042" name="Rectangle 13"/>
          <p:cNvSpPr>
            <a:spLocks noChangeArrowheads="1"/>
          </p:cNvSpPr>
          <p:nvPr/>
        </p:nvSpPr>
        <p:spPr bwMode="auto">
          <a:xfrm>
            <a:off x="4114800" y="5038725"/>
            <a:ext cx="4876800" cy="4762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4057200"/>
            <a:ext cx="9144000" cy="153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0" y="3445200"/>
            <a:ext cx="9144000" cy="52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2361600"/>
            <a:ext cx="9144000" cy="9936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767600"/>
            <a:ext cx="9144000" cy="50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16"/>
          <p:cNvSpPr>
            <a:spLocks noChangeArrowheads="1"/>
          </p:cNvSpPr>
          <p:nvPr/>
        </p:nvSpPr>
        <p:spPr bwMode="auto">
          <a:xfrm>
            <a:off x="0" y="1193799"/>
            <a:ext cx="9144000" cy="482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50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a:solidFill>
                  <a:srgbClr val="3366FF"/>
                </a:solidFill>
              </a:rPr>
              <a:t>43</a:t>
            </a:r>
            <a:endParaRPr lang="en-US" sz="1000">
              <a:solidFill>
                <a:srgbClr val="3366FF"/>
              </a:solidFill>
            </a:endParaRPr>
          </a:p>
        </p:txBody>
      </p:sp>
      <p:sp>
        <p:nvSpPr>
          <p:cNvPr id="4506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And so on and so forth.  The total change will be finite only if </a:t>
            </a:r>
            <a:r>
              <a:rPr lang="en-GB" sz="1500" b="1" i="1" dirty="0">
                <a:latin typeface="Symbol" pitchFamily="18" charset="2"/>
              </a:rPr>
              <a:t>a</a:t>
            </a:r>
            <a:r>
              <a:rPr lang="en-GB" sz="1500" b="1" baseline="-25000" dirty="0"/>
              <a:t>2</a:t>
            </a:r>
            <a:r>
              <a:rPr lang="en-GB" sz="1500" b="1" i="1" dirty="0">
                <a:latin typeface="Symbol" pitchFamily="18" charset="2"/>
              </a:rPr>
              <a:t>b</a:t>
            </a:r>
            <a:r>
              <a:rPr lang="en-GB" sz="1500" b="1" baseline="-25000" dirty="0"/>
              <a:t>2</a:t>
            </a:r>
            <a:r>
              <a:rPr lang="en-GB" sz="1500" b="1" dirty="0">
                <a:latin typeface="Times New Roman" pitchFamily="18" charset="0"/>
              </a:rPr>
              <a:t> </a:t>
            </a:r>
            <a:r>
              <a:rPr lang="en-GB" sz="1500" b="1" dirty="0"/>
              <a:t>&lt; 1.  Otherwise the process would be explosive, which is implausible.</a:t>
            </a:r>
          </a:p>
        </p:txBody>
      </p:sp>
      <p:graphicFrame>
        <p:nvGraphicFramePr>
          <p:cNvPr id="45062" name="Object 6"/>
          <p:cNvGraphicFramePr>
            <a:graphicFrameLocks noChangeAspect="1"/>
          </p:cNvGraphicFramePr>
          <p:nvPr>
            <p:extLst>
              <p:ext uri="{D42A27DB-BD31-4B8C-83A1-F6EECF244321}">
                <p14:modId xmlns:p14="http://schemas.microsoft.com/office/powerpoint/2010/main" val="2559605415"/>
              </p:ext>
            </p:extLst>
          </p:nvPr>
        </p:nvGraphicFramePr>
        <p:xfrm>
          <a:off x="5410200" y="1244600"/>
          <a:ext cx="1498600" cy="381000"/>
        </p:xfrm>
        <a:graphic>
          <a:graphicData uri="http://schemas.openxmlformats.org/presentationml/2006/ole">
            <mc:AlternateContent xmlns:mc="http://schemas.openxmlformats.org/markup-compatibility/2006">
              <mc:Choice xmlns:v="urn:schemas-microsoft-com:vml" Requires="v">
                <p:oleObj spid="_x0000_s45441" name="Equation" r:id="rId3" imgW="1498600" imgH="381000" progId="Equation.3">
                  <p:embed/>
                </p:oleObj>
              </mc:Choice>
              <mc:Fallback>
                <p:oleObj name="Equation" r:id="rId3" imgW="1498600" imgH="3810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244600"/>
                        <a:ext cx="149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63" name="Object 8"/>
          <p:cNvGraphicFramePr>
            <a:graphicFrameLocks noChangeAspect="1"/>
          </p:cNvGraphicFramePr>
          <p:nvPr>
            <p:extLst>
              <p:ext uri="{D42A27DB-BD31-4B8C-83A1-F6EECF244321}">
                <p14:modId xmlns:p14="http://schemas.microsoft.com/office/powerpoint/2010/main" val="2016836295"/>
              </p:ext>
            </p:extLst>
          </p:nvPr>
        </p:nvGraphicFramePr>
        <p:xfrm>
          <a:off x="4870450" y="2437200"/>
          <a:ext cx="2768600" cy="825500"/>
        </p:xfrm>
        <a:graphic>
          <a:graphicData uri="http://schemas.openxmlformats.org/presentationml/2006/ole">
            <mc:AlternateContent xmlns:mc="http://schemas.openxmlformats.org/markup-compatibility/2006">
              <mc:Choice xmlns:v="urn:schemas-microsoft-com:vml" Requires="v">
                <p:oleObj spid="_x0000_s45442" name="Equation" r:id="rId5" imgW="2768400" imgH="825480" progId="Equation.3">
                  <p:embed/>
                </p:oleObj>
              </mc:Choice>
              <mc:Fallback>
                <p:oleObj name="Equation" r:id="rId5" imgW="2768400" imgH="825480" progId="Equation.3">
                  <p:embed/>
                  <p:pic>
                    <p:nvPicPr>
                      <p:cNvPr id="0" name="Object 8"/>
                      <p:cNvPicPr>
                        <a:picLocks noChangeAspect="1" noChangeArrowheads="1"/>
                      </p:cNvPicPr>
                      <p:nvPr/>
                    </p:nvPicPr>
                    <p:blipFill>
                      <a:blip r:embed="rId6"/>
                      <a:srcRect/>
                      <a:stretch>
                        <a:fillRect/>
                      </a:stretch>
                    </p:blipFill>
                    <p:spPr bwMode="auto">
                      <a:xfrm>
                        <a:off x="4870450" y="2437200"/>
                        <a:ext cx="27686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64" name="Object 9"/>
          <p:cNvGraphicFramePr>
            <a:graphicFrameLocks noChangeAspect="1"/>
          </p:cNvGraphicFramePr>
          <p:nvPr>
            <p:extLst>
              <p:ext uri="{D42A27DB-BD31-4B8C-83A1-F6EECF244321}">
                <p14:modId xmlns:p14="http://schemas.microsoft.com/office/powerpoint/2010/main" val="488867769"/>
              </p:ext>
            </p:extLst>
          </p:nvPr>
        </p:nvGraphicFramePr>
        <p:xfrm>
          <a:off x="444500" y="3523350"/>
          <a:ext cx="4064000" cy="381000"/>
        </p:xfrm>
        <a:graphic>
          <a:graphicData uri="http://schemas.openxmlformats.org/presentationml/2006/ole">
            <mc:AlternateContent xmlns:mc="http://schemas.openxmlformats.org/markup-compatibility/2006">
              <mc:Choice xmlns:v="urn:schemas-microsoft-com:vml" Requires="v">
                <p:oleObj spid="_x0000_s45443" name="Equation" r:id="rId7" imgW="4063680" imgH="380880" progId="Equation.3">
                  <p:embed/>
                </p:oleObj>
              </mc:Choice>
              <mc:Fallback>
                <p:oleObj name="Equation" r:id="rId7" imgW="4063680" imgH="380880" progId="Equation.3">
                  <p:embed/>
                  <p:pic>
                    <p:nvPicPr>
                      <p:cNvPr id="0" name="Object 9"/>
                      <p:cNvPicPr>
                        <a:picLocks noChangeAspect="1" noChangeArrowheads="1"/>
                      </p:cNvPicPr>
                      <p:nvPr/>
                    </p:nvPicPr>
                    <p:blipFill>
                      <a:blip r:embed="rId8"/>
                      <a:srcRect/>
                      <a:stretch>
                        <a:fillRect/>
                      </a:stretch>
                    </p:blipFill>
                    <p:spPr bwMode="auto">
                      <a:xfrm>
                        <a:off x="444500" y="3523350"/>
                        <a:ext cx="4064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65" name="Object 10"/>
          <p:cNvGraphicFramePr>
            <a:graphicFrameLocks noChangeAspect="1"/>
          </p:cNvGraphicFramePr>
          <p:nvPr>
            <p:extLst>
              <p:ext uri="{D42A27DB-BD31-4B8C-83A1-F6EECF244321}">
                <p14:modId xmlns:p14="http://schemas.microsoft.com/office/powerpoint/2010/main" val="2659615433"/>
              </p:ext>
            </p:extLst>
          </p:nvPr>
        </p:nvGraphicFramePr>
        <p:xfrm>
          <a:off x="3771900" y="4133850"/>
          <a:ext cx="5156200" cy="1358900"/>
        </p:xfrm>
        <a:graphic>
          <a:graphicData uri="http://schemas.openxmlformats.org/presentationml/2006/ole">
            <mc:AlternateContent xmlns:mc="http://schemas.openxmlformats.org/markup-compatibility/2006">
              <mc:Choice xmlns:v="urn:schemas-microsoft-com:vml" Requires="v">
                <p:oleObj spid="_x0000_s45444" name="Equation" r:id="rId9" imgW="5155920" imgH="1358640" progId="Equation.3">
                  <p:embed/>
                </p:oleObj>
              </mc:Choice>
              <mc:Fallback>
                <p:oleObj name="Equation" r:id="rId9" imgW="5155920" imgH="1358640" progId="Equation.3">
                  <p:embed/>
                  <p:pic>
                    <p:nvPicPr>
                      <p:cNvPr id="0" name="Object 10"/>
                      <p:cNvPicPr>
                        <a:picLocks noChangeAspect="1" noChangeArrowheads="1"/>
                      </p:cNvPicPr>
                      <p:nvPr/>
                    </p:nvPicPr>
                    <p:blipFill>
                      <a:blip r:embed="rId10"/>
                      <a:srcRect/>
                      <a:stretch>
                        <a:fillRect/>
                      </a:stretch>
                    </p:blipFill>
                    <p:spPr bwMode="auto">
                      <a:xfrm>
                        <a:off x="3771900" y="4133850"/>
                        <a:ext cx="5156200" cy="135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66" name="Object 11"/>
          <p:cNvGraphicFramePr>
            <a:graphicFrameLocks noChangeAspect="1"/>
          </p:cNvGraphicFramePr>
          <p:nvPr>
            <p:extLst>
              <p:ext uri="{D42A27DB-BD31-4B8C-83A1-F6EECF244321}">
                <p14:modId xmlns:p14="http://schemas.microsoft.com/office/powerpoint/2010/main" val="56999468"/>
              </p:ext>
            </p:extLst>
          </p:nvPr>
        </p:nvGraphicFramePr>
        <p:xfrm>
          <a:off x="2286000" y="5133975"/>
          <a:ext cx="1092200" cy="368300"/>
        </p:xfrm>
        <a:graphic>
          <a:graphicData uri="http://schemas.openxmlformats.org/presentationml/2006/ole">
            <mc:AlternateContent xmlns:mc="http://schemas.openxmlformats.org/markup-compatibility/2006">
              <mc:Choice xmlns:v="urn:schemas-microsoft-com:vml" Requires="v">
                <p:oleObj spid="_x0000_s45445" name="Equation" r:id="rId11" imgW="1091726" imgH="368140" progId="Equation.3">
                  <p:embed/>
                </p:oleObj>
              </mc:Choice>
              <mc:Fallback>
                <p:oleObj name="Equation" r:id="rId11" imgW="1091726" imgH="368140" progId="Equation.3">
                  <p:embed/>
                  <p:pic>
                    <p:nvPicPr>
                      <p:cNvPr id="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86000" y="5133975"/>
                        <a:ext cx="1092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067" name="Object 14"/>
          <p:cNvGraphicFramePr>
            <a:graphicFrameLocks noChangeAspect="1"/>
          </p:cNvGraphicFramePr>
          <p:nvPr>
            <p:extLst>
              <p:ext uri="{D42A27DB-BD31-4B8C-83A1-F6EECF244321}">
                <p14:modId xmlns:p14="http://schemas.microsoft.com/office/powerpoint/2010/main" val="83071302"/>
              </p:ext>
            </p:extLst>
          </p:nvPr>
        </p:nvGraphicFramePr>
        <p:xfrm>
          <a:off x="1143000" y="1832400"/>
          <a:ext cx="2768600" cy="381000"/>
        </p:xfrm>
        <a:graphic>
          <a:graphicData uri="http://schemas.openxmlformats.org/presentationml/2006/ole">
            <mc:AlternateContent xmlns:mc="http://schemas.openxmlformats.org/markup-compatibility/2006">
              <mc:Choice xmlns:v="urn:schemas-microsoft-com:vml" Requires="v">
                <p:oleObj spid="_x0000_s45446" name="Equation" r:id="rId13" imgW="2768600" imgH="381000" progId="Equation.3">
                  <p:embed/>
                </p:oleObj>
              </mc:Choice>
              <mc:Fallback>
                <p:oleObj name="Equation" r:id="rId13" imgW="2768600" imgH="381000" progId="Equation.3">
                  <p:embed/>
                  <p:pic>
                    <p:nvPicPr>
                      <p:cNvPr id="0"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3000" y="1832400"/>
                        <a:ext cx="2768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8"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18"/>
          <p:cNvGraphicFramePr>
            <a:graphicFrameLocks noChangeAspect="1"/>
          </p:cNvGraphicFramePr>
          <p:nvPr>
            <p:extLst>
              <p:ext uri="{D42A27DB-BD31-4B8C-83A1-F6EECF244321}">
                <p14:modId xmlns:p14="http://schemas.microsoft.com/office/powerpoint/2010/main" val="217718475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45447" name="Equation" r:id="rId15" imgW="3022600" imgH="381000" progId="Equation.3">
                  <p:embed/>
                </p:oleObj>
              </mc:Choice>
              <mc:Fallback>
                <p:oleObj name="Equation" r:id="rId15" imgW="3022600" imgH="3810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636556914"/>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45448" name="Equation" r:id="rId17" imgW="2235200" imgH="419100" progId="Equation.3">
                  <p:embed/>
                </p:oleObj>
              </mc:Choice>
              <mc:Fallback>
                <p:oleObj name="Equation" r:id="rId17" imgW="2235200" imgH="419100" progId="Equation.3">
                  <p:embed/>
                  <p:pic>
                    <p:nvPicPr>
                      <p:cNvPr id="0" name="Object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506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dirty="0" smtClean="0">
                <a:solidFill>
                  <a:srgbClr val="3366FF"/>
                </a:solidFill>
              </a:rPr>
              <a:t>44</a:t>
            </a:r>
            <a:endParaRPr lang="en-US" sz="1000" dirty="0">
              <a:solidFill>
                <a:srgbClr val="3366FF"/>
              </a:solidFill>
            </a:endParaRPr>
          </a:p>
        </p:txBody>
      </p:sp>
      <p:sp>
        <p:nvSpPr>
          <p:cNvPr id="45061" name="Text Box 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smtClean="0"/>
              <a:t>Either way, we have demonstrated that 1 – </a:t>
            </a:r>
            <a:r>
              <a:rPr lang="en-GB" sz="1500" b="1" i="1" dirty="0" smtClean="0">
                <a:latin typeface="Symbol" pitchFamily="18" charset="2"/>
              </a:rPr>
              <a:t>a</a:t>
            </a:r>
            <a:r>
              <a:rPr lang="en-GB" sz="1500" b="1" baseline="-25000" dirty="0" smtClean="0"/>
              <a:t>2</a:t>
            </a:r>
            <a:r>
              <a:rPr lang="en-GB" sz="1500" b="1" i="1" dirty="0" smtClean="0">
                <a:latin typeface="Symbol" pitchFamily="18" charset="2"/>
              </a:rPr>
              <a:t>b</a:t>
            </a:r>
            <a:r>
              <a:rPr lang="en-GB" sz="1500" b="1" baseline="-25000" dirty="0" smtClean="0"/>
              <a:t>2</a:t>
            </a:r>
            <a:r>
              <a:rPr lang="en-GB" sz="1500" b="1" dirty="0" smtClean="0">
                <a:latin typeface="Times New Roman" pitchFamily="18" charset="0"/>
              </a:rPr>
              <a:t> </a:t>
            </a:r>
            <a:r>
              <a:rPr lang="en-GB" sz="1500" b="1" dirty="0" smtClean="0"/>
              <a:t>&gt; 0 and hence that, in this case, the bias is positive.  Note that one cannot generalize about the direction of simultaneous equations bias.  It depends on the structure of the model.</a:t>
            </a:r>
            <a:endParaRPr lang="en-GB" sz="1500" b="1" dirty="0"/>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8"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18"/>
          <p:cNvGraphicFramePr>
            <a:graphicFrameLocks noChangeAspect="1"/>
          </p:cNvGraphicFramePr>
          <p:nvPr>
            <p:extLst>
              <p:ext uri="{D42A27DB-BD31-4B8C-83A1-F6EECF244321}">
                <p14:modId xmlns:p14="http://schemas.microsoft.com/office/powerpoint/2010/main" val="126095416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69708" name="Equation" r:id="rId3" imgW="3022600" imgH="381000" progId="Equation.3">
                  <p:embed/>
                </p:oleObj>
              </mc:Choice>
              <mc:Fallback>
                <p:oleObj name="Equation" r:id="rId3" imgW="3022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00161001"/>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69709"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18"/>
          <p:cNvSpPr txBox="1">
            <a:spLocks noChangeArrowheads="1"/>
          </p:cNvSpPr>
          <p:nvPr/>
        </p:nvSpPr>
        <p:spPr bwMode="auto">
          <a:xfrm>
            <a:off x="57150" y="498475"/>
            <a:ext cx="13017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600" b="1" dirty="0"/>
              <a:t>structural</a:t>
            </a:r>
          </a:p>
          <a:p>
            <a:pPr algn="l"/>
            <a:r>
              <a:rPr lang="en-GB" sz="1600" b="1" dirty="0"/>
              <a:t>equations</a:t>
            </a:r>
          </a:p>
        </p:txBody>
      </p:sp>
      <p:sp>
        <p:nvSpPr>
          <p:cNvPr id="11" name="Rectangle 16"/>
          <p:cNvSpPr>
            <a:spLocks noChangeArrowheads="1"/>
          </p:cNvSpPr>
          <p:nvPr/>
        </p:nvSpPr>
        <p:spPr bwMode="auto">
          <a:xfrm>
            <a:off x="0" y="2383200"/>
            <a:ext cx="9144000" cy="10743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3"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4068510718"/>
              </p:ext>
            </p:extLst>
          </p:nvPr>
        </p:nvGraphicFramePr>
        <p:xfrm>
          <a:off x="1281113" y="1201738"/>
          <a:ext cx="3746500" cy="1003300"/>
        </p:xfrm>
        <a:graphic>
          <a:graphicData uri="http://schemas.openxmlformats.org/presentationml/2006/ole">
            <mc:AlternateContent xmlns:mc="http://schemas.openxmlformats.org/markup-compatibility/2006">
              <mc:Choice xmlns:v="urn:schemas-microsoft-com:vml" Requires="v">
                <p:oleObj spid="_x0000_s69710" name="Equation" r:id="rId7" imgW="3746500" imgH="1003300" progId="Equation.DSMT4">
                  <p:embed/>
                </p:oleObj>
              </mc:Choice>
              <mc:Fallback>
                <p:oleObj name="Equation" r:id="rId7" imgW="3746500" imgH="10033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1113" y="1201738"/>
                        <a:ext cx="3746500"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496427679"/>
              </p:ext>
            </p:extLst>
          </p:nvPr>
        </p:nvGraphicFramePr>
        <p:xfrm>
          <a:off x="1290638" y="2435225"/>
          <a:ext cx="2667000" cy="901700"/>
        </p:xfrm>
        <a:graphic>
          <a:graphicData uri="http://schemas.openxmlformats.org/presentationml/2006/ole">
            <mc:AlternateContent xmlns:mc="http://schemas.openxmlformats.org/markup-compatibility/2006">
              <mc:Choice xmlns:v="urn:schemas-microsoft-com:vml" Requires="v">
                <p:oleObj spid="_x0000_s69711" name="Equation" r:id="rId9" imgW="2667000" imgH="901700" progId="Equation.3">
                  <p:embed/>
                </p:oleObj>
              </mc:Choice>
              <mc:Fallback>
                <p:oleObj name="Equation" r:id="rId9" imgW="2667000" imgH="901700" progId="Equation.3">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0638" y="2435225"/>
                        <a:ext cx="26670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6975674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1682"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9.2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gn="l">
              <a:lnSpc>
                <a:spcPct val="120000"/>
              </a:lnSpc>
            </a:pPr>
            <a:r>
              <a:rPr lang="en-GB" sz="1200" b="1" dirty="0">
                <a:solidFill>
                  <a:schemeClr val="bg1"/>
                </a:solidFill>
                <a:hlinkClick r:id="rId2"/>
              </a:rPr>
              <a:t>http://www.oxfordtextbooks.co.uk/orc/dougherty5e</a:t>
            </a:r>
            <a:r>
              <a:rPr lang="en-GB" sz="1200" b="1" dirty="0" smtClean="0">
                <a:solidFill>
                  <a:schemeClr val="bg1"/>
                </a:solidFill>
              </a:rPr>
              <a:t>.</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EC2020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71683" name="Text Box 10"/>
          <p:cNvSpPr txBox="1">
            <a:spLocks noChangeArrowheads="1"/>
          </p:cNvSpPr>
          <p:nvPr/>
        </p:nvSpPr>
        <p:spPr bwMode="auto">
          <a:xfrm>
            <a:off x="8204200" y="6553200"/>
            <a:ext cx="8636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dirty="0" smtClean="0">
                <a:solidFill>
                  <a:srgbClr val="3366FF"/>
                </a:solidFill>
              </a:rPr>
              <a:t>2016.05.08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4" name="Text Box 2"/>
          <p:cNvSpPr txBox="1">
            <a:spLocks noChangeArrowheads="1"/>
          </p:cNvSpPr>
          <p:nvPr/>
        </p:nvSpPr>
        <p:spPr bwMode="auto">
          <a:xfrm>
            <a:off x="301625" y="455613"/>
            <a:ext cx="8532813" cy="6024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74725" algn="l"/>
                <a:tab pos="1655763" algn="l"/>
              </a:tabLst>
              <a:defRPr sz="1400">
                <a:solidFill>
                  <a:schemeClr val="tx1"/>
                </a:solidFill>
                <a:latin typeface="Arial" charset="0"/>
              </a:defRPr>
            </a:lvl1pPr>
            <a:lvl2pPr marL="742950" indent="-285750">
              <a:tabLst>
                <a:tab pos="974725" algn="l"/>
                <a:tab pos="1655763" algn="l"/>
              </a:tabLst>
              <a:defRPr sz="1400">
                <a:solidFill>
                  <a:schemeClr val="tx1"/>
                </a:solidFill>
                <a:latin typeface="Arial" charset="0"/>
              </a:defRPr>
            </a:lvl2pPr>
            <a:lvl3pPr marL="1143000" indent="-228600">
              <a:tabLst>
                <a:tab pos="974725" algn="l"/>
                <a:tab pos="1655763" algn="l"/>
              </a:tabLst>
              <a:defRPr sz="1400">
                <a:solidFill>
                  <a:schemeClr val="tx1"/>
                </a:solidFill>
                <a:latin typeface="Arial" charset="0"/>
              </a:defRPr>
            </a:lvl3pPr>
            <a:lvl4pPr marL="1600200" indent="-228600">
              <a:tabLst>
                <a:tab pos="974725" algn="l"/>
                <a:tab pos="1655763" algn="l"/>
              </a:tabLst>
              <a:defRPr sz="1400">
                <a:solidFill>
                  <a:schemeClr val="tx1"/>
                </a:solidFill>
                <a:latin typeface="Arial" charset="0"/>
              </a:defRPr>
            </a:lvl4pPr>
            <a:lvl5pPr marL="2057400" indent="-228600">
              <a:tabLst>
                <a:tab pos="974725" algn="l"/>
                <a:tab pos="1655763" algn="l"/>
              </a:tabLst>
              <a:defRPr sz="1400">
                <a:solidFill>
                  <a:schemeClr val="tx1"/>
                </a:solidFill>
                <a:latin typeface="Arial" charset="0"/>
              </a:defRPr>
            </a:lvl5pPr>
            <a:lvl6pPr marL="2514600" indent="-228600" algn="ctr" eaLnBrk="0" fontAlgn="base" hangingPunct="0">
              <a:spcBef>
                <a:spcPct val="0"/>
              </a:spcBef>
              <a:spcAft>
                <a:spcPct val="0"/>
              </a:spcAft>
              <a:tabLst>
                <a:tab pos="974725" algn="l"/>
                <a:tab pos="1655763" algn="l"/>
              </a:tabLst>
              <a:defRPr sz="1400">
                <a:solidFill>
                  <a:schemeClr val="tx1"/>
                </a:solidFill>
                <a:latin typeface="Arial" charset="0"/>
              </a:defRPr>
            </a:lvl6pPr>
            <a:lvl7pPr marL="2971800" indent="-228600" algn="ctr" eaLnBrk="0" fontAlgn="base" hangingPunct="0">
              <a:spcBef>
                <a:spcPct val="0"/>
              </a:spcBef>
              <a:spcAft>
                <a:spcPct val="0"/>
              </a:spcAft>
              <a:tabLst>
                <a:tab pos="974725" algn="l"/>
                <a:tab pos="1655763" algn="l"/>
              </a:tabLst>
              <a:defRPr sz="1400">
                <a:solidFill>
                  <a:schemeClr val="tx1"/>
                </a:solidFill>
                <a:latin typeface="Arial" charset="0"/>
              </a:defRPr>
            </a:lvl7pPr>
            <a:lvl8pPr marL="3429000" indent="-228600" algn="ctr" eaLnBrk="0" fontAlgn="base" hangingPunct="0">
              <a:spcBef>
                <a:spcPct val="0"/>
              </a:spcBef>
              <a:spcAft>
                <a:spcPct val="0"/>
              </a:spcAft>
              <a:tabLst>
                <a:tab pos="974725" algn="l"/>
                <a:tab pos="1655763" algn="l"/>
              </a:tabLst>
              <a:defRPr sz="1400">
                <a:solidFill>
                  <a:schemeClr val="tx1"/>
                </a:solidFill>
                <a:latin typeface="Arial" charset="0"/>
              </a:defRPr>
            </a:lvl8pPr>
            <a:lvl9pPr marL="3886200" indent="-228600" algn="ctr" eaLnBrk="0" fontAlgn="base" hangingPunct="0">
              <a:spcBef>
                <a:spcPct val="0"/>
              </a:spcBef>
              <a:spcAft>
                <a:spcPct val="0"/>
              </a:spcAft>
              <a:tabLst>
                <a:tab pos="974725" algn="l"/>
                <a:tab pos="1655763" algn="l"/>
              </a:tabLst>
              <a:defRPr sz="1400">
                <a:solidFill>
                  <a:schemeClr val="tx1"/>
                </a:solidFill>
                <a:latin typeface="Arial" charset="0"/>
              </a:defRPr>
            </a:lvl9pPr>
          </a:lstStyle>
          <a:p>
            <a:pPr algn="l"/>
            <a:endParaRPr lang="en-US" sz="1800"/>
          </a:p>
          <a:p>
            <a:pPr algn="l"/>
            <a:endParaRPr lang="en-US" sz="3000" b="1">
              <a:latin typeface="Times New Roman" pitchFamily="18" charset="0"/>
            </a:endParaRPr>
          </a:p>
        </p:txBody>
      </p:sp>
      <p:sp>
        <p:nvSpPr>
          <p:cNvPr id="512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4</a:t>
            </a:r>
          </a:p>
        </p:txBody>
      </p:sp>
      <p:sp>
        <p:nvSpPr>
          <p:cNvPr id="51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also suppose that workers try to protect their real wages by </a:t>
            </a:r>
            <a:r>
              <a:rPr lang="en-GB" sz="1500" b="1" dirty="0" smtClean="0"/>
              <a:t>negotiating for increases </a:t>
            </a:r>
            <a:r>
              <a:rPr lang="en-GB" sz="1500" b="1" dirty="0"/>
              <a:t>in wages as prices rise, but their ability to so is the weaker, the greater is the rate of unemployment (</a:t>
            </a:r>
            <a:r>
              <a:rPr lang="en-GB" sz="1500" b="1" i="1" dirty="0">
                <a:latin typeface="Symbol" pitchFamily="18" charset="2"/>
              </a:rPr>
              <a:t>a</a:t>
            </a:r>
            <a:r>
              <a:rPr lang="en-GB" sz="1500" b="1" baseline="-25000" dirty="0"/>
              <a:t>2</a:t>
            </a:r>
            <a:r>
              <a:rPr lang="en-GB" sz="1500" b="1" i="1" dirty="0"/>
              <a:t> &gt; 0, </a:t>
            </a:r>
            <a:r>
              <a:rPr lang="en-GB" sz="1500" b="1" i="1" dirty="0">
                <a:latin typeface="Symbol" pitchFamily="18" charset="2"/>
              </a:rPr>
              <a:t>a</a:t>
            </a:r>
            <a:r>
              <a:rPr lang="en-GB" sz="1500" b="1" baseline="-25000" dirty="0"/>
              <a:t>3</a:t>
            </a:r>
            <a:r>
              <a:rPr lang="en-GB" sz="1500" b="1" dirty="0"/>
              <a:t> &lt; 0)</a:t>
            </a:r>
            <a:r>
              <a:rPr lang="en-GB" sz="1500" b="1" i="1" dirty="0"/>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Rectangle 16"/>
          <p:cNvSpPr>
            <a:spLocks noChangeArrowheads="1"/>
          </p:cNvSpPr>
          <p:nvPr/>
        </p:nvSpPr>
        <p:spPr bwMode="auto">
          <a:xfrm>
            <a:off x="4813300" y="583200"/>
            <a:ext cx="3276600" cy="46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21482120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5221"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78853965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522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5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5</a:t>
            </a:r>
          </a:p>
        </p:txBody>
      </p:sp>
      <p:sp>
        <p:nvSpPr>
          <p:cNvPr id="615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The model involves some circularity, in that </a:t>
            </a:r>
            <a:r>
              <a:rPr lang="en-GB" sz="1500" b="1" i="1" dirty="0"/>
              <a:t>w</a:t>
            </a:r>
            <a:r>
              <a:rPr lang="en-GB" sz="1500" b="1" dirty="0"/>
              <a:t> is a determinant of </a:t>
            </a:r>
            <a:r>
              <a:rPr lang="en-GB" sz="1500" b="1" i="1" dirty="0"/>
              <a:t>p,</a:t>
            </a:r>
            <a:r>
              <a:rPr lang="en-GB" sz="1500" b="1" dirty="0"/>
              <a:t> and </a:t>
            </a:r>
            <a:r>
              <a:rPr lang="en-GB" sz="1500" b="1" i="1" dirty="0"/>
              <a:t>p</a:t>
            </a:r>
            <a:r>
              <a:rPr lang="en-GB" sz="1500" b="1" dirty="0"/>
              <a:t> is a determinant of </a:t>
            </a:r>
            <a:r>
              <a:rPr lang="en-GB" sz="1500" b="1" i="1" dirty="0"/>
              <a:t>w</a:t>
            </a:r>
            <a:r>
              <a:rPr lang="en-GB" sz="1500" b="1" dirty="0"/>
              <a:t>.  Variables whose values are determined interactively within the model are described as endogenous variables.</a:t>
            </a:r>
            <a:endParaRPr lang="en-GB" sz="1500" b="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2"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121482120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6248"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8"/>
          <p:cNvGraphicFramePr>
            <a:graphicFrameLocks noChangeAspect="1"/>
          </p:cNvGraphicFramePr>
          <p:nvPr>
            <p:extLst>
              <p:ext uri="{D42A27DB-BD31-4B8C-83A1-F6EECF244321}">
                <p14:modId xmlns:p14="http://schemas.microsoft.com/office/powerpoint/2010/main" val="178853965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6249"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16"/>
          <p:cNvSpPr>
            <a:spLocks noChangeArrowheads="1"/>
          </p:cNvSpPr>
          <p:nvPr/>
        </p:nvSpPr>
        <p:spPr bwMode="auto">
          <a:xfrm>
            <a:off x="0" y="1193799"/>
            <a:ext cx="9144000" cy="5969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Text Box 12"/>
          <p:cNvSpPr txBox="1">
            <a:spLocks noChangeArrowheads="1"/>
          </p:cNvSpPr>
          <p:nvPr/>
        </p:nvSpPr>
        <p:spPr bwMode="auto">
          <a:xfrm>
            <a:off x="3038476" y="1296988"/>
            <a:ext cx="2971800" cy="369332"/>
          </a:xfrm>
          <a:prstGeom prst="rect">
            <a:avLst/>
          </a:prstGeom>
          <a:noFill/>
          <a:ln>
            <a:noFill/>
          </a:ln>
          <a:effectLs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tabLst>
                <a:tab pos="1619250" algn="l"/>
              </a:tabLst>
            </a:pPr>
            <a:r>
              <a:rPr lang="en-GB" sz="1800" b="1" dirty="0"/>
              <a:t>e</a:t>
            </a:r>
            <a:r>
              <a:rPr lang="en-GB" sz="1800" b="1" dirty="0" smtClean="0"/>
              <a:t>ndogenous: 	</a:t>
            </a:r>
            <a:r>
              <a:rPr lang="en-GB" sz="1800" b="1" i="1" dirty="0" smtClean="0"/>
              <a:t>p</a:t>
            </a:r>
            <a:r>
              <a:rPr lang="en-GB" sz="1800" b="1" dirty="0" smtClean="0"/>
              <a:t>, </a:t>
            </a:r>
            <a:r>
              <a:rPr lang="en-GB" sz="1800" b="1" i="1" dirty="0" smtClean="0"/>
              <a:t>w</a:t>
            </a:r>
            <a:endParaRPr lang="en-GB" sz="18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900800"/>
            <a:ext cx="9144000" cy="5969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6"/>
          <p:cNvSpPr>
            <a:spLocks noChangeArrowheads="1"/>
          </p:cNvSpPr>
          <p:nvPr/>
        </p:nvSpPr>
        <p:spPr bwMode="auto">
          <a:xfrm>
            <a:off x="0" y="1193799"/>
            <a:ext cx="9144000" cy="596901"/>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74"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6</a:t>
            </a:r>
          </a:p>
        </p:txBody>
      </p:sp>
      <p:sp>
        <p:nvSpPr>
          <p:cNvPr id="7175"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will cut through the circularity by expressing </a:t>
            </a:r>
            <a:r>
              <a:rPr lang="en-GB" sz="1500" b="1" i="1" dirty="0"/>
              <a:t>p</a:t>
            </a:r>
            <a:r>
              <a:rPr lang="en-GB" sz="1500" b="1" dirty="0"/>
              <a:t> and </a:t>
            </a:r>
            <a:r>
              <a:rPr lang="en-GB" sz="1500" b="1" i="1" dirty="0"/>
              <a:t>w</a:t>
            </a:r>
            <a:r>
              <a:rPr lang="en-GB" sz="1500" b="1" dirty="0"/>
              <a:t> in terms of their ultimate determinants, </a:t>
            </a:r>
            <a:r>
              <a:rPr lang="en-GB" sz="1500" b="1" i="1" dirty="0"/>
              <a:t>U</a:t>
            </a:r>
            <a:r>
              <a:rPr lang="en-GB" sz="1500" b="1" dirty="0"/>
              <a:t> and the disturbance terms </a:t>
            </a:r>
            <a:r>
              <a:rPr lang="en-GB" sz="1500" b="1" i="1" dirty="0"/>
              <a:t>u</a:t>
            </a:r>
            <a:r>
              <a:rPr lang="en-GB" sz="1500" b="1" i="1" baseline="-25000" dirty="0"/>
              <a:t>p</a:t>
            </a:r>
            <a:r>
              <a:rPr lang="en-GB" sz="1500" b="1" dirty="0"/>
              <a:t> and </a:t>
            </a:r>
            <a:r>
              <a:rPr lang="en-GB" sz="1500" b="1" i="1" dirty="0" err="1"/>
              <a:t>u</a:t>
            </a:r>
            <a:r>
              <a:rPr lang="en-GB" sz="1500" b="1" i="1" baseline="-25000" dirty="0" err="1"/>
              <a:t>w</a:t>
            </a:r>
            <a:r>
              <a:rPr lang="en-GB" sz="1500" b="1" dirty="0"/>
              <a:t>.  Variables such as </a:t>
            </a:r>
            <a:r>
              <a:rPr lang="en-GB" sz="1500" b="1" i="1" dirty="0"/>
              <a:t>U</a:t>
            </a:r>
            <a:r>
              <a:rPr lang="en-GB" sz="1500" b="1" dirty="0"/>
              <a:t> whose values are determined outside the model are described as exogenous variables.</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8" name="Text Box 12"/>
          <p:cNvSpPr txBox="1">
            <a:spLocks noChangeArrowheads="1"/>
          </p:cNvSpPr>
          <p:nvPr/>
        </p:nvSpPr>
        <p:spPr bwMode="auto">
          <a:xfrm>
            <a:off x="3038400" y="2001600"/>
            <a:ext cx="2676525" cy="369332"/>
          </a:xfrm>
          <a:prstGeom prst="rect">
            <a:avLst/>
          </a:prstGeom>
          <a:noFill/>
          <a:ln>
            <a:noFill/>
          </a:ln>
          <a:effectLs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tabLst>
                <a:tab pos="1619250" algn="l"/>
              </a:tabLst>
            </a:pPr>
            <a:r>
              <a:rPr lang="en-GB" sz="1800" b="1" dirty="0"/>
              <a:t>e</a:t>
            </a:r>
            <a:r>
              <a:rPr lang="en-GB" sz="1800" b="1" dirty="0" smtClean="0"/>
              <a:t>xogenous: 	</a:t>
            </a:r>
            <a:r>
              <a:rPr lang="en-GB" sz="1800" b="1" i="1" dirty="0" smtClean="0"/>
              <a:t>U</a:t>
            </a:r>
            <a:endParaRPr lang="en-US" sz="1800" b="1" i="1" dirty="0"/>
          </a:p>
        </p:txBody>
      </p:sp>
      <p:sp>
        <p:nvSpPr>
          <p:cNvPr id="17"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214821207"/>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7271" name="Equation" r:id="rId3" imgW="2235200" imgH="419100" progId="Equation.3">
                  <p:embed/>
                </p:oleObj>
              </mc:Choice>
              <mc:Fallback>
                <p:oleObj name="Equation" r:id="rId3" imgW="2235200" imgH="419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8"/>
          <p:cNvGraphicFramePr>
            <a:graphicFrameLocks noChangeAspect="1"/>
          </p:cNvGraphicFramePr>
          <p:nvPr>
            <p:extLst>
              <p:ext uri="{D42A27DB-BD31-4B8C-83A1-F6EECF244321}">
                <p14:modId xmlns:p14="http://schemas.microsoft.com/office/powerpoint/2010/main" val="1788539657"/>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7272" name="Equation" r:id="rId5" imgW="3022600" imgH="381000" progId="Equation.3">
                  <p:embed/>
                </p:oleObj>
              </mc:Choice>
              <mc:Fallback>
                <p:oleObj name="Equation" r:id="rId5" imgW="30226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76" name="Text Box 12"/>
          <p:cNvSpPr txBox="1">
            <a:spLocks noChangeArrowheads="1"/>
          </p:cNvSpPr>
          <p:nvPr/>
        </p:nvSpPr>
        <p:spPr bwMode="auto">
          <a:xfrm>
            <a:off x="3038476" y="1296988"/>
            <a:ext cx="2971800" cy="369332"/>
          </a:xfrm>
          <a:prstGeom prst="rect">
            <a:avLst/>
          </a:prstGeom>
          <a:noFill/>
          <a:ln>
            <a:noFill/>
          </a:ln>
          <a:effectLs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tabLst>
                <a:tab pos="1619250" algn="l"/>
              </a:tabLst>
            </a:pPr>
            <a:r>
              <a:rPr lang="en-GB" sz="1800" b="1" dirty="0"/>
              <a:t>e</a:t>
            </a:r>
            <a:r>
              <a:rPr lang="en-GB" sz="1800" b="1" dirty="0" smtClean="0"/>
              <a:t>ndogenous: 	</a:t>
            </a:r>
            <a:r>
              <a:rPr lang="en-GB" sz="1800" b="1" i="1" dirty="0" smtClean="0"/>
              <a:t>p</a:t>
            </a:r>
            <a:r>
              <a:rPr lang="en-GB" sz="1800" b="1" dirty="0" smtClean="0"/>
              <a:t>, </a:t>
            </a:r>
            <a:r>
              <a:rPr lang="en-GB" sz="1800" b="1" i="1" dirty="0" smtClean="0"/>
              <a:t>w</a:t>
            </a:r>
            <a:endParaRPr lang="en-GB" sz="18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198"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7</a:t>
            </a:r>
          </a:p>
        </p:txBody>
      </p:sp>
      <p:sp>
        <p:nvSpPr>
          <p:cNvPr id="8199"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will start with </a:t>
            </a:r>
            <a:r>
              <a:rPr lang="en-GB" sz="1500" b="1" i="1" dirty="0"/>
              <a:t>p</a:t>
            </a:r>
            <a:r>
              <a:rPr lang="en-GB" sz="1500" b="1" dirty="0"/>
              <a:t>.  The first step is to substitute for </a:t>
            </a:r>
            <a:r>
              <a:rPr lang="en-GB" sz="1500" b="1" i="1" dirty="0"/>
              <a:t>w</a:t>
            </a:r>
            <a:r>
              <a:rPr lang="en-GB" sz="1500" b="1" dirty="0"/>
              <a:t> from the second equation.</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1"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122627605"/>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8332"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78637548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8333" name="Equation" r:id="rId5" imgW="2235200" imgH="419100" progId="Equation.3">
                  <p:embed/>
                </p:oleObj>
              </mc:Choice>
              <mc:Fallback>
                <p:oleObj name="Equation" r:id="rId5" imgW="2235200" imgH="4191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8"/>
          <p:cNvGraphicFramePr>
            <a:graphicFrameLocks noChangeAspect="1"/>
          </p:cNvGraphicFramePr>
          <p:nvPr>
            <p:extLst>
              <p:ext uri="{D42A27DB-BD31-4B8C-83A1-F6EECF244321}">
                <p14:modId xmlns:p14="http://schemas.microsoft.com/office/powerpoint/2010/main" val="291812532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8334" name="Equation" r:id="rId7" imgW="3022600" imgH="381000" progId="Equation.3">
                  <p:embed/>
                </p:oleObj>
              </mc:Choice>
              <mc:Fallback>
                <p:oleObj name="Equation" r:id="rId7" imgW="3022600" imgH="3810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22"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US" sz="1000">
                <a:solidFill>
                  <a:srgbClr val="3366FF"/>
                </a:solidFill>
              </a:rPr>
              <a:t>8</a:t>
            </a:r>
          </a:p>
        </p:txBody>
      </p:sp>
      <p:sp>
        <p:nvSpPr>
          <p:cNvPr id="9223"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500" b="1" dirty="0"/>
              <a:t>We bring the terms involving </a:t>
            </a:r>
            <a:r>
              <a:rPr lang="en-GB" sz="1500" b="1" i="1" dirty="0"/>
              <a:t>p</a:t>
            </a:r>
            <a:r>
              <a:rPr lang="en-GB" sz="1500" b="1" dirty="0"/>
              <a:t> together on the left side of the equation and thus express </a:t>
            </a:r>
            <a:r>
              <a:rPr lang="en-GB" sz="1500" b="1" i="1" dirty="0"/>
              <a:t>p</a:t>
            </a:r>
            <a:r>
              <a:rPr lang="en-GB" sz="1500" b="1" dirty="0"/>
              <a:t> in terms of </a:t>
            </a:r>
            <a:r>
              <a:rPr lang="en-GB" sz="1500" b="1" i="1" dirty="0"/>
              <a:t>U</a:t>
            </a:r>
            <a:r>
              <a:rPr lang="en-GB" sz="1500" b="1" dirty="0"/>
              <a:t>, </a:t>
            </a:r>
            <a:r>
              <a:rPr lang="en-GB" sz="1500" b="1" i="1" dirty="0"/>
              <a:t>u</a:t>
            </a:r>
            <a:r>
              <a:rPr lang="en-GB" sz="1500" b="1" i="1" baseline="-25000" dirty="0"/>
              <a:t>p</a:t>
            </a:r>
            <a:r>
              <a:rPr lang="en-GB" sz="1500" b="1" dirty="0"/>
              <a:t>, and </a:t>
            </a:r>
            <a:r>
              <a:rPr lang="en-GB" sz="1500" b="1" i="1" dirty="0" err="1"/>
              <a:t>u</a:t>
            </a:r>
            <a:r>
              <a:rPr lang="en-GB" sz="1500" b="1" i="1" baseline="-25000" dirty="0" err="1"/>
              <a:t>w</a:t>
            </a:r>
            <a:r>
              <a:rPr lang="en-GB" sz="1500" b="1" dirty="0"/>
              <a:t>.</a:t>
            </a:r>
            <a:endParaRPr lang="en-GB" sz="1500" b="1"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4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pPr>
            <a:r>
              <a:rPr lang="en-GB" sz="1800" b="1"/>
              <a:t>SIMULTANEOUS EQUATIONS BIAS</a:t>
            </a:r>
            <a:endParaRPr lang="en-GB" sz="1600">
              <a:latin typeface="Times New Roman" pitchFamily="18" charset="0"/>
            </a:endParaRPr>
          </a:p>
        </p:txBody>
      </p:sp>
      <p:sp>
        <p:nvSpPr>
          <p:cNvPr id="14" name="Rectangle 16"/>
          <p:cNvSpPr>
            <a:spLocks noChangeArrowheads="1"/>
          </p:cNvSpPr>
          <p:nvPr/>
        </p:nvSpPr>
        <p:spPr bwMode="auto">
          <a:xfrm>
            <a:off x="0" y="1193799"/>
            <a:ext cx="9144000" cy="108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 name="Object 19"/>
          <p:cNvGraphicFramePr>
            <a:graphicFrameLocks noChangeAspect="1"/>
          </p:cNvGraphicFramePr>
          <p:nvPr>
            <p:extLst>
              <p:ext uri="{D42A27DB-BD31-4B8C-83A1-F6EECF244321}">
                <p14:modId xmlns:p14="http://schemas.microsoft.com/office/powerpoint/2010/main" val="122627605"/>
              </p:ext>
            </p:extLst>
          </p:nvPr>
        </p:nvGraphicFramePr>
        <p:xfrm>
          <a:off x="2374900" y="1289050"/>
          <a:ext cx="4749800" cy="419100"/>
        </p:xfrm>
        <a:graphic>
          <a:graphicData uri="http://schemas.openxmlformats.org/presentationml/2006/ole">
            <mc:AlternateContent xmlns:mc="http://schemas.openxmlformats.org/markup-compatibility/2006">
              <mc:Choice xmlns:v="urn:schemas-microsoft-com:vml" Requires="v">
                <p:oleObj spid="_x0000_s9443" name="Equation" r:id="rId3" imgW="4749480" imgH="419040" progId="Equation.3">
                  <p:embed/>
                </p:oleObj>
              </mc:Choice>
              <mc:Fallback>
                <p:oleObj name="Equation" r:id="rId3" imgW="4749480" imgH="419040" progId="Equation.3">
                  <p:embed/>
                  <p:pic>
                    <p:nvPicPr>
                      <p:cNvPr id="0" name=""/>
                      <p:cNvPicPr>
                        <a:picLocks noChangeAspect="1" noChangeArrowheads="1"/>
                      </p:cNvPicPr>
                      <p:nvPr/>
                    </p:nvPicPr>
                    <p:blipFill>
                      <a:blip r:embed="rId4"/>
                      <a:srcRect/>
                      <a:stretch>
                        <a:fillRect/>
                      </a:stretch>
                    </p:blipFill>
                    <p:spPr bwMode="auto">
                      <a:xfrm>
                        <a:off x="2374900" y="1289050"/>
                        <a:ext cx="47498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079420382"/>
              </p:ext>
            </p:extLst>
          </p:nvPr>
        </p:nvGraphicFramePr>
        <p:xfrm>
          <a:off x="1147763" y="1784350"/>
          <a:ext cx="5575300" cy="419100"/>
        </p:xfrm>
        <a:graphic>
          <a:graphicData uri="http://schemas.openxmlformats.org/presentationml/2006/ole">
            <mc:AlternateContent xmlns:mc="http://schemas.openxmlformats.org/markup-compatibility/2006">
              <mc:Choice xmlns:v="urn:schemas-microsoft-com:vml" Requires="v">
                <p:oleObj spid="_x0000_s9444" name="Equation" r:id="rId5" imgW="5574960" imgH="419040" progId="Equation.3">
                  <p:embed/>
                </p:oleObj>
              </mc:Choice>
              <mc:Fallback>
                <p:oleObj name="Equation" r:id="rId5" imgW="5574960" imgH="419040" progId="Equation.3">
                  <p:embed/>
                  <p:pic>
                    <p:nvPicPr>
                      <p:cNvPr id="0" name=""/>
                      <p:cNvPicPr>
                        <a:picLocks noChangeAspect="1" noChangeArrowheads="1"/>
                      </p:cNvPicPr>
                      <p:nvPr/>
                    </p:nvPicPr>
                    <p:blipFill>
                      <a:blip r:embed="rId6"/>
                      <a:srcRect/>
                      <a:stretch>
                        <a:fillRect/>
                      </a:stretch>
                    </p:blipFill>
                    <p:spPr bwMode="auto">
                      <a:xfrm>
                        <a:off x="1147763" y="1784350"/>
                        <a:ext cx="55753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16"/>
          <p:cNvSpPr>
            <a:spLocks noChangeArrowheads="1"/>
          </p:cNvSpPr>
          <p:nvPr/>
        </p:nvSpPr>
        <p:spPr bwMode="auto">
          <a:xfrm>
            <a:off x="0" y="2365200"/>
            <a:ext cx="9144000" cy="97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Rectangle 16"/>
          <p:cNvSpPr>
            <a:spLocks noChangeArrowheads="1"/>
          </p:cNvSpPr>
          <p:nvPr/>
        </p:nvSpPr>
        <p:spPr bwMode="auto">
          <a:xfrm>
            <a:off x="0" y="540000"/>
            <a:ext cx="9144000" cy="5472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786375482"/>
              </p:ext>
            </p:extLst>
          </p:nvPr>
        </p:nvGraphicFramePr>
        <p:xfrm>
          <a:off x="1816100" y="625475"/>
          <a:ext cx="2111375" cy="395288"/>
        </p:xfrm>
        <a:graphic>
          <a:graphicData uri="http://schemas.openxmlformats.org/presentationml/2006/ole">
            <mc:AlternateContent xmlns:mc="http://schemas.openxmlformats.org/markup-compatibility/2006">
              <mc:Choice xmlns:v="urn:schemas-microsoft-com:vml" Requires="v">
                <p:oleObj spid="_x0000_s9445" name="Equation" r:id="rId7" imgW="2235200" imgH="419100" progId="Equation.3">
                  <p:embed/>
                </p:oleObj>
              </mc:Choice>
              <mc:Fallback>
                <p:oleObj name="Equation" r:id="rId7" imgW="2235200" imgH="4191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6100" y="625475"/>
                        <a:ext cx="2111375"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8"/>
          <p:cNvGraphicFramePr>
            <a:graphicFrameLocks noChangeAspect="1"/>
          </p:cNvGraphicFramePr>
          <p:nvPr>
            <p:extLst>
              <p:ext uri="{D42A27DB-BD31-4B8C-83A1-F6EECF244321}">
                <p14:modId xmlns:p14="http://schemas.microsoft.com/office/powerpoint/2010/main" val="2918125326"/>
              </p:ext>
            </p:extLst>
          </p:nvPr>
        </p:nvGraphicFramePr>
        <p:xfrm>
          <a:off x="4939200" y="619125"/>
          <a:ext cx="3022600" cy="381000"/>
        </p:xfrm>
        <a:graphic>
          <a:graphicData uri="http://schemas.openxmlformats.org/presentationml/2006/ole">
            <mc:AlternateContent xmlns:mc="http://schemas.openxmlformats.org/markup-compatibility/2006">
              <mc:Choice xmlns:v="urn:schemas-microsoft-com:vml" Requires="v">
                <p:oleObj spid="_x0000_s9446" name="Equation" r:id="rId9" imgW="3022600" imgH="381000" progId="Equation.3">
                  <p:embed/>
                </p:oleObj>
              </mc:Choice>
              <mc:Fallback>
                <p:oleObj name="Equation" r:id="rId9" imgW="3022600" imgH="3810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9200" y="619125"/>
                        <a:ext cx="30226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7"/>
          <p:cNvGraphicFramePr>
            <a:graphicFrameLocks noChangeAspect="1"/>
          </p:cNvGraphicFramePr>
          <p:nvPr>
            <p:extLst>
              <p:ext uri="{D42A27DB-BD31-4B8C-83A1-F6EECF244321}">
                <p14:modId xmlns:p14="http://schemas.microsoft.com/office/powerpoint/2010/main" val="3566521560"/>
              </p:ext>
            </p:extLst>
          </p:nvPr>
        </p:nvGraphicFramePr>
        <p:xfrm>
          <a:off x="2372400" y="2430000"/>
          <a:ext cx="4394200" cy="838200"/>
        </p:xfrm>
        <a:graphic>
          <a:graphicData uri="http://schemas.openxmlformats.org/presentationml/2006/ole">
            <mc:AlternateContent xmlns:mc="http://schemas.openxmlformats.org/markup-compatibility/2006">
              <mc:Choice xmlns:v="urn:schemas-microsoft-com:vml" Requires="v">
                <p:oleObj spid="_x0000_s9447" name="Equation" r:id="rId11" imgW="4394200" imgH="838200" progId="Equation.3">
                  <p:embed/>
                </p:oleObj>
              </mc:Choice>
              <mc:Fallback>
                <p:oleObj name="Equation" r:id="rId11" imgW="4394200" imgH="8382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72400" y="2430000"/>
                        <a:ext cx="4394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C52A3B-2224-483B-A097-639D83E68EE1}"/>
</file>

<file path=customXml/itemProps2.xml><?xml version="1.0" encoding="utf-8"?>
<ds:datastoreItem xmlns:ds="http://schemas.openxmlformats.org/officeDocument/2006/customXml" ds:itemID="{2236F75A-99C8-42ED-B5B2-DAB4390FBD3B}"/>
</file>

<file path=customXml/itemProps3.xml><?xml version="1.0" encoding="utf-8"?>
<ds:datastoreItem xmlns:ds="http://schemas.openxmlformats.org/officeDocument/2006/customXml" ds:itemID="{9968DA27-41C2-4378-BA75-198CF9DEBDF5}"/>
</file>

<file path=docProps/app.xml><?xml version="1.0" encoding="utf-8"?>
<Properties xmlns="http://schemas.openxmlformats.org/officeDocument/2006/extended-properties" xmlns:vt="http://schemas.openxmlformats.org/officeDocument/2006/docPropsVTypes">
  <TotalTime>5874</TotalTime>
  <Words>1824</Words>
  <Application>Microsoft Office PowerPoint</Application>
  <PresentationFormat>On-screen Show (4:3)</PresentationFormat>
  <Paragraphs>251</Paragraphs>
  <Slides>46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4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198</cp:revision>
  <dcterms:created xsi:type="dcterms:W3CDTF">1998-05-09T13:24:56Z</dcterms:created>
  <dcterms:modified xsi:type="dcterms:W3CDTF">2016-05-23T09:37:20Z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