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27" r:id="rId2"/>
    <p:sldId id="356" r:id="rId3"/>
    <p:sldId id="405" r:id="rId4"/>
    <p:sldId id="406" r:id="rId5"/>
    <p:sldId id="407" r:id="rId6"/>
    <p:sldId id="408" r:id="rId7"/>
    <p:sldId id="409" r:id="rId8"/>
    <p:sldId id="410" r:id="rId9"/>
    <p:sldId id="411" r:id="rId10"/>
    <p:sldId id="412" r:id="rId11"/>
    <p:sldId id="413" r:id="rId12"/>
    <p:sldId id="426" r:id="rId13"/>
    <p:sldId id="284" r:id="rId14"/>
  </p:sldIdLst>
  <p:sldSz cx="9144000" cy="6858000" type="screen4x3"/>
  <p:notesSz cx="6858000" cy="9144000"/>
  <p:defaultTextStyle>
    <a:defPPr>
      <a:defRPr lang="en-US"/>
    </a:defPPr>
    <a:lvl1pPr algn="r" rtl="0" eaLnBrk="0" fontAlgn="base" hangingPunct="0">
      <a:spcBef>
        <a:spcPct val="0"/>
      </a:spcBef>
      <a:spcAft>
        <a:spcPct val="0"/>
      </a:spcAft>
      <a:defRPr sz="1400" i="1" kern="1200">
        <a:solidFill>
          <a:schemeClr val="tx1"/>
        </a:solidFill>
        <a:latin typeface="Arial" charset="0"/>
        <a:ea typeface="+mn-ea"/>
        <a:cs typeface="+mn-cs"/>
      </a:defRPr>
    </a:lvl1pPr>
    <a:lvl2pPr marL="457200" algn="r" rtl="0" eaLnBrk="0" fontAlgn="base" hangingPunct="0">
      <a:spcBef>
        <a:spcPct val="0"/>
      </a:spcBef>
      <a:spcAft>
        <a:spcPct val="0"/>
      </a:spcAft>
      <a:defRPr sz="1400" i="1" kern="1200">
        <a:solidFill>
          <a:schemeClr val="tx1"/>
        </a:solidFill>
        <a:latin typeface="Arial" charset="0"/>
        <a:ea typeface="+mn-ea"/>
        <a:cs typeface="+mn-cs"/>
      </a:defRPr>
    </a:lvl2pPr>
    <a:lvl3pPr marL="914400" algn="r" rtl="0" eaLnBrk="0" fontAlgn="base" hangingPunct="0">
      <a:spcBef>
        <a:spcPct val="0"/>
      </a:spcBef>
      <a:spcAft>
        <a:spcPct val="0"/>
      </a:spcAft>
      <a:defRPr sz="1400" i="1" kern="1200">
        <a:solidFill>
          <a:schemeClr val="tx1"/>
        </a:solidFill>
        <a:latin typeface="Arial" charset="0"/>
        <a:ea typeface="+mn-ea"/>
        <a:cs typeface="+mn-cs"/>
      </a:defRPr>
    </a:lvl3pPr>
    <a:lvl4pPr marL="1371600" algn="r" rtl="0" eaLnBrk="0" fontAlgn="base" hangingPunct="0">
      <a:spcBef>
        <a:spcPct val="0"/>
      </a:spcBef>
      <a:spcAft>
        <a:spcPct val="0"/>
      </a:spcAft>
      <a:defRPr sz="1400" i="1" kern="1200">
        <a:solidFill>
          <a:schemeClr val="tx1"/>
        </a:solidFill>
        <a:latin typeface="Arial" charset="0"/>
        <a:ea typeface="+mn-ea"/>
        <a:cs typeface="+mn-cs"/>
      </a:defRPr>
    </a:lvl4pPr>
    <a:lvl5pPr marL="1828800" algn="r" rtl="0" eaLnBrk="0" fontAlgn="base" hangingPunct="0">
      <a:spcBef>
        <a:spcPct val="0"/>
      </a:spcBef>
      <a:spcAft>
        <a:spcPct val="0"/>
      </a:spcAft>
      <a:defRPr sz="1400" i="1" kern="1200">
        <a:solidFill>
          <a:schemeClr val="tx1"/>
        </a:solidFill>
        <a:latin typeface="Arial" charset="0"/>
        <a:ea typeface="+mn-ea"/>
        <a:cs typeface="+mn-cs"/>
      </a:defRPr>
    </a:lvl5pPr>
    <a:lvl6pPr marL="2286000" algn="l" defTabSz="914400" rtl="0" eaLnBrk="1" latinLnBrk="0" hangingPunct="1">
      <a:defRPr sz="1400" i="1" kern="1200">
        <a:solidFill>
          <a:schemeClr val="tx1"/>
        </a:solidFill>
        <a:latin typeface="Arial" charset="0"/>
        <a:ea typeface="+mn-ea"/>
        <a:cs typeface="+mn-cs"/>
      </a:defRPr>
    </a:lvl6pPr>
    <a:lvl7pPr marL="2743200" algn="l" defTabSz="914400" rtl="0" eaLnBrk="1" latinLnBrk="0" hangingPunct="1">
      <a:defRPr sz="1400" i="1" kern="1200">
        <a:solidFill>
          <a:schemeClr val="tx1"/>
        </a:solidFill>
        <a:latin typeface="Arial" charset="0"/>
        <a:ea typeface="+mn-ea"/>
        <a:cs typeface="+mn-cs"/>
      </a:defRPr>
    </a:lvl7pPr>
    <a:lvl8pPr marL="3200400" algn="l" defTabSz="914400" rtl="0" eaLnBrk="1" latinLnBrk="0" hangingPunct="1">
      <a:defRPr sz="1400" i="1" kern="1200">
        <a:solidFill>
          <a:schemeClr val="tx1"/>
        </a:solidFill>
        <a:latin typeface="Arial" charset="0"/>
        <a:ea typeface="+mn-ea"/>
        <a:cs typeface="+mn-cs"/>
      </a:defRPr>
    </a:lvl8pPr>
    <a:lvl9pPr marL="3657600" algn="l" defTabSz="914400" rtl="0" eaLnBrk="1" latinLnBrk="0" hangingPunct="1">
      <a:defRPr sz="1400"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3366FF"/>
    <a:srgbClr val="FFFF00"/>
    <a:srgbClr val="00FF00"/>
    <a:srgbClr val="FF0000"/>
    <a:srgbClr val="000000"/>
    <a:srgbClr val="66FFFF"/>
    <a:srgbClr val="DDDDDD"/>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77" autoAdjust="0"/>
    <p:restoredTop sz="94660"/>
  </p:normalViewPr>
  <p:slideViewPr>
    <p:cSldViewPr snapToGrid="0" showGuides="1">
      <p:cViewPr>
        <p:scale>
          <a:sx n="100" d="100"/>
          <a:sy n="100" d="100"/>
        </p:scale>
        <p:origin x="-2328" y="-462"/>
      </p:cViewPr>
      <p:guideLst>
        <p:guide orient="horz" pos="486"/>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87C62F-BE32-4A02-9CBA-15A6574DB812}" type="slidenum">
              <a:rPr lang="en-US"/>
              <a:pPr>
                <a:defRPr/>
              </a:pPr>
              <a:t>‹#›</a:t>
            </a:fld>
            <a:endParaRPr lang="en-US"/>
          </a:p>
        </p:txBody>
      </p:sp>
    </p:spTree>
    <p:extLst>
      <p:ext uri="{BB962C8B-B14F-4D97-AF65-F5344CB8AC3E}">
        <p14:creationId xmlns:p14="http://schemas.microsoft.com/office/powerpoint/2010/main" val="3652575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632FD4-CE53-4A64-83DE-B4A47021B1C4}" type="slidenum">
              <a:rPr lang="en-US"/>
              <a:pPr>
                <a:defRPr/>
              </a:pPr>
              <a:t>‹#›</a:t>
            </a:fld>
            <a:endParaRPr lang="en-US"/>
          </a:p>
        </p:txBody>
      </p:sp>
    </p:spTree>
    <p:extLst>
      <p:ext uri="{BB962C8B-B14F-4D97-AF65-F5344CB8AC3E}">
        <p14:creationId xmlns:p14="http://schemas.microsoft.com/office/powerpoint/2010/main" val="1674413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6ADFB7-6EB1-4E45-B9B6-84E676668E23}" type="slidenum">
              <a:rPr lang="en-US"/>
              <a:pPr>
                <a:defRPr/>
              </a:pPr>
              <a:t>‹#›</a:t>
            </a:fld>
            <a:endParaRPr lang="en-US"/>
          </a:p>
        </p:txBody>
      </p:sp>
    </p:spTree>
    <p:extLst>
      <p:ext uri="{BB962C8B-B14F-4D97-AF65-F5344CB8AC3E}">
        <p14:creationId xmlns:p14="http://schemas.microsoft.com/office/powerpoint/2010/main" val="174542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7A0C54-0478-4602-9EA4-15184FC0CF47}" type="slidenum">
              <a:rPr lang="en-US"/>
              <a:pPr>
                <a:defRPr/>
              </a:pPr>
              <a:t>‹#›</a:t>
            </a:fld>
            <a:endParaRPr lang="en-US"/>
          </a:p>
        </p:txBody>
      </p:sp>
    </p:spTree>
    <p:extLst>
      <p:ext uri="{BB962C8B-B14F-4D97-AF65-F5344CB8AC3E}">
        <p14:creationId xmlns:p14="http://schemas.microsoft.com/office/powerpoint/2010/main" val="3569035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5644D4-D1B4-4807-8190-A7669333335A}" type="slidenum">
              <a:rPr lang="en-US"/>
              <a:pPr>
                <a:defRPr/>
              </a:pPr>
              <a:t>‹#›</a:t>
            </a:fld>
            <a:endParaRPr lang="en-US"/>
          </a:p>
        </p:txBody>
      </p:sp>
    </p:spTree>
    <p:extLst>
      <p:ext uri="{BB962C8B-B14F-4D97-AF65-F5344CB8AC3E}">
        <p14:creationId xmlns:p14="http://schemas.microsoft.com/office/powerpoint/2010/main" val="622808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83681B-8622-455E-B975-C5F4D5FA63C4}" type="slidenum">
              <a:rPr lang="en-US"/>
              <a:pPr>
                <a:defRPr/>
              </a:pPr>
              <a:t>‹#›</a:t>
            </a:fld>
            <a:endParaRPr lang="en-US"/>
          </a:p>
        </p:txBody>
      </p:sp>
    </p:spTree>
    <p:extLst>
      <p:ext uri="{BB962C8B-B14F-4D97-AF65-F5344CB8AC3E}">
        <p14:creationId xmlns:p14="http://schemas.microsoft.com/office/powerpoint/2010/main" val="3708851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287F89E-5777-44C4-91ED-882262EA9A36}" type="slidenum">
              <a:rPr lang="en-US"/>
              <a:pPr>
                <a:defRPr/>
              </a:pPr>
              <a:t>‹#›</a:t>
            </a:fld>
            <a:endParaRPr lang="en-US"/>
          </a:p>
        </p:txBody>
      </p:sp>
    </p:spTree>
    <p:extLst>
      <p:ext uri="{BB962C8B-B14F-4D97-AF65-F5344CB8AC3E}">
        <p14:creationId xmlns:p14="http://schemas.microsoft.com/office/powerpoint/2010/main" val="2941796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47304ED-559C-44D6-B0EC-89A7A51713FC}" type="slidenum">
              <a:rPr lang="en-US"/>
              <a:pPr>
                <a:defRPr/>
              </a:pPr>
              <a:t>‹#›</a:t>
            </a:fld>
            <a:endParaRPr lang="en-US"/>
          </a:p>
        </p:txBody>
      </p:sp>
    </p:spTree>
    <p:extLst>
      <p:ext uri="{BB962C8B-B14F-4D97-AF65-F5344CB8AC3E}">
        <p14:creationId xmlns:p14="http://schemas.microsoft.com/office/powerpoint/2010/main" val="2560236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58BD1BD-1F23-44E7-A9B5-33BC9981919A}" type="slidenum">
              <a:rPr lang="en-US"/>
              <a:pPr>
                <a:defRPr/>
              </a:pPr>
              <a:t>‹#›</a:t>
            </a:fld>
            <a:endParaRPr lang="en-US"/>
          </a:p>
        </p:txBody>
      </p:sp>
    </p:spTree>
    <p:extLst>
      <p:ext uri="{BB962C8B-B14F-4D97-AF65-F5344CB8AC3E}">
        <p14:creationId xmlns:p14="http://schemas.microsoft.com/office/powerpoint/2010/main" val="26230880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8AAC0E-9271-4614-A74E-6DE35633B4E5}" type="slidenum">
              <a:rPr lang="en-US"/>
              <a:pPr>
                <a:defRPr/>
              </a:pPr>
              <a:t>‹#›</a:t>
            </a:fld>
            <a:endParaRPr lang="en-US"/>
          </a:p>
        </p:txBody>
      </p:sp>
    </p:spTree>
    <p:extLst>
      <p:ext uri="{BB962C8B-B14F-4D97-AF65-F5344CB8AC3E}">
        <p14:creationId xmlns:p14="http://schemas.microsoft.com/office/powerpoint/2010/main" val="1783548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6AA7714-18BF-4AFF-B2FF-190B49819853}" type="slidenum">
              <a:rPr lang="en-US"/>
              <a:pPr>
                <a:defRPr/>
              </a:pPr>
              <a:t>‹#›</a:t>
            </a:fld>
            <a:endParaRPr lang="en-US"/>
          </a:p>
        </p:txBody>
      </p:sp>
    </p:spTree>
    <p:extLst>
      <p:ext uri="{BB962C8B-B14F-4D97-AF65-F5344CB8AC3E}">
        <p14:creationId xmlns:p14="http://schemas.microsoft.com/office/powerpoint/2010/main" val="1332002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i="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i="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i="0">
                <a:latin typeface="+mn-lt"/>
              </a:defRPr>
            </a:lvl1pPr>
          </a:lstStyle>
          <a:p>
            <a:pPr>
              <a:defRPr/>
            </a:pPr>
            <a:fld id="{DC7C437C-2FA0-4C36-B64C-10DDA0525D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5" Type="http://schemas.openxmlformats.org/officeDocument/2006/relationships/oleObject" Target="../embeddings/oleObject3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2.bin"/></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5" Type="http://schemas.openxmlformats.org/officeDocument/2006/relationships/oleObject" Target="../embeddings/oleObject3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6.bin"/></Relationships>
</file>

<file path=ppt/slides/_rels/slide1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wmf"/><Relationship Id="rId5" Type="http://schemas.openxmlformats.org/officeDocument/2006/relationships/oleObject" Target="../embeddings/oleObject3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0.bin"/></Relationships>
</file>

<file path=ppt/slides/_rels/slide13.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up.com/uk/orc/bin/9780199567089/"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wmf"/><Relationship Id="rId5" Type="http://schemas.openxmlformats.org/officeDocument/2006/relationships/oleObject" Target="../embeddings/oleObject6.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0.bin"/></Relationships>
</file>

<file path=ppt/slides/_rels/slide8.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5" Type="http://schemas.openxmlformats.org/officeDocument/2006/relationships/oleObject" Target="../embeddings/oleObject2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4.bin"/></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26.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2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9: </a:t>
            </a:r>
            <a:r>
              <a:rPr lang="en-GB" dirty="0">
                <a:solidFill>
                  <a:schemeClr val="bg1"/>
                </a:solidFill>
                <a:latin typeface="Arial" pitchFamily="34" charset="0"/>
                <a:cs typeface="Arial" pitchFamily="34" charset="0"/>
              </a:rPr>
              <a:t>Simultaneous Equations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23943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5"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9</a:t>
            </a:r>
            <a:endParaRPr lang="en-US" sz="1000" i="0">
              <a:solidFill>
                <a:srgbClr val="3366FF"/>
              </a:solidFill>
            </a:endParaRPr>
          </a:p>
        </p:txBody>
      </p:sp>
      <p:sp>
        <p:nvSpPr>
          <p:cNvPr id="10246"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dirty="0"/>
              <a:t>m</a:t>
            </a:r>
            <a:r>
              <a:rPr lang="en-GB" sz="1500" b="1" i="0" dirty="0"/>
              <a:t> is correlated with </a:t>
            </a:r>
            <a:r>
              <a:rPr lang="en-GB" sz="1500" b="1" dirty="0"/>
              <a:t>p</a:t>
            </a:r>
            <a:r>
              <a:rPr lang="en-GB" sz="1500" b="1" i="0" dirty="0"/>
              <a:t>, by virtue of the reduced form equation for </a:t>
            </a:r>
            <a:r>
              <a:rPr lang="en-GB" sz="1500" b="1" dirty="0"/>
              <a:t>p</a:t>
            </a:r>
            <a:r>
              <a:rPr lang="en-GB" sz="1500" b="1" i="0" dirty="0"/>
              <a:t>, it is exogenous and therefore distributed independently of </a:t>
            </a:r>
            <a:r>
              <a:rPr lang="en-GB" sz="1500" b="1" dirty="0" err="1"/>
              <a:t>u</a:t>
            </a:r>
            <a:r>
              <a:rPr lang="en-GB" sz="1500" b="1" baseline="-25000" dirty="0" err="1"/>
              <a:t>w</a:t>
            </a:r>
            <a:r>
              <a:rPr lang="en-GB" sz="1500" b="1" i="0" dirty="0"/>
              <a:t>, and it is not already in the equation in its own right.</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9" name="Rectangle 38"/>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1"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2880768308"/>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10313"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18"/>
          <p:cNvGraphicFramePr>
            <a:graphicFrameLocks noChangeAspect="1"/>
          </p:cNvGraphicFramePr>
          <p:nvPr>
            <p:extLst>
              <p:ext uri="{D42A27DB-BD31-4B8C-83A1-F6EECF244321}">
                <p14:modId xmlns:p14="http://schemas.microsoft.com/office/powerpoint/2010/main" val="3559308873"/>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1031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Rectangle 21"/>
          <p:cNvSpPr>
            <a:spLocks noChangeArrowheads="1"/>
          </p:cNvSpPr>
          <p:nvPr/>
        </p:nvSpPr>
        <p:spPr bwMode="auto">
          <a:xfrm>
            <a:off x="5608800" y="19188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0"/>
          <p:cNvSpPr>
            <a:spLocks noChangeArrowheads="1"/>
          </p:cNvSpPr>
          <p:nvPr/>
        </p:nvSpPr>
        <p:spPr bwMode="auto">
          <a:xfrm>
            <a:off x="2162175" y="2160588"/>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8" name="Object 7"/>
          <p:cNvGraphicFramePr>
            <a:graphicFrameLocks noChangeAspect="1"/>
          </p:cNvGraphicFramePr>
          <p:nvPr>
            <p:extLst>
              <p:ext uri="{D42A27DB-BD31-4B8C-83A1-F6EECF244321}">
                <p14:modId xmlns:p14="http://schemas.microsoft.com/office/powerpoint/2010/main" val="2211252139"/>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10315"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50"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1" name="Object 50"/>
          <p:cNvGraphicFramePr>
            <a:graphicFrameLocks noChangeAspect="1"/>
          </p:cNvGraphicFramePr>
          <p:nvPr>
            <p:extLst>
              <p:ext uri="{D42A27DB-BD31-4B8C-83A1-F6EECF244321}">
                <p14:modId xmlns:p14="http://schemas.microsoft.com/office/powerpoint/2010/main" val="2557572088"/>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10316"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9"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10</a:t>
            </a:r>
            <a:endParaRPr lang="en-US" sz="1000" i="0">
              <a:solidFill>
                <a:srgbClr val="3366FF"/>
              </a:solidFill>
            </a:endParaRPr>
          </a:p>
        </p:txBody>
      </p:sp>
      <p:sp>
        <p:nvSpPr>
          <p:cNvPr id="11270"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Both equations are now exactly identified. An equation is said to be exactly identified if the number of exogenous variables available as instruments is equal to the number of endogenous variables that require instruments. </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9" name="Rectangle 38"/>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1"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3271449849"/>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11341"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8"/>
          <p:cNvGraphicFramePr>
            <a:graphicFrameLocks noChangeAspect="1"/>
          </p:cNvGraphicFramePr>
          <p:nvPr>
            <p:extLst>
              <p:ext uri="{D42A27DB-BD31-4B8C-83A1-F6EECF244321}">
                <p14:modId xmlns:p14="http://schemas.microsoft.com/office/powerpoint/2010/main" val="1511844144"/>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1134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Rectangle 21"/>
          <p:cNvSpPr>
            <a:spLocks noChangeArrowheads="1"/>
          </p:cNvSpPr>
          <p:nvPr/>
        </p:nvSpPr>
        <p:spPr bwMode="auto">
          <a:xfrm>
            <a:off x="5608800" y="19188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20"/>
          <p:cNvSpPr>
            <a:spLocks noChangeArrowheads="1"/>
          </p:cNvSpPr>
          <p:nvPr/>
        </p:nvSpPr>
        <p:spPr bwMode="auto">
          <a:xfrm>
            <a:off x="2162175" y="2160588"/>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7"/>
          <p:cNvGraphicFramePr>
            <a:graphicFrameLocks noChangeAspect="1"/>
          </p:cNvGraphicFramePr>
          <p:nvPr>
            <p:extLst>
              <p:ext uri="{D42A27DB-BD31-4B8C-83A1-F6EECF244321}">
                <p14:modId xmlns:p14="http://schemas.microsoft.com/office/powerpoint/2010/main" val="2211252139"/>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11343"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9"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2557572088"/>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11344"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3"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 each case there was one endogenous variable on the right side and one exogenous variable was available to act as an instrument.</a:t>
            </a:r>
            <a:endParaRPr lang="en-GB" sz="1500" b="1" i="0" dirty="0">
              <a:latin typeface="Times New Roman" pitchFamily="18" charset="0"/>
            </a:endParaRPr>
          </a:p>
        </p:txBody>
      </p:sp>
      <p:sp>
        <p:nvSpPr>
          <p:cNvPr id="12294"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11</a:t>
            </a:r>
            <a:endParaRPr lang="en-US" sz="1000" i="0">
              <a:solidFill>
                <a:srgbClr val="3366FF"/>
              </a:solidFill>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9" name="Rectangle 38"/>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1"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3271449849"/>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12365"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8"/>
          <p:cNvGraphicFramePr>
            <a:graphicFrameLocks noChangeAspect="1"/>
          </p:cNvGraphicFramePr>
          <p:nvPr>
            <p:extLst>
              <p:ext uri="{D42A27DB-BD31-4B8C-83A1-F6EECF244321}">
                <p14:modId xmlns:p14="http://schemas.microsoft.com/office/powerpoint/2010/main" val="1511844144"/>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12366"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Rectangle 21"/>
          <p:cNvSpPr>
            <a:spLocks noChangeArrowheads="1"/>
          </p:cNvSpPr>
          <p:nvPr/>
        </p:nvSpPr>
        <p:spPr bwMode="auto">
          <a:xfrm>
            <a:off x="5608800" y="19188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20"/>
          <p:cNvSpPr>
            <a:spLocks noChangeArrowheads="1"/>
          </p:cNvSpPr>
          <p:nvPr/>
        </p:nvSpPr>
        <p:spPr bwMode="auto">
          <a:xfrm>
            <a:off x="2162175" y="2160588"/>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7"/>
          <p:cNvGraphicFramePr>
            <a:graphicFrameLocks noChangeAspect="1"/>
          </p:cNvGraphicFramePr>
          <p:nvPr>
            <p:extLst>
              <p:ext uri="{D42A27DB-BD31-4B8C-83A1-F6EECF244321}">
                <p14:modId xmlns:p14="http://schemas.microsoft.com/office/powerpoint/2010/main" val="2211252139"/>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12367"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9"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2557572088"/>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12368"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4"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lnSpc>
                <a:spcPct val="120000"/>
              </a:lnSpc>
              <a:spcBef>
                <a:spcPct val="50000"/>
              </a:spcBef>
            </a:pPr>
            <a:endParaRPr lang="en-GB" sz="1200" b="1" i="0" dirty="0">
              <a:solidFill>
                <a:schemeClr val="bg1"/>
              </a:solidFill>
            </a:endParaRPr>
          </a:p>
          <a:p>
            <a:pPr algn="l">
              <a:lnSpc>
                <a:spcPct val="120000"/>
              </a:lnSpc>
            </a:pPr>
            <a:r>
              <a:rPr lang="en-GB" b="1" i="0" dirty="0">
                <a:solidFill>
                  <a:schemeClr val="bg1"/>
                </a:solidFill>
              </a:rPr>
              <a:t>Copyright Christopher Dougherty </a:t>
            </a:r>
            <a:r>
              <a:rPr lang="en-GB" b="1" i="0" dirty="0" smtClean="0">
                <a:solidFill>
                  <a:schemeClr val="bg1"/>
                </a:solidFill>
              </a:rPr>
              <a:t>2016.</a:t>
            </a:r>
            <a:r>
              <a:rPr lang="en-GB" sz="1200" b="1" i="0" dirty="0" smtClean="0">
                <a:solidFill>
                  <a:schemeClr val="bg1"/>
                </a:solidFill>
              </a:rPr>
              <a:t> </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These slideshows may be downloaded by anyone, anywhere for personal use.</a:t>
            </a:r>
          </a:p>
          <a:p>
            <a:pPr algn="l">
              <a:lnSpc>
                <a:spcPct val="120000"/>
              </a:lnSpc>
            </a:pPr>
            <a:r>
              <a:rPr lang="en-GB" sz="1200" b="1" i="0"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 content of this slideshow comes from Section 9.3 of C. Dougherty, </a:t>
            </a:r>
            <a:r>
              <a:rPr lang="en-GB" sz="1200" b="1" dirty="0">
                <a:solidFill>
                  <a:schemeClr val="bg1"/>
                </a:solidFill>
              </a:rPr>
              <a:t>Introduction to Econometrics</a:t>
            </a:r>
            <a:r>
              <a:rPr lang="en-GB" sz="1200" b="1" i="0" dirty="0">
                <a:solidFill>
                  <a:schemeClr val="bg1"/>
                </a:solidFill>
              </a:rPr>
              <a:t>, </a:t>
            </a:r>
            <a:r>
              <a:rPr lang="en-GB" sz="1200" b="1" i="0" dirty="0" smtClean="0">
                <a:solidFill>
                  <a:schemeClr val="bg1"/>
                </a:solidFill>
              </a:rPr>
              <a:t>fifth </a:t>
            </a:r>
            <a:r>
              <a:rPr lang="en-GB" sz="1200" b="1" i="0" dirty="0">
                <a:solidFill>
                  <a:schemeClr val="bg1"/>
                </a:solidFill>
              </a:rPr>
              <a:t>edition </a:t>
            </a:r>
            <a:r>
              <a:rPr lang="en-GB" sz="1200" b="1" i="0" dirty="0" smtClean="0">
                <a:solidFill>
                  <a:schemeClr val="bg1"/>
                </a:solidFill>
              </a:rPr>
              <a:t>2016, </a:t>
            </a:r>
            <a:r>
              <a:rPr lang="en-GB" sz="1200" b="1" i="0" dirty="0">
                <a:solidFill>
                  <a:schemeClr val="bg1"/>
                </a:solidFill>
              </a:rPr>
              <a:t>Oxford University Press.</a:t>
            </a:r>
          </a:p>
          <a:p>
            <a:pPr algn="l">
              <a:lnSpc>
                <a:spcPct val="120000"/>
              </a:lnSpc>
            </a:pPr>
            <a:r>
              <a:rPr lang="en-GB" sz="1200" b="1" i="0" dirty="0">
                <a:solidFill>
                  <a:schemeClr val="bg1"/>
                </a:solidFill>
              </a:rPr>
              <a:t>Additional (free) resources for both students and instructors may be downloaded from the OUP Online Resource Centre</a:t>
            </a:r>
          </a:p>
          <a:p>
            <a:pPr algn="l">
              <a:lnSpc>
                <a:spcPct val="120000"/>
              </a:lnSpc>
            </a:pPr>
            <a:r>
              <a:rPr lang="en-GB" sz="1200" b="1" i="0" dirty="0">
                <a:solidFill>
                  <a:schemeClr val="bg1"/>
                </a:solidFill>
                <a:hlinkClick r:id="rId2"/>
              </a:rPr>
              <a:t>http://www.oup.com/uk/orc/bin/9780199567089/</a:t>
            </a:r>
            <a:r>
              <a:rPr lang="en-GB" sz="1200" b="1" i="0" dirty="0">
                <a:solidFill>
                  <a:schemeClr val="bg1"/>
                </a:solidFill>
              </a:rPr>
              <a:t>.</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i="0" dirty="0">
                <a:solidFill>
                  <a:schemeClr val="bg1"/>
                </a:solidFill>
              </a:rPr>
              <a:t>EC212 Introduction to Econometrics </a:t>
            </a:r>
            <a:r>
              <a:rPr lang="en-GB" sz="1200" b="1" i="0" dirty="0">
                <a:solidFill>
                  <a:schemeClr val="bg1"/>
                </a:solidFill>
                <a:hlinkClick r:id="rId3"/>
              </a:rPr>
              <a:t>http://www2.lse.ac.uk/study/summerSchools/summerSchool/Home.aspx</a:t>
            </a:r>
            <a:endParaRPr lang="en-GB" sz="1200" b="1" i="0" dirty="0">
              <a:solidFill>
                <a:schemeClr val="bg1"/>
              </a:solidFill>
            </a:endParaRPr>
          </a:p>
          <a:p>
            <a:pPr algn="l">
              <a:lnSpc>
                <a:spcPct val="120000"/>
              </a:lnSpc>
            </a:pPr>
            <a:r>
              <a:rPr lang="en-GB" sz="1200" b="1" i="0" dirty="0">
                <a:solidFill>
                  <a:schemeClr val="bg1"/>
                </a:solidFill>
              </a:rPr>
              <a:t>or the University of London International Programmes distance learning course</a:t>
            </a:r>
          </a:p>
          <a:p>
            <a:pPr algn="l">
              <a:lnSpc>
                <a:spcPct val="120000"/>
              </a:lnSpc>
            </a:pPr>
            <a:r>
              <a:rPr lang="en-GB" sz="1200" b="1" i="0" dirty="0">
                <a:solidFill>
                  <a:schemeClr val="bg1"/>
                </a:solidFill>
              </a:rPr>
              <a:t>EC2020 Elements of Econometrics</a:t>
            </a:r>
          </a:p>
          <a:p>
            <a:pPr algn="l">
              <a:lnSpc>
                <a:spcPct val="120000"/>
              </a:lnSpc>
            </a:pPr>
            <a:r>
              <a:rPr lang="en-GB" sz="1200" b="1" i="0" dirty="0">
                <a:solidFill>
                  <a:schemeClr val="bg1"/>
                </a:solidFill>
                <a:hlinkClick r:id="rId4"/>
              </a:rPr>
              <a:t>www.londoninternational.ac.uk/lse</a:t>
            </a:r>
            <a:r>
              <a:rPr lang="en-GB" sz="1200" b="1" i="0" dirty="0">
                <a:solidFill>
                  <a:schemeClr val="bg1"/>
                </a:solidFill>
              </a:rPr>
              <a:t>.</a:t>
            </a:r>
            <a:r>
              <a:rPr lang="en-US" sz="1200" i="0" dirty="0">
                <a:solidFill>
                  <a:schemeClr val="bg1"/>
                </a:solidFill>
              </a:rPr>
              <a:t> </a:t>
            </a:r>
            <a:endParaRPr lang="en-GB" sz="1200" i="0" dirty="0">
              <a:solidFill>
                <a:schemeClr val="bg1"/>
              </a:solidFill>
            </a:endParaRPr>
          </a:p>
        </p:txBody>
      </p:sp>
      <p:sp>
        <p:nvSpPr>
          <p:cNvPr id="13315" name="Text Box 18"/>
          <p:cNvSpPr txBox="1">
            <a:spLocks noChangeArrowheads="1"/>
          </p:cNvSpPr>
          <p:nvPr/>
        </p:nvSpPr>
        <p:spPr bwMode="auto">
          <a:xfrm>
            <a:off x="8191500"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dirty="0" smtClean="0">
                <a:solidFill>
                  <a:srgbClr val="3366FF"/>
                </a:solidFill>
              </a:rPr>
              <a:t>2016.05.15</a:t>
            </a:r>
            <a:endParaRPr lang="en-US" sz="1000" i="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2"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1</a:t>
            </a:r>
            <a:endParaRPr lang="en-US" sz="1000" i="0">
              <a:solidFill>
                <a:srgbClr val="3366FF"/>
              </a:solidFill>
            </a:endParaRPr>
          </a:p>
        </p:txBody>
      </p:sp>
      <p:sp>
        <p:nvSpPr>
          <p:cNvPr id="205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will continue with a variation on the basic model.  We will now hypothesize that </a:t>
            </a:r>
            <a:r>
              <a:rPr lang="en-GB" sz="1500" b="1" dirty="0"/>
              <a:t>p</a:t>
            </a:r>
            <a:r>
              <a:rPr lang="en-GB" sz="1500" b="1" i="0" dirty="0"/>
              <a:t> is a function of </a:t>
            </a:r>
            <a:r>
              <a:rPr lang="en-GB" sz="1500" b="1" dirty="0"/>
              <a:t>m</a:t>
            </a:r>
            <a:r>
              <a:rPr lang="en-GB" sz="1500" b="1" i="0" dirty="0"/>
              <a:t>, the rate of growth of the money supply, as well as </a:t>
            </a:r>
            <a:r>
              <a:rPr lang="en-GB" sz="1500" b="1" dirty="0"/>
              <a:t>w</a:t>
            </a:r>
            <a:r>
              <a:rPr lang="en-GB" sz="1500" b="1" i="0" dirty="0"/>
              <a:t>.  </a:t>
            </a:r>
            <a:endParaRPr lang="en-GB" sz="1500" b="1" i="0"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19" name="Rectangle 3"/>
          <p:cNvSpPr>
            <a:spLocks noChangeArrowheads="1"/>
          </p:cNvSpPr>
          <p:nvPr/>
        </p:nvSpPr>
        <p:spPr bwMode="auto">
          <a:xfrm>
            <a:off x="4041775"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62357082"/>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2093" name="Equation" r:id="rId3" imgW="3073400" imgH="419100" progId="Equation.3">
                  <p:embed/>
                </p:oleObj>
              </mc:Choice>
              <mc:Fallback>
                <p:oleObj name="Equation" r:id="rId3" imgW="3073400" imgH="4191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8"/>
          <p:cNvGraphicFramePr>
            <a:graphicFrameLocks noChangeAspect="1"/>
          </p:cNvGraphicFramePr>
          <p:nvPr>
            <p:extLst>
              <p:ext uri="{D42A27DB-BD31-4B8C-83A1-F6EECF244321}">
                <p14:modId xmlns:p14="http://schemas.microsoft.com/office/powerpoint/2010/main" val="340774131"/>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209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7"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2</a:t>
            </a:r>
            <a:endParaRPr lang="en-US" sz="1000" i="0">
              <a:solidFill>
                <a:srgbClr val="3366FF"/>
              </a:solidFill>
            </a:endParaRPr>
          </a:p>
        </p:txBody>
      </p:sp>
      <p:sp>
        <p:nvSpPr>
          <p:cNvPr id="3078"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An increase in the money supply is likely to increase price inflation and hence we would anticipate </a:t>
            </a:r>
            <a:r>
              <a:rPr lang="en-GB" sz="1500" b="1" dirty="0">
                <a:latin typeface="Symbol" pitchFamily="18" charset="2"/>
              </a:rPr>
              <a:t>b</a:t>
            </a:r>
            <a:r>
              <a:rPr lang="en-GB" sz="1500" b="1" i="0" baseline="-25000" dirty="0"/>
              <a:t>3</a:t>
            </a:r>
            <a:r>
              <a:rPr lang="en-GB" sz="1500" b="1" dirty="0">
                <a:latin typeface="Symbol" pitchFamily="18" charset="2"/>
              </a:rPr>
              <a:t> </a:t>
            </a:r>
            <a:r>
              <a:rPr lang="en-GB" sz="1500" b="1" i="0" dirty="0"/>
              <a:t>&gt; 0.</a:t>
            </a:r>
            <a:endParaRPr lang="en-GB" sz="1500" b="1" i="0"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18" name="Rectangle 17"/>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23" name="Rectangle 3"/>
          <p:cNvSpPr>
            <a:spLocks noChangeArrowheads="1"/>
          </p:cNvSpPr>
          <p:nvPr/>
        </p:nvSpPr>
        <p:spPr bwMode="auto">
          <a:xfrm>
            <a:off x="4041775"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870945073"/>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3110"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8"/>
          <p:cNvGraphicFramePr>
            <a:graphicFrameLocks noChangeAspect="1"/>
          </p:cNvGraphicFramePr>
          <p:nvPr>
            <p:extLst>
              <p:ext uri="{D42A27DB-BD31-4B8C-83A1-F6EECF244321}">
                <p14:modId xmlns:p14="http://schemas.microsoft.com/office/powerpoint/2010/main" val="675551495"/>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311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1"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3</a:t>
            </a:r>
            <a:endParaRPr lang="en-US" sz="1000" i="0">
              <a:solidFill>
                <a:srgbClr val="3366FF"/>
              </a:solidFill>
            </a:endParaRPr>
          </a:p>
        </p:txBody>
      </p:sp>
      <p:sp>
        <p:nvSpPr>
          <p:cNvPr id="4102"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reduced form equations are now as shown.  Again, we see that we would obtain inconsistent estimates if we used OLS to fit the structural equations.</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3" name="Rectangle 21"/>
          <p:cNvSpPr>
            <a:spLocks noChangeArrowheads="1"/>
          </p:cNvSpPr>
          <p:nvPr/>
        </p:nvSpPr>
        <p:spPr bwMode="auto">
          <a:xfrm>
            <a:off x="5608800" y="19296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5" name="Object 7"/>
          <p:cNvGraphicFramePr>
            <a:graphicFrameLocks noChangeAspect="1"/>
          </p:cNvGraphicFramePr>
          <p:nvPr>
            <p:extLst>
              <p:ext uri="{D42A27DB-BD31-4B8C-83A1-F6EECF244321}">
                <p14:modId xmlns:p14="http://schemas.microsoft.com/office/powerpoint/2010/main" val="1073961874"/>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4181" name="Equation" r:id="rId3" imgW="5244840" imgH="825480" progId="Equation.3">
                  <p:embed/>
                </p:oleObj>
              </mc:Choice>
              <mc:Fallback>
                <p:oleObj name="Equation" r:id="rId3" imgW="5244840" imgH="825480" progId="Equation.3">
                  <p:embed/>
                  <p:pic>
                    <p:nvPicPr>
                      <p:cNvPr id="0" name=""/>
                      <p:cNvPicPr>
                        <a:picLocks noChangeAspect="1" noChangeArrowheads="1"/>
                      </p:cNvPicPr>
                      <p:nvPr/>
                    </p:nvPicPr>
                    <p:blipFill>
                      <a:blip r:embed="rId4"/>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38" name="Rectangle 21"/>
          <p:cNvSpPr>
            <a:spLocks noChangeArrowheads="1"/>
          </p:cNvSpPr>
          <p:nvPr/>
        </p:nvSpPr>
        <p:spPr bwMode="auto">
          <a:xfrm>
            <a:off x="5621338" y="2998800"/>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786427454"/>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4182" name="Equation" r:id="rId5" imgW="5244840" imgH="825480" progId="Equation.3">
                  <p:embed/>
                </p:oleObj>
              </mc:Choice>
              <mc:Fallback>
                <p:oleObj name="Equation" r:id="rId5" imgW="5244840" imgH="825480" progId="Equation.3">
                  <p:embed/>
                  <p:pic>
                    <p:nvPicPr>
                      <p:cNvPr id="0" name=""/>
                      <p:cNvPicPr>
                        <a:picLocks noChangeAspect="1" noChangeArrowheads="1"/>
                      </p:cNvPicPr>
                      <p:nvPr/>
                    </p:nvPicPr>
                    <p:blipFill>
                      <a:blip r:embed="rId6"/>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Rectangle 25"/>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39" name="Rectangle 3"/>
          <p:cNvSpPr>
            <a:spLocks noChangeArrowheads="1"/>
          </p:cNvSpPr>
          <p:nvPr/>
        </p:nvSpPr>
        <p:spPr bwMode="auto">
          <a:xfrm>
            <a:off x="4041775"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1870945073"/>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4183" name="Equation" r:id="rId7" imgW="3073400" imgH="419100" progId="Equation.3">
                  <p:embed/>
                </p:oleObj>
              </mc:Choice>
              <mc:Fallback>
                <p:oleObj name="Equation" r:id="rId7" imgW="30734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8"/>
          <p:cNvGraphicFramePr>
            <a:graphicFrameLocks noChangeAspect="1"/>
          </p:cNvGraphicFramePr>
          <p:nvPr>
            <p:extLst>
              <p:ext uri="{D42A27DB-BD31-4B8C-83A1-F6EECF244321}">
                <p14:modId xmlns:p14="http://schemas.microsoft.com/office/powerpoint/2010/main" val="675551495"/>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4184" name="Equation" r:id="rId9" imgW="3022600" imgH="381000" progId="Equation.3">
                  <p:embed/>
                </p:oleObj>
              </mc:Choice>
              <mc:Fallback>
                <p:oleObj name="Equation" r:id="rId9" imgW="30226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5"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4</a:t>
            </a:r>
            <a:endParaRPr lang="en-US" sz="1000" i="0">
              <a:solidFill>
                <a:srgbClr val="3366FF"/>
              </a:solidFill>
            </a:endParaRPr>
          </a:p>
        </p:txBody>
      </p:sp>
      <p:sp>
        <p:nvSpPr>
          <p:cNvPr id="5126"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equation for </a:t>
            </a:r>
            <a:r>
              <a:rPr lang="en-GB" sz="1500" b="1" dirty="0"/>
              <a:t>p</a:t>
            </a:r>
            <a:r>
              <a:rPr lang="en-GB" sz="1500" b="1" i="0" dirty="0"/>
              <a:t> remains identified.  It contains the endogenous variable </a:t>
            </a:r>
            <a:r>
              <a:rPr lang="en-GB" sz="1500" b="1" dirty="0"/>
              <a:t>w</a:t>
            </a:r>
            <a:r>
              <a:rPr lang="en-GB" sz="1500" b="1" i="0" dirty="0"/>
              <a:t> as an explanatory variable, but we can use </a:t>
            </a:r>
            <a:r>
              <a:rPr lang="en-GB" sz="1500" b="1" dirty="0"/>
              <a:t>U</a:t>
            </a:r>
            <a:r>
              <a:rPr lang="en-GB" sz="1500" b="1" i="0" dirty="0"/>
              <a:t> as an instrument for it.  </a:t>
            </a:r>
            <a:r>
              <a:rPr lang="en-GB" sz="1500" b="1" dirty="0"/>
              <a:t>U</a:t>
            </a:r>
            <a:r>
              <a:rPr lang="en-GB" sz="1500" b="1" i="0" dirty="0"/>
              <a:t> satisfies the three conditions of being correlated with </a:t>
            </a:r>
            <a:r>
              <a:rPr lang="en-GB" sz="1500" b="1" dirty="0"/>
              <a:t>w</a:t>
            </a:r>
            <a:r>
              <a:rPr lang="en-GB" sz="1500" b="1" i="0" dirty="0"/>
              <a:t>, independent of </a:t>
            </a:r>
            <a:r>
              <a:rPr lang="en-GB" sz="1500" b="1" dirty="0"/>
              <a:t>u</a:t>
            </a:r>
            <a:r>
              <a:rPr lang="en-GB" sz="1500" b="1" baseline="-25000" dirty="0"/>
              <a:t>p</a:t>
            </a:r>
            <a:r>
              <a:rPr lang="en-GB" sz="1500" b="1" i="0" dirty="0"/>
              <a:t>, and not already in the equation.</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24" name="Rectangle 23"/>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0" name="Rectangle 3"/>
          <p:cNvSpPr>
            <a:spLocks noChangeArrowheads="1"/>
          </p:cNvSpPr>
          <p:nvPr/>
        </p:nvSpPr>
        <p:spPr bwMode="auto">
          <a:xfrm>
            <a:off x="3222000" y="583200"/>
            <a:ext cx="273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1870945073"/>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5201"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675551495"/>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520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5" name="Object 7"/>
          <p:cNvGraphicFramePr>
            <a:graphicFrameLocks noChangeAspect="1"/>
          </p:cNvGraphicFramePr>
          <p:nvPr>
            <p:extLst>
              <p:ext uri="{D42A27DB-BD31-4B8C-83A1-F6EECF244321}">
                <p14:modId xmlns:p14="http://schemas.microsoft.com/office/powerpoint/2010/main" val="365441804"/>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5203"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52"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3" name="Rectangle 21"/>
          <p:cNvSpPr>
            <a:spLocks noChangeArrowheads="1"/>
          </p:cNvSpPr>
          <p:nvPr/>
        </p:nvSpPr>
        <p:spPr bwMode="auto">
          <a:xfrm>
            <a:off x="4496400" y="2998800"/>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20"/>
          <p:cNvSpPr>
            <a:spLocks noChangeArrowheads="1"/>
          </p:cNvSpPr>
          <p:nvPr/>
        </p:nvSpPr>
        <p:spPr bwMode="auto">
          <a:xfrm>
            <a:off x="2170800" y="3204000"/>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4" name="Object 53"/>
          <p:cNvGraphicFramePr>
            <a:graphicFrameLocks noChangeAspect="1"/>
          </p:cNvGraphicFramePr>
          <p:nvPr>
            <p:extLst>
              <p:ext uri="{D42A27DB-BD31-4B8C-83A1-F6EECF244321}">
                <p14:modId xmlns:p14="http://schemas.microsoft.com/office/powerpoint/2010/main" val="3150413718"/>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5204"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49"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5</a:t>
            </a:r>
            <a:endParaRPr lang="en-US" sz="1000" i="0">
              <a:solidFill>
                <a:srgbClr val="3366FF"/>
              </a:solidFill>
            </a:endParaRPr>
          </a:p>
        </p:txBody>
      </p:sp>
      <p:sp>
        <p:nvSpPr>
          <p:cNvPr id="6150"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As an exogenous variable, </a:t>
            </a:r>
            <a:r>
              <a:rPr lang="en-GB" sz="1500" b="1" dirty="0"/>
              <a:t>m</a:t>
            </a:r>
            <a:r>
              <a:rPr lang="en-GB" sz="1500" b="1" i="0" dirty="0"/>
              <a:t> was also a potential instrument but, since it appeared in the equation in its own right, it could not be used.</a:t>
            </a:r>
            <a:endParaRPr lang="en-GB" sz="1500" b="1" i="0" dirty="0">
              <a:latin typeface="Times New Roman" pitchFamily="18" charset="0"/>
            </a:endParaRP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42" name="Rectangle 41"/>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4" name="Rectangle 3"/>
          <p:cNvSpPr>
            <a:spLocks noChangeArrowheads="1"/>
          </p:cNvSpPr>
          <p:nvPr/>
        </p:nvSpPr>
        <p:spPr bwMode="auto">
          <a:xfrm>
            <a:off x="4041775"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3"/>
          <p:cNvSpPr>
            <a:spLocks noChangeArrowheads="1"/>
          </p:cNvSpPr>
          <p:nvPr/>
        </p:nvSpPr>
        <p:spPr bwMode="auto">
          <a:xfrm>
            <a:off x="3222000" y="583200"/>
            <a:ext cx="273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44"/>
          <p:cNvGraphicFramePr>
            <a:graphicFrameLocks noChangeAspect="1"/>
          </p:cNvGraphicFramePr>
          <p:nvPr>
            <p:extLst>
              <p:ext uri="{D42A27DB-BD31-4B8C-83A1-F6EECF244321}">
                <p14:modId xmlns:p14="http://schemas.microsoft.com/office/powerpoint/2010/main" val="1870945073"/>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6223"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18"/>
          <p:cNvGraphicFramePr>
            <a:graphicFrameLocks noChangeAspect="1"/>
          </p:cNvGraphicFramePr>
          <p:nvPr>
            <p:extLst>
              <p:ext uri="{D42A27DB-BD31-4B8C-83A1-F6EECF244321}">
                <p14:modId xmlns:p14="http://schemas.microsoft.com/office/powerpoint/2010/main" val="675551495"/>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622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9" name="Object 7"/>
          <p:cNvGraphicFramePr>
            <a:graphicFrameLocks noChangeAspect="1"/>
          </p:cNvGraphicFramePr>
          <p:nvPr>
            <p:extLst>
              <p:ext uri="{D42A27DB-BD31-4B8C-83A1-F6EECF244321}">
                <p14:modId xmlns:p14="http://schemas.microsoft.com/office/powerpoint/2010/main" val="1025563163"/>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6225"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51"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2" name="Rectangle 21"/>
          <p:cNvSpPr>
            <a:spLocks noChangeArrowheads="1"/>
          </p:cNvSpPr>
          <p:nvPr/>
        </p:nvSpPr>
        <p:spPr bwMode="auto">
          <a:xfrm>
            <a:off x="4496400" y="2998800"/>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Rectangle 20"/>
          <p:cNvSpPr>
            <a:spLocks noChangeArrowheads="1"/>
          </p:cNvSpPr>
          <p:nvPr/>
        </p:nvSpPr>
        <p:spPr bwMode="auto">
          <a:xfrm>
            <a:off x="2170800" y="3204000"/>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21"/>
          <p:cNvSpPr>
            <a:spLocks noChangeArrowheads="1"/>
          </p:cNvSpPr>
          <p:nvPr/>
        </p:nvSpPr>
        <p:spPr bwMode="auto">
          <a:xfrm>
            <a:off x="5621338" y="2998800"/>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4" name="Object 53"/>
          <p:cNvGraphicFramePr>
            <a:graphicFrameLocks noChangeAspect="1"/>
          </p:cNvGraphicFramePr>
          <p:nvPr>
            <p:extLst>
              <p:ext uri="{D42A27DB-BD31-4B8C-83A1-F6EECF244321}">
                <p14:modId xmlns:p14="http://schemas.microsoft.com/office/powerpoint/2010/main" val="2209267060"/>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6226"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3"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6</a:t>
            </a:r>
            <a:endParaRPr lang="en-US" sz="1000" i="0">
              <a:solidFill>
                <a:srgbClr val="3366FF"/>
              </a:solidFill>
            </a:endParaRPr>
          </a:p>
        </p:txBody>
      </p:sp>
      <p:sp>
        <p:nvSpPr>
          <p:cNvPr id="7174" name="Text Box 1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Note that, since this is now a multiple regression, the mathematical expression for the IV estimator of the slope coefficient will now be different from that in the simple regression model.</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8" name="Rectangle 37"/>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0" name="Rectangle 3"/>
          <p:cNvSpPr>
            <a:spLocks noChangeArrowheads="1"/>
          </p:cNvSpPr>
          <p:nvPr/>
        </p:nvSpPr>
        <p:spPr bwMode="auto">
          <a:xfrm>
            <a:off x="3222000" y="583200"/>
            <a:ext cx="273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2321013547"/>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7245"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1703045993"/>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7246"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4" name="Object 7"/>
          <p:cNvGraphicFramePr>
            <a:graphicFrameLocks noChangeAspect="1"/>
          </p:cNvGraphicFramePr>
          <p:nvPr>
            <p:extLst>
              <p:ext uri="{D42A27DB-BD31-4B8C-83A1-F6EECF244321}">
                <p14:modId xmlns:p14="http://schemas.microsoft.com/office/powerpoint/2010/main" val="1025563163"/>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7247"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6"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Rectangle 21"/>
          <p:cNvSpPr>
            <a:spLocks noChangeArrowheads="1"/>
          </p:cNvSpPr>
          <p:nvPr/>
        </p:nvSpPr>
        <p:spPr bwMode="auto">
          <a:xfrm>
            <a:off x="4496400" y="2998800"/>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20"/>
          <p:cNvSpPr>
            <a:spLocks noChangeArrowheads="1"/>
          </p:cNvSpPr>
          <p:nvPr/>
        </p:nvSpPr>
        <p:spPr bwMode="auto">
          <a:xfrm>
            <a:off x="2170800" y="3204000"/>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2837741905"/>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7248"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6"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7</a:t>
            </a:r>
            <a:endParaRPr lang="en-US" sz="1000" i="0">
              <a:solidFill>
                <a:srgbClr val="3366FF"/>
              </a:solidFill>
            </a:endParaRPr>
          </a:p>
        </p:txBody>
      </p:sp>
      <p:sp>
        <p:nvSpPr>
          <p:cNvPr id="8197"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equation for </a:t>
            </a:r>
            <a:r>
              <a:rPr lang="en-GB" sz="1500" b="1" dirty="0"/>
              <a:t>w</a:t>
            </a:r>
            <a:r>
              <a:rPr lang="en-GB" sz="1500" b="1" i="0" dirty="0"/>
              <a:t> is now identified.  </a:t>
            </a:r>
            <a:r>
              <a:rPr lang="en-GB" sz="1500" b="1" dirty="0"/>
              <a:t>p</a:t>
            </a:r>
            <a:r>
              <a:rPr lang="en-GB" sz="1500" b="1" i="0" dirty="0"/>
              <a:t> is an endogenous variable correlated with </a:t>
            </a:r>
            <a:r>
              <a:rPr lang="en-GB" sz="1500" b="1" dirty="0" err="1"/>
              <a:t>u</a:t>
            </a:r>
            <a:r>
              <a:rPr lang="en-GB" sz="1500" b="1" baseline="-25000" dirty="0" err="1"/>
              <a:t>w</a:t>
            </a:r>
            <a:r>
              <a:rPr lang="en-GB" sz="1500" b="1" i="0" dirty="0"/>
              <a:t>, so we need to find an instrument to act for it.  </a:t>
            </a:r>
            <a:r>
              <a:rPr lang="en-GB" sz="1500" b="1" dirty="0"/>
              <a:t>U</a:t>
            </a:r>
            <a:r>
              <a:rPr lang="en-GB" sz="1500" b="1" i="0" dirty="0"/>
              <a:t> is ruled out, as before, because it appears in the equation in its own right.</a:t>
            </a:r>
            <a:endParaRPr lang="en-GB" sz="1500" b="1" i="0"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36" name="Rectangle 35"/>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38"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794062412"/>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8265" name="Equation" r:id="rId3" imgW="3073400" imgH="419100" progId="Equation.3">
                  <p:embed/>
                </p:oleObj>
              </mc:Choice>
              <mc:Fallback>
                <p:oleObj name="Equation" r:id="rId3" imgW="30734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3"/>
          <p:cNvSpPr>
            <a:spLocks noChangeArrowheads="1"/>
          </p:cNvSpPr>
          <p:nvPr/>
        </p:nvSpPr>
        <p:spPr bwMode="auto">
          <a:xfrm>
            <a:off x="7542000" y="583200"/>
            <a:ext cx="288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18"/>
          <p:cNvGraphicFramePr>
            <a:graphicFrameLocks noChangeAspect="1"/>
          </p:cNvGraphicFramePr>
          <p:nvPr>
            <p:extLst>
              <p:ext uri="{D42A27DB-BD31-4B8C-83A1-F6EECF244321}">
                <p14:modId xmlns:p14="http://schemas.microsoft.com/office/powerpoint/2010/main" val="299537763"/>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8266"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Rectangle 21"/>
          <p:cNvSpPr>
            <a:spLocks noChangeArrowheads="1"/>
          </p:cNvSpPr>
          <p:nvPr/>
        </p:nvSpPr>
        <p:spPr bwMode="auto">
          <a:xfrm>
            <a:off x="4773600" y="19188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0"/>
          <p:cNvSpPr>
            <a:spLocks noChangeArrowheads="1"/>
          </p:cNvSpPr>
          <p:nvPr/>
        </p:nvSpPr>
        <p:spPr bwMode="auto">
          <a:xfrm>
            <a:off x="2162175" y="2160588"/>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8" name="Object 7"/>
          <p:cNvGraphicFramePr>
            <a:graphicFrameLocks noChangeAspect="1"/>
          </p:cNvGraphicFramePr>
          <p:nvPr>
            <p:extLst>
              <p:ext uri="{D42A27DB-BD31-4B8C-83A1-F6EECF244321}">
                <p14:modId xmlns:p14="http://schemas.microsoft.com/office/powerpoint/2010/main" val="227600710"/>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8267" name="Equation" r:id="rId7" imgW="5244840" imgH="825480" progId="Equation.3">
                  <p:embed/>
                </p:oleObj>
              </mc:Choice>
              <mc:Fallback>
                <p:oleObj name="Equation" r:id="rId7" imgW="5244840" imgH="825480" progId="Equation.3">
                  <p:embed/>
                  <p:pic>
                    <p:nvPicPr>
                      <p:cNvPr id="0" name=""/>
                      <p:cNvPicPr>
                        <a:picLocks noChangeAspect="1" noChangeArrowheads="1"/>
                      </p:cNvPicPr>
                      <p:nvPr/>
                    </p:nvPicPr>
                    <p:blipFill>
                      <a:blip r:embed="rId8"/>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50"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4" name="Object 53"/>
          <p:cNvGraphicFramePr>
            <a:graphicFrameLocks noChangeAspect="1"/>
          </p:cNvGraphicFramePr>
          <p:nvPr>
            <p:extLst>
              <p:ext uri="{D42A27DB-BD31-4B8C-83A1-F6EECF244321}">
                <p14:modId xmlns:p14="http://schemas.microsoft.com/office/powerpoint/2010/main" val="2837741905"/>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8268"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16"/>
          <p:cNvSpPr>
            <a:spLocks noChangeArrowheads="1"/>
          </p:cNvSpPr>
          <p:nvPr/>
        </p:nvSpPr>
        <p:spPr bwMode="auto">
          <a:xfrm>
            <a:off x="0" y="188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Rectangle 21"/>
          <p:cNvSpPr>
            <a:spLocks noChangeArrowheads="1"/>
          </p:cNvSpPr>
          <p:nvPr/>
        </p:nvSpPr>
        <p:spPr bwMode="auto">
          <a:xfrm>
            <a:off x="5608800" y="1918800"/>
            <a:ext cx="288000" cy="43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20"/>
          <p:cNvSpPr>
            <a:spLocks noChangeArrowheads="1"/>
          </p:cNvSpPr>
          <p:nvPr/>
        </p:nvSpPr>
        <p:spPr bwMode="auto">
          <a:xfrm>
            <a:off x="2162175" y="2160588"/>
            <a:ext cx="2736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7"/>
          <p:cNvGraphicFramePr>
            <a:graphicFrameLocks noChangeAspect="1"/>
          </p:cNvGraphicFramePr>
          <p:nvPr>
            <p:extLst>
              <p:ext uri="{D42A27DB-BD31-4B8C-83A1-F6EECF244321}">
                <p14:modId xmlns:p14="http://schemas.microsoft.com/office/powerpoint/2010/main" val="1011658212"/>
              </p:ext>
            </p:extLst>
          </p:nvPr>
        </p:nvGraphicFramePr>
        <p:xfrm>
          <a:off x="2181225" y="1949450"/>
          <a:ext cx="5245100" cy="825500"/>
        </p:xfrm>
        <a:graphic>
          <a:graphicData uri="http://schemas.openxmlformats.org/presentationml/2006/ole">
            <mc:AlternateContent xmlns:mc="http://schemas.openxmlformats.org/markup-compatibility/2006">
              <mc:Choice xmlns:v="urn:schemas-microsoft-com:vml" Requires="v">
                <p:oleObj spid="_x0000_s9290" name="Equation" r:id="rId3" imgW="5244840" imgH="825480" progId="Equation.3">
                  <p:embed/>
                </p:oleObj>
              </mc:Choice>
              <mc:Fallback>
                <p:oleObj name="Equation" r:id="rId3" imgW="5244840" imgH="825480" progId="Equation.3">
                  <p:embed/>
                  <p:pic>
                    <p:nvPicPr>
                      <p:cNvPr id="0" name=""/>
                      <p:cNvPicPr>
                        <a:picLocks noChangeAspect="1" noChangeArrowheads="1"/>
                      </p:cNvPicPr>
                      <p:nvPr/>
                    </p:nvPicPr>
                    <p:blipFill>
                      <a:blip r:embed="rId4"/>
                      <a:srcRect/>
                      <a:stretch>
                        <a:fillRect/>
                      </a:stretch>
                    </p:blipFill>
                    <p:spPr bwMode="auto">
                      <a:xfrm>
                        <a:off x="2181225" y="194945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TextBox 31"/>
          <p:cNvSpPr txBox="1">
            <a:spLocks noChangeArrowheads="1"/>
          </p:cNvSpPr>
          <p:nvPr/>
        </p:nvSpPr>
        <p:spPr bwMode="auto">
          <a:xfrm>
            <a:off x="57150" y="192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a:solidFill>
                  <a:srgbClr val="3366FF"/>
                </a:solidFill>
              </a:rPr>
              <a:t>8</a:t>
            </a:r>
            <a:endParaRPr lang="en-US" sz="1000" i="0">
              <a:solidFill>
                <a:srgbClr val="3366FF"/>
              </a:solidFill>
            </a:endParaRPr>
          </a:p>
        </p:txBody>
      </p:sp>
      <p:sp>
        <p:nvSpPr>
          <p:cNvPr id="922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a:t>
            </a:r>
            <a:r>
              <a:rPr lang="en-GB" sz="1500" b="1" dirty="0"/>
              <a:t>m</a:t>
            </a:r>
            <a:r>
              <a:rPr lang="en-GB" sz="1500" b="1" i="0" dirty="0"/>
              <a:t> is now available as an instrument.</a:t>
            </a:r>
            <a:endParaRPr lang="en-GB" sz="1500" b="1" i="0"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a:t>
            </a:r>
            <a:r>
              <a:rPr lang="en-GB" sz="1800" b="1" i="0" dirty="0" smtClean="0"/>
              <a:t>VARIABLES ESTIMATION: VARIATION</a:t>
            </a:r>
            <a:endParaRPr lang="en-GB" sz="1600" i="0" dirty="0">
              <a:latin typeface="Times New Roman" pitchFamily="18" charset="0"/>
            </a:endParaRPr>
          </a:p>
        </p:txBody>
      </p:sp>
      <p:sp>
        <p:nvSpPr>
          <p:cNvPr id="26" name="Rectangle 25"/>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40" name="Rectangle 2"/>
          <p:cNvSpPr>
            <a:spLocks noChangeArrowheads="1"/>
          </p:cNvSpPr>
          <p:nvPr/>
        </p:nvSpPr>
        <p:spPr bwMode="auto">
          <a:xfrm>
            <a:off x="6777037"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40"/>
          <p:cNvGraphicFramePr>
            <a:graphicFrameLocks noChangeAspect="1"/>
          </p:cNvGraphicFramePr>
          <p:nvPr>
            <p:extLst>
              <p:ext uri="{D42A27DB-BD31-4B8C-83A1-F6EECF244321}">
                <p14:modId xmlns:p14="http://schemas.microsoft.com/office/powerpoint/2010/main" val="794062412"/>
              </p:ext>
            </p:extLst>
          </p:nvPr>
        </p:nvGraphicFramePr>
        <p:xfrm>
          <a:off x="1818000" y="626400"/>
          <a:ext cx="3073400" cy="419100"/>
        </p:xfrm>
        <a:graphic>
          <a:graphicData uri="http://schemas.openxmlformats.org/presentationml/2006/ole">
            <mc:AlternateContent xmlns:mc="http://schemas.openxmlformats.org/markup-compatibility/2006">
              <mc:Choice xmlns:v="urn:schemas-microsoft-com:vml" Requires="v">
                <p:oleObj spid="_x0000_s9291" name="Equation" r:id="rId5" imgW="3073400" imgH="419100" progId="Equation.3">
                  <p:embed/>
                </p:oleObj>
              </mc:Choice>
              <mc:Fallback>
                <p:oleObj name="Equation" r:id="rId5" imgW="30734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8000" y="626400"/>
                        <a:ext cx="30734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extLst>
              <p:ext uri="{D42A27DB-BD31-4B8C-83A1-F6EECF244321}">
                <p14:modId xmlns:p14="http://schemas.microsoft.com/office/powerpoint/2010/main" val="299537763"/>
              </p:ext>
            </p:extLst>
          </p:nvPr>
        </p:nvGraphicFramePr>
        <p:xfrm>
          <a:off x="5377350" y="619200"/>
          <a:ext cx="3022600" cy="381000"/>
        </p:xfrm>
        <a:graphic>
          <a:graphicData uri="http://schemas.openxmlformats.org/presentationml/2006/ole">
            <mc:AlternateContent xmlns:mc="http://schemas.openxmlformats.org/markup-compatibility/2006">
              <mc:Choice xmlns:v="urn:schemas-microsoft-com:vml" Requires="v">
                <p:oleObj spid="_x0000_s9292" name="Equation" r:id="rId7" imgW="3022600" imgH="381000" progId="Equation.3">
                  <p:embed/>
                </p:oleObj>
              </mc:Choice>
              <mc:Fallback>
                <p:oleObj name="Equation" r:id="rId7" imgW="3022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77350" y="619200"/>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Rectangle 16"/>
          <p:cNvSpPr>
            <a:spLocks noChangeArrowheads="1"/>
          </p:cNvSpPr>
          <p:nvPr/>
        </p:nvSpPr>
        <p:spPr bwMode="auto">
          <a:xfrm>
            <a:off x="0" y="29664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2557572088"/>
              </p:ext>
            </p:extLst>
          </p:nvPr>
        </p:nvGraphicFramePr>
        <p:xfrm>
          <a:off x="2181600" y="3031200"/>
          <a:ext cx="5245100" cy="825500"/>
        </p:xfrm>
        <a:graphic>
          <a:graphicData uri="http://schemas.openxmlformats.org/presentationml/2006/ole">
            <mc:AlternateContent xmlns:mc="http://schemas.openxmlformats.org/markup-compatibility/2006">
              <mc:Choice xmlns:v="urn:schemas-microsoft-com:vml" Requires="v">
                <p:oleObj spid="_x0000_s9293" name="Equation" r:id="rId9" imgW="5244840" imgH="825480" progId="Equation.3">
                  <p:embed/>
                </p:oleObj>
              </mc:Choice>
              <mc:Fallback>
                <p:oleObj name="Equation" r:id="rId9" imgW="5244840" imgH="825480" progId="Equation.3">
                  <p:embed/>
                  <p:pic>
                    <p:nvPicPr>
                      <p:cNvPr id="0" name=""/>
                      <p:cNvPicPr>
                        <a:picLocks noChangeAspect="1" noChangeArrowheads="1"/>
                      </p:cNvPicPr>
                      <p:nvPr/>
                    </p:nvPicPr>
                    <p:blipFill>
                      <a:blip r:embed="rId10"/>
                      <a:srcRect/>
                      <a:stretch>
                        <a:fillRect/>
                      </a:stretch>
                    </p:blipFill>
                    <p:spPr bwMode="auto">
                      <a:xfrm>
                        <a:off x="2181600" y="3031200"/>
                        <a:ext cx="52451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TextBox 31"/>
          <p:cNvSpPr txBox="1">
            <a:spLocks noChangeArrowheads="1"/>
          </p:cNvSpPr>
          <p:nvPr/>
        </p:nvSpPr>
        <p:spPr bwMode="auto">
          <a:xfrm>
            <a:off x="57150" y="3006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E23962F-5344-4623-A72C-A70628CBD2B9}"/>
</file>

<file path=customXml/itemProps2.xml><?xml version="1.0" encoding="utf-8"?>
<ds:datastoreItem xmlns:ds="http://schemas.openxmlformats.org/officeDocument/2006/customXml" ds:itemID="{5030F031-B156-4573-A7E5-290A8C858606}"/>
</file>

<file path=customXml/itemProps3.xml><?xml version="1.0" encoding="utf-8"?>
<ds:datastoreItem xmlns:ds="http://schemas.openxmlformats.org/officeDocument/2006/customXml" ds:itemID="{89CF3664-589D-4F61-9C30-97ACD16F7268}"/>
</file>

<file path=docProps/app.xml><?xml version="1.0" encoding="utf-8"?>
<Properties xmlns="http://schemas.openxmlformats.org/officeDocument/2006/extended-properties" xmlns:vt="http://schemas.openxmlformats.org/officeDocument/2006/docPropsVTypes">
  <TotalTime>4413</TotalTime>
  <Words>684</Words>
  <Application>Microsoft Office PowerPoint</Application>
  <PresentationFormat>On-screen Show (4:3)</PresentationFormat>
  <Paragraphs>95</Paragraphs>
  <Slides>13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120</cp:revision>
  <dcterms:created xsi:type="dcterms:W3CDTF">1998-05-09T13:24:56Z</dcterms:created>
  <dcterms:modified xsi:type="dcterms:W3CDTF">2016-05-23T09:35:58Z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