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31.xml" ContentType="application/vnd.openxmlformats-officedocument.presentationml.slide+xml"/>
  <Override PartName="/ppt/slides/slide26.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32.xml" ContentType="application/vnd.openxmlformats-officedocument.presentationml.slide+xml"/>
  <Override PartName="/ppt/slides/slide34.xml" ContentType="application/vnd.openxmlformats-officedocument.presentationml.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46" r:id="rId2"/>
    <p:sldId id="401" r:id="rId3"/>
    <p:sldId id="415" r:id="rId4"/>
    <p:sldId id="416" r:id="rId5"/>
    <p:sldId id="417" r:id="rId6"/>
    <p:sldId id="406" r:id="rId7"/>
    <p:sldId id="418" r:id="rId8"/>
    <p:sldId id="419" r:id="rId9"/>
    <p:sldId id="420" r:id="rId10"/>
    <p:sldId id="421" r:id="rId11"/>
    <p:sldId id="422" r:id="rId12"/>
    <p:sldId id="423" r:id="rId13"/>
    <p:sldId id="424" r:id="rId14"/>
    <p:sldId id="425" r:id="rId15"/>
    <p:sldId id="426" r:id="rId16"/>
    <p:sldId id="427" r:id="rId17"/>
    <p:sldId id="428" r:id="rId18"/>
    <p:sldId id="429" r:id="rId19"/>
    <p:sldId id="430" r:id="rId20"/>
    <p:sldId id="431" r:id="rId21"/>
    <p:sldId id="432" r:id="rId22"/>
    <p:sldId id="433" r:id="rId23"/>
    <p:sldId id="434" r:id="rId24"/>
    <p:sldId id="435" r:id="rId25"/>
    <p:sldId id="436" r:id="rId26"/>
    <p:sldId id="437" r:id="rId27"/>
    <p:sldId id="438" r:id="rId28"/>
    <p:sldId id="439" r:id="rId29"/>
    <p:sldId id="440" r:id="rId30"/>
    <p:sldId id="441" r:id="rId31"/>
    <p:sldId id="442" r:id="rId32"/>
    <p:sldId id="443" r:id="rId33"/>
    <p:sldId id="444" r:id="rId34"/>
    <p:sldId id="445" r:id="rId35"/>
    <p:sldId id="284" r:id="rId36"/>
  </p:sldIdLst>
  <p:sldSz cx="9144000" cy="6858000" type="screen4x3"/>
  <p:notesSz cx="6858000" cy="91440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3F6FF"/>
    <a:srgbClr val="0066CC"/>
    <a:srgbClr val="EAEAEA"/>
    <a:srgbClr val="FFFFFF"/>
    <a:srgbClr val="F8F8F8"/>
    <a:srgbClr val="EBF0FF"/>
    <a:srgbClr val="EBF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33" autoAdjust="0"/>
    <p:restoredTop sz="98613" autoAdjust="0"/>
  </p:normalViewPr>
  <p:slideViewPr>
    <p:cSldViewPr snapToGrid="0" showGuides="1">
      <p:cViewPr>
        <p:scale>
          <a:sx n="100" d="100"/>
          <a:sy n="100" d="100"/>
        </p:scale>
        <p:origin x="-2256" y="-426"/>
      </p:cViewPr>
      <p:guideLst>
        <p:guide orient="horz" pos="2708"/>
        <p:guide pos="284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4.wmf"/><Relationship Id="rId1" Type="http://schemas.openxmlformats.org/officeDocument/2006/relationships/image" Target="../media/image13.wmf"/><Relationship Id="rId5" Type="http://schemas.openxmlformats.org/officeDocument/2006/relationships/image" Target="../media/image4.wmf"/><Relationship Id="rId4" Type="http://schemas.openxmlformats.org/officeDocument/2006/relationships/image" Target="../media/image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4.wmf"/><Relationship Id="rId1" Type="http://schemas.openxmlformats.org/officeDocument/2006/relationships/image" Target="../media/image13.wmf"/><Relationship Id="rId5" Type="http://schemas.openxmlformats.org/officeDocument/2006/relationships/image" Target="../media/image4.wmf"/><Relationship Id="rId4" Type="http://schemas.openxmlformats.org/officeDocument/2006/relationships/image" Target="../media/image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4.wmf"/><Relationship Id="rId1" Type="http://schemas.openxmlformats.org/officeDocument/2006/relationships/image" Target="../media/image13.wmf"/><Relationship Id="rId5" Type="http://schemas.openxmlformats.org/officeDocument/2006/relationships/image" Target="../media/image4.wmf"/><Relationship Id="rId4" Type="http://schemas.openxmlformats.org/officeDocument/2006/relationships/image" Target="../media/image3.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4.wmf"/><Relationship Id="rId1" Type="http://schemas.openxmlformats.org/officeDocument/2006/relationships/image" Target="../media/image13.wmf"/><Relationship Id="rId5" Type="http://schemas.openxmlformats.org/officeDocument/2006/relationships/image" Target="../media/image4.wmf"/><Relationship Id="rId4" Type="http://schemas.openxmlformats.org/officeDocument/2006/relationships/image" Target="../media/image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7.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5.wmf"/><Relationship Id="rId4" Type="http://schemas.openxmlformats.org/officeDocument/2006/relationships/image" Target="../media/image9.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2.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6.wmf"/><Relationship Id="rId4"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8.wmf"/><Relationship Id="rId1" Type="http://schemas.openxmlformats.org/officeDocument/2006/relationships/image" Target="../media/image7.wmf"/><Relationship Id="rId5" Type="http://schemas.openxmlformats.org/officeDocument/2006/relationships/image" Target="../media/image4.wmf"/><Relationship Id="rId4"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7.wmf"/><Relationship Id="rId5" Type="http://schemas.openxmlformats.org/officeDocument/2006/relationships/image" Target="../media/image9.wmf"/><Relationship Id="rId4"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wmf"/><Relationship Id="rId1" Type="http://schemas.openxmlformats.org/officeDocument/2006/relationships/image" Target="../media/image10.wmf"/><Relationship Id="rId5" Type="http://schemas.openxmlformats.org/officeDocument/2006/relationships/image" Target="../media/image4.wmf"/><Relationship Id="rId4"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0.wmf"/><Relationship Id="rId5" Type="http://schemas.openxmlformats.org/officeDocument/2006/relationships/image" Target="../media/image12.wmf"/><Relationship Id="rId4"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DE829D-7F86-418E-B0DC-90A8FB8FDA28}" type="slidenum">
              <a:rPr lang="en-US"/>
              <a:pPr>
                <a:defRPr/>
              </a:pPr>
              <a:t>‹#›</a:t>
            </a:fld>
            <a:endParaRPr lang="en-US"/>
          </a:p>
        </p:txBody>
      </p:sp>
    </p:spTree>
    <p:extLst>
      <p:ext uri="{BB962C8B-B14F-4D97-AF65-F5344CB8AC3E}">
        <p14:creationId xmlns:p14="http://schemas.microsoft.com/office/powerpoint/2010/main" val="1650282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23017D-D83F-47C9-963A-86BB894E8C78}" type="slidenum">
              <a:rPr lang="en-US"/>
              <a:pPr>
                <a:defRPr/>
              </a:pPr>
              <a:t>‹#›</a:t>
            </a:fld>
            <a:endParaRPr lang="en-US"/>
          </a:p>
        </p:txBody>
      </p:sp>
    </p:spTree>
    <p:extLst>
      <p:ext uri="{BB962C8B-B14F-4D97-AF65-F5344CB8AC3E}">
        <p14:creationId xmlns:p14="http://schemas.microsoft.com/office/powerpoint/2010/main" val="1764035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575ED42-39EF-48D4-90FA-5ED67B886AD8}" type="slidenum">
              <a:rPr lang="en-US"/>
              <a:pPr>
                <a:defRPr/>
              </a:pPr>
              <a:t>‹#›</a:t>
            </a:fld>
            <a:endParaRPr lang="en-US"/>
          </a:p>
        </p:txBody>
      </p:sp>
    </p:spTree>
    <p:extLst>
      <p:ext uri="{BB962C8B-B14F-4D97-AF65-F5344CB8AC3E}">
        <p14:creationId xmlns:p14="http://schemas.microsoft.com/office/powerpoint/2010/main" val="1493155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62AC24B-768F-468E-BD03-B4DABA9016CF}" type="slidenum">
              <a:rPr lang="en-US"/>
              <a:pPr>
                <a:defRPr/>
              </a:pPr>
              <a:t>‹#›</a:t>
            </a:fld>
            <a:endParaRPr lang="en-US"/>
          </a:p>
        </p:txBody>
      </p:sp>
    </p:spTree>
    <p:extLst>
      <p:ext uri="{BB962C8B-B14F-4D97-AF65-F5344CB8AC3E}">
        <p14:creationId xmlns:p14="http://schemas.microsoft.com/office/powerpoint/2010/main" val="3883480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0F5ABDE-F1B0-404B-AB1E-07B9FCC302B2}" type="slidenum">
              <a:rPr lang="en-US"/>
              <a:pPr>
                <a:defRPr/>
              </a:pPr>
              <a:t>‹#›</a:t>
            </a:fld>
            <a:endParaRPr lang="en-US"/>
          </a:p>
        </p:txBody>
      </p:sp>
    </p:spTree>
    <p:extLst>
      <p:ext uri="{BB962C8B-B14F-4D97-AF65-F5344CB8AC3E}">
        <p14:creationId xmlns:p14="http://schemas.microsoft.com/office/powerpoint/2010/main" val="1305329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402438-CCED-4152-A2DA-AE89477D4B0D}" type="slidenum">
              <a:rPr lang="en-US"/>
              <a:pPr>
                <a:defRPr/>
              </a:pPr>
              <a:t>‹#›</a:t>
            </a:fld>
            <a:endParaRPr lang="en-US"/>
          </a:p>
        </p:txBody>
      </p:sp>
    </p:spTree>
    <p:extLst>
      <p:ext uri="{BB962C8B-B14F-4D97-AF65-F5344CB8AC3E}">
        <p14:creationId xmlns:p14="http://schemas.microsoft.com/office/powerpoint/2010/main" val="250672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CB38D2C-8F43-4DCB-AD0B-A856BF54DB43}" type="slidenum">
              <a:rPr lang="en-US"/>
              <a:pPr>
                <a:defRPr/>
              </a:pPr>
              <a:t>‹#›</a:t>
            </a:fld>
            <a:endParaRPr lang="en-US"/>
          </a:p>
        </p:txBody>
      </p:sp>
    </p:spTree>
    <p:extLst>
      <p:ext uri="{BB962C8B-B14F-4D97-AF65-F5344CB8AC3E}">
        <p14:creationId xmlns:p14="http://schemas.microsoft.com/office/powerpoint/2010/main" val="75261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21919D7-4767-4F79-B0B3-5ECE8B1209F6}" type="slidenum">
              <a:rPr lang="en-US"/>
              <a:pPr>
                <a:defRPr/>
              </a:pPr>
              <a:t>‹#›</a:t>
            </a:fld>
            <a:endParaRPr lang="en-US"/>
          </a:p>
        </p:txBody>
      </p:sp>
    </p:spTree>
    <p:extLst>
      <p:ext uri="{BB962C8B-B14F-4D97-AF65-F5344CB8AC3E}">
        <p14:creationId xmlns:p14="http://schemas.microsoft.com/office/powerpoint/2010/main" val="3140620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27E95C8-E196-48D5-8692-B1A0B54065E2}" type="slidenum">
              <a:rPr lang="en-US"/>
              <a:pPr>
                <a:defRPr/>
              </a:pPr>
              <a:t>‹#›</a:t>
            </a:fld>
            <a:endParaRPr lang="en-US"/>
          </a:p>
        </p:txBody>
      </p:sp>
    </p:spTree>
    <p:extLst>
      <p:ext uri="{BB962C8B-B14F-4D97-AF65-F5344CB8AC3E}">
        <p14:creationId xmlns:p14="http://schemas.microsoft.com/office/powerpoint/2010/main" val="3353804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87ED01B-E1EA-4D1B-A769-2DCE8926CD9A}" type="slidenum">
              <a:rPr lang="en-US"/>
              <a:pPr>
                <a:defRPr/>
              </a:pPr>
              <a:t>‹#›</a:t>
            </a:fld>
            <a:endParaRPr lang="en-US"/>
          </a:p>
        </p:txBody>
      </p:sp>
    </p:spTree>
    <p:extLst>
      <p:ext uri="{BB962C8B-B14F-4D97-AF65-F5344CB8AC3E}">
        <p14:creationId xmlns:p14="http://schemas.microsoft.com/office/powerpoint/2010/main" val="556070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3E2EBE-1516-498C-8FDC-E142DD7A30B9}" type="slidenum">
              <a:rPr lang="en-US"/>
              <a:pPr>
                <a:defRPr/>
              </a:pPr>
              <a:t>‹#›</a:t>
            </a:fld>
            <a:endParaRPr lang="en-US"/>
          </a:p>
        </p:txBody>
      </p:sp>
    </p:spTree>
    <p:extLst>
      <p:ext uri="{BB962C8B-B14F-4D97-AF65-F5344CB8AC3E}">
        <p14:creationId xmlns:p14="http://schemas.microsoft.com/office/powerpoint/2010/main" val="1566485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pPr>
              <a:defRPr/>
            </a:pPr>
            <a:fld id="{9E2E9C64-023B-4E00-B63B-733E39B6CEC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12.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2.wmf"/><Relationship Id="rId11" Type="http://schemas.openxmlformats.org/officeDocument/2006/relationships/oleObject" Target="../embeddings/oleObject40.bin"/><Relationship Id="rId5" Type="http://schemas.openxmlformats.org/officeDocument/2006/relationships/oleObject" Target="../embeddings/oleObject37.bin"/><Relationship Id="rId10" Type="http://schemas.openxmlformats.org/officeDocument/2006/relationships/image" Target="../media/image4.wmf"/><Relationship Id="rId4" Type="http://schemas.openxmlformats.org/officeDocument/2006/relationships/image" Target="../media/image10.wmf"/><Relationship Id="rId9" Type="http://schemas.openxmlformats.org/officeDocument/2006/relationships/oleObject" Target="../embeddings/oleObject39.bin"/></Relationships>
</file>

<file path=ppt/slides/_rels/slide11.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4.wmf"/><Relationship Id="rId11" Type="http://schemas.openxmlformats.org/officeDocument/2006/relationships/oleObject" Target="../embeddings/oleObject45.bin"/><Relationship Id="rId5" Type="http://schemas.openxmlformats.org/officeDocument/2006/relationships/oleObject" Target="../embeddings/oleObject42.bin"/><Relationship Id="rId10" Type="http://schemas.openxmlformats.org/officeDocument/2006/relationships/image" Target="../media/image3.wmf"/><Relationship Id="rId4" Type="http://schemas.openxmlformats.org/officeDocument/2006/relationships/image" Target="../media/image13.wmf"/><Relationship Id="rId9" Type="http://schemas.openxmlformats.org/officeDocument/2006/relationships/oleObject" Target="../embeddings/oleObject44.bin"/></Relationships>
</file>

<file path=ppt/slides/_rels/slide1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4.wmf"/><Relationship Id="rId11" Type="http://schemas.openxmlformats.org/officeDocument/2006/relationships/oleObject" Target="../embeddings/oleObject50.bin"/><Relationship Id="rId5" Type="http://schemas.openxmlformats.org/officeDocument/2006/relationships/oleObject" Target="../embeddings/oleObject47.bin"/><Relationship Id="rId10" Type="http://schemas.openxmlformats.org/officeDocument/2006/relationships/image" Target="../media/image3.wmf"/><Relationship Id="rId4" Type="http://schemas.openxmlformats.org/officeDocument/2006/relationships/image" Target="../media/image13.wmf"/><Relationship Id="rId9" Type="http://schemas.openxmlformats.org/officeDocument/2006/relationships/oleObject" Target="../embeddings/oleObject49.bin"/></Relationships>
</file>

<file path=ppt/slides/_rels/slide13.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51.bin"/><Relationship Id="rId7" Type="http://schemas.openxmlformats.org/officeDocument/2006/relationships/oleObject" Target="../embeddings/oleObject53.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4.wmf"/><Relationship Id="rId11" Type="http://schemas.openxmlformats.org/officeDocument/2006/relationships/oleObject" Target="../embeddings/oleObject55.bin"/><Relationship Id="rId5" Type="http://schemas.openxmlformats.org/officeDocument/2006/relationships/oleObject" Target="../embeddings/oleObject52.bin"/><Relationship Id="rId10" Type="http://schemas.openxmlformats.org/officeDocument/2006/relationships/image" Target="../media/image3.wmf"/><Relationship Id="rId4" Type="http://schemas.openxmlformats.org/officeDocument/2006/relationships/image" Target="../media/image13.wmf"/><Relationship Id="rId9" Type="http://schemas.openxmlformats.org/officeDocument/2006/relationships/oleObject" Target="../embeddings/oleObject54.bin"/></Relationships>
</file>

<file path=ppt/slides/_rels/slide1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56.bin"/><Relationship Id="rId7" Type="http://schemas.openxmlformats.org/officeDocument/2006/relationships/oleObject" Target="../embeddings/oleObject58.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4.wmf"/><Relationship Id="rId11" Type="http://schemas.openxmlformats.org/officeDocument/2006/relationships/oleObject" Target="../embeddings/oleObject60.bin"/><Relationship Id="rId5" Type="http://schemas.openxmlformats.org/officeDocument/2006/relationships/oleObject" Target="../embeddings/oleObject57.bin"/><Relationship Id="rId10" Type="http://schemas.openxmlformats.org/officeDocument/2006/relationships/image" Target="../media/image3.wmf"/><Relationship Id="rId4" Type="http://schemas.openxmlformats.org/officeDocument/2006/relationships/image" Target="../media/image13.wmf"/><Relationship Id="rId9" Type="http://schemas.openxmlformats.org/officeDocument/2006/relationships/oleObject" Target="../embeddings/oleObject59.bin"/></Relationships>
</file>

<file path=ppt/slides/_rels/slide1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61.bin"/><Relationship Id="rId7"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3.wmf"/><Relationship Id="rId5" Type="http://schemas.openxmlformats.org/officeDocument/2006/relationships/oleObject" Target="../embeddings/oleObject6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4.bin"/></Relationships>
</file>

<file path=ppt/slides/_rels/slide1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65.bin"/><Relationship Id="rId7" Type="http://schemas.openxmlformats.org/officeDocument/2006/relationships/oleObject" Target="../embeddings/oleObject67.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3.wmf"/><Relationship Id="rId5" Type="http://schemas.openxmlformats.org/officeDocument/2006/relationships/oleObject" Target="../embeddings/oleObject6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8.bin"/></Relationships>
</file>

<file path=ppt/slides/_rels/slide1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69.bin"/><Relationship Id="rId7"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3.wmf"/><Relationship Id="rId5" Type="http://schemas.openxmlformats.org/officeDocument/2006/relationships/oleObject" Target="../embeddings/oleObject7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72.bin"/></Relationships>
</file>

<file path=ppt/slides/_rels/slide1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73.bin"/><Relationship Id="rId7" Type="http://schemas.openxmlformats.org/officeDocument/2006/relationships/oleObject" Target="../embeddings/oleObject75.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3.wmf"/><Relationship Id="rId11" Type="http://schemas.openxmlformats.org/officeDocument/2006/relationships/oleObject" Target="../embeddings/oleObject77.bin"/><Relationship Id="rId5" Type="http://schemas.openxmlformats.org/officeDocument/2006/relationships/oleObject" Target="../embeddings/oleObject74.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76.bin"/></Relationships>
</file>

<file path=ppt/slides/_rels/slide19.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78.bin"/><Relationship Id="rId7" Type="http://schemas.openxmlformats.org/officeDocument/2006/relationships/oleObject" Target="../embeddings/oleObject80.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3.wmf"/><Relationship Id="rId11" Type="http://schemas.openxmlformats.org/officeDocument/2006/relationships/oleObject" Target="../embeddings/oleObject82.bin"/><Relationship Id="rId5" Type="http://schemas.openxmlformats.org/officeDocument/2006/relationships/oleObject" Target="../embeddings/oleObject79.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81.bin"/></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83.bin"/><Relationship Id="rId7" Type="http://schemas.openxmlformats.org/officeDocument/2006/relationships/oleObject" Target="../embeddings/oleObject85.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3.wmf"/><Relationship Id="rId11" Type="http://schemas.openxmlformats.org/officeDocument/2006/relationships/oleObject" Target="../embeddings/oleObject87.bin"/><Relationship Id="rId5" Type="http://schemas.openxmlformats.org/officeDocument/2006/relationships/oleObject" Target="../embeddings/oleObject84.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86.bin"/></Relationships>
</file>

<file path=ppt/slides/_rels/slide21.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88.bin"/><Relationship Id="rId7" Type="http://schemas.openxmlformats.org/officeDocument/2006/relationships/oleObject" Target="../embeddings/oleObject90.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3.wmf"/><Relationship Id="rId11" Type="http://schemas.openxmlformats.org/officeDocument/2006/relationships/oleObject" Target="../embeddings/oleObject92.bin"/><Relationship Id="rId5" Type="http://schemas.openxmlformats.org/officeDocument/2006/relationships/oleObject" Target="../embeddings/oleObject89.bin"/><Relationship Id="rId10" Type="http://schemas.openxmlformats.org/officeDocument/2006/relationships/image" Target="../media/image9.wmf"/><Relationship Id="rId4" Type="http://schemas.openxmlformats.org/officeDocument/2006/relationships/image" Target="../media/image2.wmf"/><Relationship Id="rId9" Type="http://schemas.openxmlformats.org/officeDocument/2006/relationships/oleObject" Target="../embeddings/oleObject91.bin"/></Relationships>
</file>

<file path=ppt/slides/_rels/slide22.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98.bin"/><Relationship Id="rId3" Type="http://schemas.openxmlformats.org/officeDocument/2006/relationships/oleObject" Target="../embeddings/oleObject93.bin"/><Relationship Id="rId7" Type="http://schemas.openxmlformats.org/officeDocument/2006/relationships/oleObject" Target="../embeddings/oleObject95.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3.wmf"/><Relationship Id="rId11" Type="http://schemas.openxmlformats.org/officeDocument/2006/relationships/oleObject" Target="../embeddings/oleObject97.bin"/><Relationship Id="rId5" Type="http://schemas.openxmlformats.org/officeDocument/2006/relationships/oleObject" Target="../embeddings/oleObject94.bin"/><Relationship Id="rId10" Type="http://schemas.openxmlformats.org/officeDocument/2006/relationships/image" Target="../media/image12.wmf"/><Relationship Id="rId4" Type="http://schemas.openxmlformats.org/officeDocument/2006/relationships/image" Target="../media/image2.wmf"/><Relationship Id="rId9" Type="http://schemas.openxmlformats.org/officeDocument/2006/relationships/oleObject" Target="../embeddings/oleObject96.bin"/><Relationship Id="rId14" Type="http://schemas.openxmlformats.org/officeDocument/2006/relationships/image" Target="../media/image17.wmf"/></Relationships>
</file>

<file path=ppt/slides/_rels/slide2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04.bin"/><Relationship Id="rId3" Type="http://schemas.openxmlformats.org/officeDocument/2006/relationships/oleObject" Target="../embeddings/oleObject99.bin"/><Relationship Id="rId7" Type="http://schemas.openxmlformats.org/officeDocument/2006/relationships/oleObject" Target="../embeddings/oleObject101.bin"/><Relationship Id="rId12"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3.wmf"/><Relationship Id="rId11" Type="http://schemas.openxmlformats.org/officeDocument/2006/relationships/oleObject" Target="../embeddings/oleObject103.bin"/><Relationship Id="rId5" Type="http://schemas.openxmlformats.org/officeDocument/2006/relationships/oleObject" Target="../embeddings/oleObject100.bin"/><Relationship Id="rId10" Type="http://schemas.openxmlformats.org/officeDocument/2006/relationships/image" Target="../media/image18.wmf"/><Relationship Id="rId4" Type="http://schemas.openxmlformats.org/officeDocument/2006/relationships/image" Target="../media/image2.wmf"/><Relationship Id="rId9" Type="http://schemas.openxmlformats.org/officeDocument/2006/relationships/oleObject" Target="../embeddings/oleObject102.bin"/><Relationship Id="rId14" Type="http://schemas.openxmlformats.org/officeDocument/2006/relationships/image" Target="../media/image20.wmf"/></Relationships>
</file>

<file path=ppt/slides/_rels/slide2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10.bin"/><Relationship Id="rId3" Type="http://schemas.openxmlformats.org/officeDocument/2006/relationships/oleObject" Target="../embeddings/oleObject105.bin"/><Relationship Id="rId7" Type="http://schemas.openxmlformats.org/officeDocument/2006/relationships/oleObject" Target="../embeddings/oleObject107.bin"/><Relationship Id="rId12"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3.wmf"/><Relationship Id="rId11" Type="http://schemas.openxmlformats.org/officeDocument/2006/relationships/oleObject" Target="../embeddings/oleObject109.bin"/><Relationship Id="rId5" Type="http://schemas.openxmlformats.org/officeDocument/2006/relationships/oleObject" Target="../embeddings/oleObject106.bin"/><Relationship Id="rId10" Type="http://schemas.openxmlformats.org/officeDocument/2006/relationships/image" Target="../media/image18.wmf"/><Relationship Id="rId4" Type="http://schemas.openxmlformats.org/officeDocument/2006/relationships/image" Target="../media/image2.wmf"/><Relationship Id="rId9" Type="http://schemas.openxmlformats.org/officeDocument/2006/relationships/oleObject" Target="../embeddings/oleObject108.bin"/><Relationship Id="rId14" Type="http://schemas.openxmlformats.org/officeDocument/2006/relationships/image" Target="../media/image20.wmf"/></Relationships>
</file>

<file path=ppt/slides/_rels/slide25.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16.bin"/><Relationship Id="rId3" Type="http://schemas.openxmlformats.org/officeDocument/2006/relationships/oleObject" Target="../embeddings/oleObject111.bin"/><Relationship Id="rId7" Type="http://schemas.openxmlformats.org/officeDocument/2006/relationships/oleObject" Target="../embeddings/oleObject113.bin"/><Relationship Id="rId12"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3.wmf"/><Relationship Id="rId11" Type="http://schemas.openxmlformats.org/officeDocument/2006/relationships/oleObject" Target="../embeddings/oleObject115.bin"/><Relationship Id="rId5" Type="http://schemas.openxmlformats.org/officeDocument/2006/relationships/oleObject" Target="../embeddings/oleObject112.bin"/><Relationship Id="rId10" Type="http://schemas.openxmlformats.org/officeDocument/2006/relationships/image" Target="../media/image18.wmf"/><Relationship Id="rId4" Type="http://schemas.openxmlformats.org/officeDocument/2006/relationships/image" Target="../media/image2.wmf"/><Relationship Id="rId9" Type="http://schemas.openxmlformats.org/officeDocument/2006/relationships/oleObject" Target="../embeddings/oleObject114.bin"/><Relationship Id="rId14" Type="http://schemas.openxmlformats.org/officeDocument/2006/relationships/image" Target="../media/image20.wmf"/></Relationships>
</file>

<file path=ppt/slides/_rels/slide26.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17.bin"/><Relationship Id="rId7" Type="http://schemas.openxmlformats.org/officeDocument/2006/relationships/oleObject" Target="../embeddings/oleObject119.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22.wmf"/><Relationship Id="rId5" Type="http://schemas.openxmlformats.org/officeDocument/2006/relationships/oleObject" Target="../embeddings/oleObject118.bin"/><Relationship Id="rId4" Type="http://schemas.openxmlformats.org/officeDocument/2006/relationships/image" Target="../media/image21.wmf"/></Relationships>
</file>

<file path=ppt/slides/_rels/slide27.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20.bin"/><Relationship Id="rId7" Type="http://schemas.openxmlformats.org/officeDocument/2006/relationships/oleObject" Target="../embeddings/oleObject122.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22.wmf"/><Relationship Id="rId5" Type="http://schemas.openxmlformats.org/officeDocument/2006/relationships/oleObject" Target="../embeddings/oleObject121.bin"/><Relationship Id="rId4" Type="http://schemas.openxmlformats.org/officeDocument/2006/relationships/image" Target="../media/image21.wmf"/></Relationships>
</file>

<file path=ppt/slides/_rels/slide28.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23.bin"/><Relationship Id="rId7" Type="http://schemas.openxmlformats.org/officeDocument/2006/relationships/oleObject" Target="../embeddings/oleObject125.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22.wmf"/><Relationship Id="rId5" Type="http://schemas.openxmlformats.org/officeDocument/2006/relationships/oleObject" Target="../embeddings/oleObject124.bin"/><Relationship Id="rId4" Type="http://schemas.openxmlformats.org/officeDocument/2006/relationships/image" Target="../media/image21.wmf"/></Relationships>
</file>

<file path=ppt/slides/_rels/slide29.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26.bin"/><Relationship Id="rId7" Type="http://schemas.openxmlformats.org/officeDocument/2006/relationships/oleObject" Target="../embeddings/oleObject128.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22.wmf"/><Relationship Id="rId5" Type="http://schemas.openxmlformats.org/officeDocument/2006/relationships/oleObject" Target="../embeddings/oleObject127.bin"/><Relationship Id="rId4" Type="http://schemas.openxmlformats.org/officeDocument/2006/relationships/image" Target="../media/image21.wmf"/></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8.bin"/></Relationships>
</file>

<file path=ppt/slides/_rels/slide30.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29.bin"/><Relationship Id="rId7" Type="http://schemas.openxmlformats.org/officeDocument/2006/relationships/oleObject" Target="../embeddings/oleObject131.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22.wmf"/><Relationship Id="rId5" Type="http://schemas.openxmlformats.org/officeDocument/2006/relationships/oleObject" Target="../embeddings/oleObject130.bin"/><Relationship Id="rId4" Type="http://schemas.openxmlformats.org/officeDocument/2006/relationships/image" Target="../media/image21.wmf"/></Relationships>
</file>

<file path=ppt/slides/_rels/slide31.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32.bin"/><Relationship Id="rId7" Type="http://schemas.openxmlformats.org/officeDocument/2006/relationships/oleObject" Target="../embeddings/oleObject134.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22.wmf"/><Relationship Id="rId5" Type="http://schemas.openxmlformats.org/officeDocument/2006/relationships/oleObject" Target="../embeddings/oleObject133.bin"/><Relationship Id="rId4" Type="http://schemas.openxmlformats.org/officeDocument/2006/relationships/image" Target="../media/image21.wmf"/></Relationships>
</file>

<file path=ppt/slides/_rels/slide32.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35.bin"/><Relationship Id="rId7" Type="http://schemas.openxmlformats.org/officeDocument/2006/relationships/oleObject" Target="../embeddings/oleObject137.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22.wmf"/><Relationship Id="rId5" Type="http://schemas.openxmlformats.org/officeDocument/2006/relationships/oleObject" Target="../embeddings/oleObject136.bin"/><Relationship Id="rId4" Type="http://schemas.openxmlformats.org/officeDocument/2006/relationships/image" Target="../media/image21.wmf"/></Relationships>
</file>

<file path=ppt/slides/_rels/slide33.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38.bin"/><Relationship Id="rId7" Type="http://schemas.openxmlformats.org/officeDocument/2006/relationships/oleObject" Target="../embeddings/oleObject140.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22.wmf"/><Relationship Id="rId5" Type="http://schemas.openxmlformats.org/officeDocument/2006/relationships/oleObject" Target="../embeddings/oleObject139.bin"/><Relationship Id="rId4" Type="http://schemas.openxmlformats.org/officeDocument/2006/relationships/image" Target="../media/image21.wmf"/></Relationships>
</file>

<file path=ppt/slides/_rels/slide34.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41.bin"/><Relationship Id="rId7" Type="http://schemas.openxmlformats.org/officeDocument/2006/relationships/oleObject" Target="../embeddings/oleObject143.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22.wmf"/><Relationship Id="rId5" Type="http://schemas.openxmlformats.org/officeDocument/2006/relationships/oleObject" Target="../embeddings/oleObject142.bin"/><Relationship Id="rId4" Type="http://schemas.openxmlformats.org/officeDocument/2006/relationships/image" Target="../media/image21.wmf"/></Relationships>
</file>

<file path=ppt/slides/_rels/slide35.xml.rels><?xml version="1.0" encoding="UTF-8" standalone="yes"?>
<Relationships xmlns="http://schemas.openxmlformats.org/package/2006/relationships"><Relationship Id="rId3" Type="http://schemas.openxmlformats.org/officeDocument/2006/relationships/hyperlink" Target="http://www.oup.com/uk/orc/bin/9780199567089/"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5" Type="http://schemas.openxmlformats.org/officeDocument/2006/relationships/hyperlink" Target="../www.londoninternational.ac.uk/lse" TargetMode="External"/><Relationship Id="rId4" Type="http://schemas.openxmlformats.org/officeDocument/2006/relationships/hyperlink" Target="http://www2.lse.ac.uk/study/summerSchools/summerSchool/Home.aspx"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1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6.bin"/></Relationships>
</file>

<file path=ppt/slides/_rels/slide6.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5" Type="http://schemas.openxmlformats.org/officeDocument/2006/relationships/oleObject" Target="../embeddings/oleObject18.bin"/><Relationship Id="rId10" Type="http://schemas.openxmlformats.org/officeDocument/2006/relationships/image" Target="../media/image4.wmf"/><Relationship Id="rId4" Type="http://schemas.openxmlformats.org/officeDocument/2006/relationships/image" Target="../media/image6.wmf"/><Relationship Id="rId9" Type="http://schemas.openxmlformats.org/officeDocument/2006/relationships/oleObject" Target="../embeddings/oleObject20.bin"/></Relationships>
</file>

<file path=ppt/slides/_rels/slide7.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8.wmf"/><Relationship Id="rId11" Type="http://schemas.openxmlformats.org/officeDocument/2006/relationships/oleObject" Target="../embeddings/oleObject25.bin"/><Relationship Id="rId5" Type="http://schemas.openxmlformats.org/officeDocument/2006/relationships/oleObject" Target="../embeddings/oleObject22.bin"/><Relationship Id="rId10" Type="http://schemas.openxmlformats.org/officeDocument/2006/relationships/image" Target="../media/image3.wmf"/><Relationship Id="rId4" Type="http://schemas.openxmlformats.org/officeDocument/2006/relationships/image" Target="../media/image7.wmf"/><Relationship Id="rId9" Type="http://schemas.openxmlformats.org/officeDocument/2006/relationships/oleObject" Target="../embeddings/oleObject24.bin"/></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26.bin"/><Relationship Id="rId7" Type="http://schemas.openxmlformats.org/officeDocument/2006/relationships/oleObject" Target="../embeddings/oleObject28.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11" Type="http://schemas.openxmlformats.org/officeDocument/2006/relationships/oleObject" Target="../embeddings/oleObject30.bin"/><Relationship Id="rId5" Type="http://schemas.openxmlformats.org/officeDocument/2006/relationships/oleObject" Target="../embeddings/oleObject27.bin"/><Relationship Id="rId10" Type="http://schemas.openxmlformats.org/officeDocument/2006/relationships/image" Target="../media/image4.wmf"/><Relationship Id="rId4" Type="http://schemas.openxmlformats.org/officeDocument/2006/relationships/image" Target="../media/image7.wmf"/><Relationship Id="rId9" Type="http://schemas.openxmlformats.org/officeDocument/2006/relationships/oleObject" Target="../embeddings/oleObject29.bin"/></Relationships>
</file>

<file path=ppt/slides/_rels/slide9.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1.wmf"/><Relationship Id="rId11" Type="http://schemas.openxmlformats.org/officeDocument/2006/relationships/oleObject" Target="../embeddings/oleObject35.bin"/><Relationship Id="rId5" Type="http://schemas.openxmlformats.org/officeDocument/2006/relationships/oleObject" Target="../embeddings/oleObject32.bin"/><Relationship Id="rId10" Type="http://schemas.openxmlformats.org/officeDocument/2006/relationships/image" Target="../media/image3.wmf"/><Relationship Id="rId4" Type="http://schemas.openxmlformats.org/officeDocument/2006/relationships/image" Target="../media/image10.wmf"/><Relationship Id="rId9" Type="http://schemas.openxmlformats.org/officeDocument/2006/relationships/oleObject" Target="../embeddings/oleObject3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9: </a:t>
            </a:r>
            <a:r>
              <a:rPr lang="en-GB" dirty="0">
                <a:solidFill>
                  <a:schemeClr val="bg1"/>
                </a:solidFill>
                <a:latin typeface="Arial" pitchFamily="34" charset="0"/>
                <a:cs typeface="Arial" pitchFamily="34" charset="0"/>
              </a:rPr>
              <a:t>Simultaneous Equations Estimation</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423943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9</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Yes, it is. We now have only two exogenous variables excluded, but we need only two, because one of the endogenous variables has also been excluded. Note that we </a:t>
            </a:r>
            <a:r>
              <a:rPr lang="en-US" sz="1500" b="1" dirty="0"/>
              <a:t>still have three exclusions in total: one endogenous </a:t>
            </a:r>
            <a:r>
              <a:rPr lang="en-US" sz="1500" b="1" dirty="0" smtClean="0"/>
              <a:t>and </a:t>
            </a:r>
            <a:r>
              <a:rPr lang="en-US" sz="1500" b="1" dirty="0"/>
              <a:t>two </a:t>
            </a:r>
            <a:r>
              <a:rPr lang="en-US" sz="1500" b="1" dirty="0" smtClean="0"/>
              <a:t>exogenous variables.</a:t>
            </a:r>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3"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589271959"/>
              </p:ext>
            </p:extLst>
          </p:nvPr>
        </p:nvGraphicFramePr>
        <p:xfrm>
          <a:off x="2667600" y="3776663"/>
          <a:ext cx="3862387" cy="323850"/>
        </p:xfrm>
        <a:graphic>
          <a:graphicData uri="http://schemas.openxmlformats.org/presentationml/2006/ole">
            <mc:AlternateContent xmlns:mc="http://schemas.openxmlformats.org/markup-compatibility/2006">
              <mc:Choice xmlns:v="urn:schemas-microsoft-com:vml" Requires="v">
                <p:oleObj spid="_x0000_s91191" name="Equation" r:id="rId3" imgW="4089240" imgH="342720" progId="Equation.DSMT4">
                  <p:embed/>
                </p:oleObj>
              </mc:Choice>
              <mc:Fallback>
                <p:oleObj name="Equation" r:id="rId3" imgW="4089240" imgH="342720" progId="Equation.DSMT4">
                  <p:embed/>
                  <p:pic>
                    <p:nvPicPr>
                      <p:cNvPr id="0" name=""/>
                      <p:cNvPicPr>
                        <a:picLocks noChangeAspect="1" noChangeArrowheads="1"/>
                      </p:cNvPicPr>
                      <p:nvPr/>
                    </p:nvPicPr>
                    <p:blipFill>
                      <a:blip r:embed="rId4"/>
                      <a:srcRect/>
                      <a:stretch>
                        <a:fillRect/>
                      </a:stretch>
                    </p:blipFill>
                    <p:spPr bwMode="auto">
                      <a:xfrm>
                        <a:off x="2667600" y="3776663"/>
                        <a:ext cx="3862387"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3538563296"/>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1192" name="Equation" r:id="rId5" imgW="4673520" imgH="342720" progId="Equation.DSMT4">
                  <p:embed/>
                </p:oleObj>
              </mc:Choice>
              <mc:Fallback>
                <p:oleObj name="Equation" r:id="rId5" imgW="4673520" imgH="342720" progId="Equation.DSMT4">
                  <p:embed/>
                  <p:pic>
                    <p:nvPicPr>
                      <p:cNvPr id="0" name=""/>
                      <p:cNvPicPr>
                        <a:picLocks noChangeAspect="1" noChangeArrowheads="1"/>
                      </p:cNvPicPr>
                      <p:nvPr/>
                    </p:nvPicPr>
                    <p:blipFill>
                      <a:blip r:embed="rId6"/>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307497623"/>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1193" name="Equation" r:id="rId7" imgW="3987720" imgH="342720" progId="Equation.DSMT4">
                  <p:embed/>
                </p:oleObj>
              </mc:Choice>
              <mc:Fallback>
                <p:oleObj name="Equation" r:id="rId7" imgW="3987720" imgH="342720" progId="Equation.DSMT4">
                  <p:embed/>
                  <p:pic>
                    <p:nvPicPr>
                      <p:cNvPr id="0" name=""/>
                      <p:cNvPicPr>
                        <a:picLocks noChangeAspect="1" noChangeArrowheads="1"/>
                      </p:cNvPicPr>
                      <p:nvPr/>
                    </p:nvPicPr>
                    <p:blipFill>
                      <a:blip r:embed="rId8"/>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886259354"/>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1194" name="Equation" r:id="rId9" imgW="8559720" imgH="342720" progId="Equation.DSMT4">
                  <p:embed/>
                </p:oleObj>
              </mc:Choice>
              <mc:Fallback>
                <p:oleObj name="Equation" r:id="rId9" imgW="8559720" imgH="342720" progId="Equation.DSMT4">
                  <p:embed/>
                  <p:pic>
                    <p:nvPicPr>
                      <p:cNvPr id="0" name=""/>
                      <p:cNvPicPr>
                        <a:picLocks noChangeAspect="1" noChangeArrowheads="1"/>
                      </p:cNvPicPr>
                      <p:nvPr/>
                    </p:nvPicPr>
                    <p:blipFill>
                      <a:blip r:embed="rId10"/>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11907193"/>
              </p:ext>
            </p:extLst>
          </p:nvPr>
        </p:nvGraphicFramePr>
        <p:xfrm>
          <a:off x="2681288" y="835025"/>
          <a:ext cx="3765550" cy="396875"/>
        </p:xfrm>
        <a:graphic>
          <a:graphicData uri="http://schemas.openxmlformats.org/presentationml/2006/ole">
            <mc:AlternateContent xmlns:mc="http://schemas.openxmlformats.org/markup-compatibility/2006">
              <mc:Choice xmlns:v="urn:schemas-microsoft-com:vml" Requires="v">
                <p:oleObj spid="_x0000_s91195" name="Equation" r:id="rId11" imgW="3987720" imgH="419040" progId="Equation.DSMT4">
                  <p:embed/>
                </p:oleObj>
              </mc:Choice>
              <mc:Fallback>
                <p:oleObj name="Equation" r:id="rId11" imgW="3987720" imgH="419040" progId="Equation.DSMT4">
                  <p:embed/>
                  <p:pic>
                    <p:nvPicPr>
                      <p:cNvPr id="0" name="Object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81288" y="835025"/>
                        <a:ext cx="37655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095427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10</a:t>
            </a:r>
            <a:endParaRPr lang="en-US" sz="1000" dirty="0">
              <a:solidFill>
                <a:srgbClr val="3366FF"/>
              </a:solidFill>
            </a:endParaRP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Finally</a:t>
            </a:r>
            <a:r>
              <a:rPr lang="en-US" sz="1500" b="1" dirty="0"/>
              <a:t>, </a:t>
            </a:r>
            <a:r>
              <a:rPr lang="en-US" sz="1500" b="1" dirty="0" smtClean="0"/>
              <a:t>consider </a:t>
            </a:r>
            <a:r>
              <a:rPr lang="en-US" sz="1500" b="1" dirty="0"/>
              <a:t>V</a:t>
            </a:r>
            <a:r>
              <a:rPr lang="en-US" sz="1500" b="1" dirty="0" smtClean="0"/>
              <a:t>ariation</a:t>
            </a:r>
            <a:r>
              <a:rPr lang="en-GB" sz="1500" b="1" dirty="0" smtClean="0"/>
              <a:t> 3. </a:t>
            </a:r>
            <a:r>
              <a:rPr lang="en-US" sz="1500" b="1" dirty="0" smtClean="0"/>
              <a:t>Here</a:t>
            </a:r>
            <a:r>
              <a:rPr lang="en-US" sz="1500" b="1" dirty="0"/>
              <a:t>, two endogenous variables are excluded. Therefore we need only one instrument, which means that we need exclude only one explanatory variable from the right side. The total number of exclusions remains three.</a:t>
            </a:r>
            <a:endParaRPr lang="en-GB" sz="1500" b="1" dirty="0"/>
          </a:p>
          <a:p>
            <a:pPr algn="l"/>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3"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827529740"/>
              </p:ext>
            </p:extLst>
          </p:nvPr>
        </p:nvGraphicFramePr>
        <p:xfrm>
          <a:off x="2667600" y="3776663"/>
          <a:ext cx="3910012" cy="323850"/>
        </p:xfrm>
        <a:graphic>
          <a:graphicData uri="http://schemas.openxmlformats.org/presentationml/2006/ole">
            <mc:AlternateContent xmlns:mc="http://schemas.openxmlformats.org/markup-compatibility/2006">
              <mc:Choice xmlns:v="urn:schemas-microsoft-com:vml" Requires="v">
                <p:oleObj spid="_x0000_s92208" name="Equation" r:id="rId3" imgW="4140000" imgH="342720" progId="Equation.DSMT4">
                  <p:embed/>
                </p:oleObj>
              </mc:Choice>
              <mc:Fallback>
                <p:oleObj name="Equation" r:id="rId3" imgW="4140000" imgH="342720" progId="Equation.DSMT4">
                  <p:embed/>
                  <p:pic>
                    <p:nvPicPr>
                      <p:cNvPr id="0" name=""/>
                      <p:cNvPicPr>
                        <a:picLocks noChangeAspect="1" noChangeArrowheads="1"/>
                      </p:cNvPicPr>
                      <p:nvPr/>
                    </p:nvPicPr>
                    <p:blipFill>
                      <a:blip r:embed="rId4"/>
                      <a:srcRect/>
                      <a:stretch>
                        <a:fillRect/>
                      </a:stretch>
                    </p:blipFill>
                    <p:spPr bwMode="auto">
                      <a:xfrm>
                        <a:off x="2667600" y="3776663"/>
                        <a:ext cx="39100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3173701604"/>
              </p:ext>
            </p:extLst>
          </p:nvPr>
        </p:nvGraphicFramePr>
        <p:xfrm>
          <a:off x="2682000" y="835025"/>
          <a:ext cx="3716337" cy="396875"/>
        </p:xfrm>
        <a:graphic>
          <a:graphicData uri="http://schemas.openxmlformats.org/presentationml/2006/ole">
            <mc:AlternateContent xmlns:mc="http://schemas.openxmlformats.org/markup-compatibility/2006">
              <mc:Choice xmlns:v="urn:schemas-microsoft-com:vml" Requires="v">
                <p:oleObj spid="_x0000_s92209" name="Equation" r:id="rId5" imgW="3936960" imgH="419040" progId="Equation.DSMT4">
                  <p:embed/>
                </p:oleObj>
              </mc:Choice>
              <mc:Fallback>
                <p:oleObj name="Equation" r:id="rId5" imgW="3936960" imgH="419040" progId="Equation.DSMT4">
                  <p:embed/>
                  <p:pic>
                    <p:nvPicPr>
                      <p:cNvPr id="0" name=""/>
                      <p:cNvPicPr>
                        <a:picLocks noChangeAspect="1" noChangeArrowheads="1"/>
                      </p:cNvPicPr>
                      <p:nvPr/>
                    </p:nvPicPr>
                    <p:blipFill>
                      <a:blip r:embed="rId6"/>
                      <a:srcRect/>
                      <a:stretch>
                        <a:fillRect/>
                      </a:stretch>
                    </p:blipFill>
                    <p:spPr bwMode="auto">
                      <a:xfrm>
                        <a:off x="2682000" y="835025"/>
                        <a:ext cx="37163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072244910"/>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2210" name="Equation" r:id="rId7" imgW="4673520" imgH="342720" progId="Equation.DSMT4">
                  <p:embed/>
                </p:oleObj>
              </mc:Choice>
              <mc:Fallback>
                <p:oleObj name="Equation" r:id="rId7" imgW="4673520" imgH="342720" progId="Equation.DSMT4">
                  <p:embed/>
                  <p:pic>
                    <p:nvPicPr>
                      <p:cNvPr id="0" name=""/>
                      <p:cNvPicPr>
                        <a:picLocks noChangeAspect="1" noChangeArrowheads="1"/>
                      </p:cNvPicPr>
                      <p:nvPr/>
                    </p:nvPicPr>
                    <p:blipFill>
                      <a:blip r:embed="rId8"/>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09658817"/>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2211" name="Equation" r:id="rId9" imgW="3987720" imgH="342720" progId="Equation.DSMT4">
                  <p:embed/>
                </p:oleObj>
              </mc:Choice>
              <mc:Fallback>
                <p:oleObj name="Equation" r:id="rId9" imgW="3987720" imgH="342720" progId="Equation.DSMT4">
                  <p:embed/>
                  <p:pic>
                    <p:nvPicPr>
                      <p:cNvPr id="0" name=""/>
                      <p:cNvPicPr>
                        <a:picLocks noChangeAspect="1" noChangeArrowheads="1"/>
                      </p:cNvPicPr>
                      <p:nvPr/>
                    </p:nvPicPr>
                    <p:blipFill>
                      <a:blip r:embed="rId10"/>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393820300"/>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2212" name="Equation" r:id="rId11" imgW="8559720" imgH="342720" progId="Equation.DSMT4">
                  <p:embed/>
                </p:oleObj>
              </mc:Choice>
              <mc:Fallback>
                <p:oleObj name="Equation" r:id="rId11" imgW="8559720" imgH="342720" progId="Equation.DSMT4">
                  <p:embed/>
                  <p:pic>
                    <p:nvPicPr>
                      <p:cNvPr id="0" name=""/>
                      <p:cNvPicPr>
                        <a:picLocks noChangeAspect="1" noChangeArrowheads="1"/>
                      </p:cNvPicPr>
                      <p:nvPr/>
                    </p:nvPicPr>
                    <p:blipFill>
                      <a:blip r:embed="rId12"/>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217168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11</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3"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719964263"/>
              </p:ext>
            </p:extLst>
          </p:nvPr>
        </p:nvGraphicFramePr>
        <p:xfrm>
          <a:off x="2667600" y="3776663"/>
          <a:ext cx="3910012" cy="323850"/>
        </p:xfrm>
        <a:graphic>
          <a:graphicData uri="http://schemas.openxmlformats.org/presentationml/2006/ole">
            <mc:AlternateContent xmlns:mc="http://schemas.openxmlformats.org/markup-compatibility/2006">
              <mc:Choice xmlns:v="urn:schemas-microsoft-com:vml" Requires="v">
                <p:oleObj spid="_x0000_s94250" name="Equation" r:id="rId3" imgW="4140000" imgH="342720" progId="Equation.DSMT4">
                  <p:embed/>
                </p:oleObj>
              </mc:Choice>
              <mc:Fallback>
                <p:oleObj name="Equation" r:id="rId3" imgW="4140000" imgH="342720" progId="Equation.DSMT4">
                  <p:embed/>
                  <p:pic>
                    <p:nvPicPr>
                      <p:cNvPr id="0" name=""/>
                      <p:cNvPicPr>
                        <a:picLocks noChangeAspect="1" noChangeArrowheads="1"/>
                      </p:cNvPicPr>
                      <p:nvPr/>
                    </p:nvPicPr>
                    <p:blipFill>
                      <a:blip r:embed="rId4"/>
                      <a:srcRect/>
                      <a:stretch>
                        <a:fillRect/>
                      </a:stretch>
                    </p:blipFill>
                    <p:spPr bwMode="auto">
                      <a:xfrm>
                        <a:off x="2667600" y="3776663"/>
                        <a:ext cx="39100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1783544822"/>
              </p:ext>
            </p:extLst>
          </p:nvPr>
        </p:nvGraphicFramePr>
        <p:xfrm>
          <a:off x="2682000" y="835025"/>
          <a:ext cx="3716337" cy="396875"/>
        </p:xfrm>
        <a:graphic>
          <a:graphicData uri="http://schemas.openxmlformats.org/presentationml/2006/ole">
            <mc:AlternateContent xmlns:mc="http://schemas.openxmlformats.org/markup-compatibility/2006">
              <mc:Choice xmlns:v="urn:schemas-microsoft-com:vml" Requires="v">
                <p:oleObj spid="_x0000_s94251" name="Equation" r:id="rId5" imgW="3936960" imgH="419040" progId="Equation.DSMT4">
                  <p:embed/>
                </p:oleObj>
              </mc:Choice>
              <mc:Fallback>
                <p:oleObj name="Equation" r:id="rId5" imgW="3936960" imgH="419040" progId="Equation.DSMT4">
                  <p:embed/>
                  <p:pic>
                    <p:nvPicPr>
                      <p:cNvPr id="0" name=""/>
                      <p:cNvPicPr>
                        <a:picLocks noChangeAspect="1" noChangeArrowheads="1"/>
                      </p:cNvPicPr>
                      <p:nvPr/>
                    </p:nvPicPr>
                    <p:blipFill>
                      <a:blip r:embed="rId6"/>
                      <a:srcRect/>
                      <a:stretch>
                        <a:fillRect/>
                      </a:stretch>
                    </p:blipFill>
                    <p:spPr bwMode="auto">
                      <a:xfrm>
                        <a:off x="2682000" y="835025"/>
                        <a:ext cx="37163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004803480"/>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4252" name="Equation" r:id="rId7" imgW="4673520" imgH="342720" progId="Equation.DSMT4">
                  <p:embed/>
                </p:oleObj>
              </mc:Choice>
              <mc:Fallback>
                <p:oleObj name="Equation" r:id="rId7" imgW="4673520" imgH="342720" progId="Equation.DSMT4">
                  <p:embed/>
                  <p:pic>
                    <p:nvPicPr>
                      <p:cNvPr id="0" name=""/>
                      <p:cNvPicPr>
                        <a:picLocks noChangeAspect="1" noChangeArrowheads="1"/>
                      </p:cNvPicPr>
                      <p:nvPr/>
                    </p:nvPicPr>
                    <p:blipFill>
                      <a:blip r:embed="rId8"/>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437351510"/>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4253" name="Equation" r:id="rId9" imgW="3987720" imgH="342720" progId="Equation.DSMT4">
                  <p:embed/>
                </p:oleObj>
              </mc:Choice>
              <mc:Fallback>
                <p:oleObj name="Equation" r:id="rId9" imgW="3987720" imgH="342720" progId="Equation.DSMT4">
                  <p:embed/>
                  <p:pic>
                    <p:nvPicPr>
                      <p:cNvPr id="0" name=""/>
                      <p:cNvPicPr>
                        <a:picLocks noChangeAspect="1" noChangeArrowheads="1"/>
                      </p:cNvPicPr>
                      <p:nvPr/>
                    </p:nvPicPr>
                    <p:blipFill>
                      <a:blip r:embed="rId10"/>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620236422"/>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4254" name="Equation" r:id="rId11" imgW="8559720" imgH="342720" progId="Equation.DSMT4">
                  <p:embed/>
                </p:oleObj>
              </mc:Choice>
              <mc:Fallback>
                <p:oleObj name="Equation" r:id="rId11" imgW="8559720" imgH="342720" progId="Equation.DSMT4">
                  <p:embed/>
                  <p:pic>
                    <p:nvPicPr>
                      <p:cNvPr id="0" name=""/>
                      <p:cNvPicPr>
                        <a:picLocks noChangeAspect="1" noChangeArrowheads="1"/>
                      </p:cNvPicPr>
                      <p:nvPr/>
                    </p:nvPicPr>
                    <p:blipFill>
                      <a:blip r:embed="rId12"/>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500" b="1" dirty="0" smtClean="0"/>
              <a:t>In each of the three variations, three variables were absent from the right side. This caused the equation to be exactly identified. It did not matter whether the missing variables were endogenous or exogenous.</a:t>
            </a:r>
            <a:endParaRPr lang="en-GB" sz="1500" b="1" dirty="0"/>
          </a:p>
        </p:txBody>
      </p:sp>
    </p:spTree>
    <p:extLst>
      <p:ext uri="{BB962C8B-B14F-4D97-AF65-F5344CB8AC3E}">
        <p14:creationId xmlns:p14="http://schemas.microsoft.com/office/powerpoint/2010/main" val="19353459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12</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3"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199992643"/>
              </p:ext>
            </p:extLst>
          </p:nvPr>
        </p:nvGraphicFramePr>
        <p:xfrm>
          <a:off x="2667600" y="3776663"/>
          <a:ext cx="3910012" cy="323850"/>
        </p:xfrm>
        <a:graphic>
          <a:graphicData uri="http://schemas.openxmlformats.org/presentationml/2006/ole">
            <mc:AlternateContent xmlns:mc="http://schemas.openxmlformats.org/markup-compatibility/2006">
              <mc:Choice xmlns:v="urn:schemas-microsoft-com:vml" Requires="v">
                <p:oleObj spid="_x0000_s95276" name="Equation" r:id="rId3" imgW="4140000" imgH="342720" progId="Equation.DSMT4">
                  <p:embed/>
                </p:oleObj>
              </mc:Choice>
              <mc:Fallback>
                <p:oleObj name="Equation" r:id="rId3" imgW="4140000" imgH="342720" progId="Equation.DSMT4">
                  <p:embed/>
                  <p:pic>
                    <p:nvPicPr>
                      <p:cNvPr id="0" name=""/>
                      <p:cNvPicPr>
                        <a:picLocks noChangeAspect="1" noChangeArrowheads="1"/>
                      </p:cNvPicPr>
                      <p:nvPr/>
                    </p:nvPicPr>
                    <p:blipFill>
                      <a:blip r:embed="rId4"/>
                      <a:srcRect/>
                      <a:stretch>
                        <a:fillRect/>
                      </a:stretch>
                    </p:blipFill>
                    <p:spPr bwMode="auto">
                      <a:xfrm>
                        <a:off x="2667600" y="3776663"/>
                        <a:ext cx="39100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1990059665"/>
              </p:ext>
            </p:extLst>
          </p:nvPr>
        </p:nvGraphicFramePr>
        <p:xfrm>
          <a:off x="2682000" y="835025"/>
          <a:ext cx="3716337" cy="396875"/>
        </p:xfrm>
        <a:graphic>
          <a:graphicData uri="http://schemas.openxmlformats.org/presentationml/2006/ole">
            <mc:AlternateContent xmlns:mc="http://schemas.openxmlformats.org/markup-compatibility/2006">
              <mc:Choice xmlns:v="urn:schemas-microsoft-com:vml" Requires="v">
                <p:oleObj spid="_x0000_s95277" name="Equation" r:id="rId5" imgW="3936960" imgH="419040" progId="Equation.DSMT4">
                  <p:embed/>
                </p:oleObj>
              </mc:Choice>
              <mc:Fallback>
                <p:oleObj name="Equation" r:id="rId5" imgW="3936960" imgH="419040" progId="Equation.DSMT4">
                  <p:embed/>
                  <p:pic>
                    <p:nvPicPr>
                      <p:cNvPr id="0" name=""/>
                      <p:cNvPicPr>
                        <a:picLocks noChangeAspect="1" noChangeArrowheads="1"/>
                      </p:cNvPicPr>
                      <p:nvPr/>
                    </p:nvPicPr>
                    <p:blipFill>
                      <a:blip r:embed="rId6"/>
                      <a:srcRect/>
                      <a:stretch>
                        <a:fillRect/>
                      </a:stretch>
                    </p:blipFill>
                    <p:spPr bwMode="auto">
                      <a:xfrm>
                        <a:off x="2682000" y="835025"/>
                        <a:ext cx="37163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06140810"/>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5278" name="Equation" r:id="rId7" imgW="4673520" imgH="342720" progId="Equation.DSMT4">
                  <p:embed/>
                </p:oleObj>
              </mc:Choice>
              <mc:Fallback>
                <p:oleObj name="Equation" r:id="rId7" imgW="4673520" imgH="342720" progId="Equation.DSMT4">
                  <p:embed/>
                  <p:pic>
                    <p:nvPicPr>
                      <p:cNvPr id="0" name=""/>
                      <p:cNvPicPr>
                        <a:picLocks noChangeAspect="1" noChangeArrowheads="1"/>
                      </p:cNvPicPr>
                      <p:nvPr/>
                    </p:nvPicPr>
                    <p:blipFill>
                      <a:blip r:embed="rId8"/>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4273531783"/>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5279" name="Equation" r:id="rId9" imgW="3987720" imgH="342720" progId="Equation.DSMT4">
                  <p:embed/>
                </p:oleObj>
              </mc:Choice>
              <mc:Fallback>
                <p:oleObj name="Equation" r:id="rId9" imgW="3987720" imgH="342720" progId="Equation.DSMT4">
                  <p:embed/>
                  <p:pic>
                    <p:nvPicPr>
                      <p:cNvPr id="0" name=""/>
                      <p:cNvPicPr>
                        <a:picLocks noChangeAspect="1" noChangeArrowheads="1"/>
                      </p:cNvPicPr>
                      <p:nvPr/>
                    </p:nvPicPr>
                    <p:blipFill>
                      <a:blip r:embed="rId10"/>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887934989"/>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5280" name="Equation" r:id="rId11" imgW="8559720" imgH="342720" progId="Equation.DSMT4">
                  <p:embed/>
                </p:oleObj>
              </mc:Choice>
              <mc:Fallback>
                <p:oleObj name="Equation" r:id="rId11" imgW="8559720" imgH="342720" progId="Equation.DSMT4">
                  <p:embed/>
                  <p:pic>
                    <p:nvPicPr>
                      <p:cNvPr id="0" name=""/>
                      <p:cNvPicPr>
                        <a:picLocks noChangeAspect="1" noChangeArrowheads="1"/>
                      </p:cNvPicPr>
                      <p:nvPr/>
                    </p:nvPicPr>
                    <p:blipFill>
                      <a:blip r:embed="rId12"/>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500" b="1" dirty="0" smtClean="0"/>
              <a:t>If more than three variables had been absent, the number of available exogenous variables would have been greater than the number needed for identification, and the equation would have been </a:t>
            </a:r>
            <a:r>
              <a:rPr lang="en-GB" sz="1500" b="1" dirty="0" err="1" smtClean="0"/>
              <a:t>overidentified</a:t>
            </a:r>
            <a:r>
              <a:rPr lang="en-GB" sz="1500" b="1" dirty="0" smtClean="0"/>
              <a:t>. </a:t>
            </a:r>
            <a:endParaRPr lang="en-GB" sz="1500" b="1" dirty="0"/>
          </a:p>
        </p:txBody>
      </p:sp>
    </p:spTree>
    <p:extLst>
      <p:ext uri="{BB962C8B-B14F-4D97-AF65-F5344CB8AC3E}">
        <p14:creationId xmlns:p14="http://schemas.microsoft.com/office/powerpoint/2010/main" val="6839974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13</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3"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67521512"/>
              </p:ext>
            </p:extLst>
          </p:nvPr>
        </p:nvGraphicFramePr>
        <p:xfrm>
          <a:off x="2667600" y="3776663"/>
          <a:ext cx="3910012" cy="323850"/>
        </p:xfrm>
        <a:graphic>
          <a:graphicData uri="http://schemas.openxmlformats.org/presentationml/2006/ole">
            <mc:AlternateContent xmlns:mc="http://schemas.openxmlformats.org/markup-compatibility/2006">
              <mc:Choice xmlns:v="urn:schemas-microsoft-com:vml" Requires="v">
                <p:oleObj spid="_x0000_s96298" name="Equation" r:id="rId3" imgW="4140000" imgH="342720" progId="Equation.DSMT4">
                  <p:embed/>
                </p:oleObj>
              </mc:Choice>
              <mc:Fallback>
                <p:oleObj name="Equation" r:id="rId3" imgW="4140000" imgH="342720" progId="Equation.DSMT4">
                  <p:embed/>
                  <p:pic>
                    <p:nvPicPr>
                      <p:cNvPr id="0" name=""/>
                      <p:cNvPicPr>
                        <a:picLocks noChangeAspect="1" noChangeArrowheads="1"/>
                      </p:cNvPicPr>
                      <p:nvPr/>
                    </p:nvPicPr>
                    <p:blipFill>
                      <a:blip r:embed="rId4"/>
                      <a:srcRect/>
                      <a:stretch>
                        <a:fillRect/>
                      </a:stretch>
                    </p:blipFill>
                    <p:spPr bwMode="auto">
                      <a:xfrm>
                        <a:off x="2667600" y="3776663"/>
                        <a:ext cx="39100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3020759582"/>
              </p:ext>
            </p:extLst>
          </p:nvPr>
        </p:nvGraphicFramePr>
        <p:xfrm>
          <a:off x="2682000" y="835025"/>
          <a:ext cx="3716337" cy="396875"/>
        </p:xfrm>
        <a:graphic>
          <a:graphicData uri="http://schemas.openxmlformats.org/presentationml/2006/ole">
            <mc:AlternateContent xmlns:mc="http://schemas.openxmlformats.org/markup-compatibility/2006">
              <mc:Choice xmlns:v="urn:schemas-microsoft-com:vml" Requires="v">
                <p:oleObj spid="_x0000_s96299" name="Equation" r:id="rId5" imgW="3936960" imgH="419040" progId="Equation.DSMT4">
                  <p:embed/>
                </p:oleObj>
              </mc:Choice>
              <mc:Fallback>
                <p:oleObj name="Equation" r:id="rId5" imgW="3936960" imgH="419040" progId="Equation.DSMT4">
                  <p:embed/>
                  <p:pic>
                    <p:nvPicPr>
                      <p:cNvPr id="0" name=""/>
                      <p:cNvPicPr>
                        <a:picLocks noChangeAspect="1" noChangeArrowheads="1"/>
                      </p:cNvPicPr>
                      <p:nvPr/>
                    </p:nvPicPr>
                    <p:blipFill>
                      <a:blip r:embed="rId6"/>
                      <a:srcRect/>
                      <a:stretch>
                        <a:fillRect/>
                      </a:stretch>
                    </p:blipFill>
                    <p:spPr bwMode="auto">
                      <a:xfrm>
                        <a:off x="2682000" y="835025"/>
                        <a:ext cx="37163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860010913"/>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6300" name="Equation" r:id="rId7" imgW="4673520" imgH="342720" progId="Equation.DSMT4">
                  <p:embed/>
                </p:oleObj>
              </mc:Choice>
              <mc:Fallback>
                <p:oleObj name="Equation" r:id="rId7" imgW="4673520" imgH="342720" progId="Equation.DSMT4">
                  <p:embed/>
                  <p:pic>
                    <p:nvPicPr>
                      <p:cNvPr id="0" name=""/>
                      <p:cNvPicPr>
                        <a:picLocks noChangeAspect="1" noChangeArrowheads="1"/>
                      </p:cNvPicPr>
                      <p:nvPr/>
                    </p:nvPicPr>
                    <p:blipFill>
                      <a:blip r:embed="rId8"/>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180632741"/>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6301" name="Equation" r:id="rId9" imgW="3987720" imgH="342720" progId="Equation.DSMT4">
                  <p:embed/>
                </p:oleObj>
              </mc:Choice>
              <mc:Fallback>
                <p:oleObj name="Equation" r:id="rId9" imgW="3987720" imgH="342720" progId="Equation.DSMT4">
                  <p:embed/>
                  <p:pic>
                    <p:nvPicPr>
                      <p:cNvPr id="0" name=""/>
                      <p:cNvPicPr>
                        <a:picLocks noChangeAspect="1" noChangeArrowheads="1"/>
                      </p:cNvPicPr>
                      <p:nvPr/>
                    </p:nvPicPr>
                    <p:blipFill>
                      <a:blip r:embed="rId10"/>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416429480"/>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6302" name="Equation" r:id="rId11" imgW="8559720" imgH="342720" progId="Equation.DSMT4">
                  <p:embed/>
                </p:oleObj>
              </mc:Choice>
              <mc:Fallback>
                <p:oleObj name="Equation" r:id="rId11" imgW="8559720" imgH="342720" progId="Equation.DSMT4">
                  <p:embed/>
                  <p:pic>
                    <p:nvPicPr>
                      <p:cNvPr id="0" name=""/>
                      <p:cNvPicPr>
                        <a:picLocks noChangeAspect="1" noChangeArrowheads="1"/>
                      </p:cNvPicPr>
                      <p:nvPr/>
                    </p:nvPicPr>
                    <p:blipFill>
                      <a:blip r:embed="rId12"/>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500" b="1" dirty="0" smtClean="0"/>
              <a:t>Again, it would not matter whether the absent variables were endogenous or exogenous.</a:t>
            </a:r>
            <a:endParaRPr lang="en-GB" sz="1500" b="1" dirty="0"/>
          </a:p>
        </p:txBody>
      </p:sp>
    </p:spTree>
    <p:extLst>
      <p:ext uri="{BB962C8B-B14F-4D97-AF65-F5344CB8AC3E}">
        <p14:creationId xmlns:p14="http://schemas.microsoft.com/office/powerpoint/2010/main" val="41076718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14</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2615241615"/>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3219"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192782665"/>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3220"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79838012"/>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3221"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500" b="1" dirty="0" smtClean="0"/>
              <a:t>We will now generalize. </a:t>
            </a:r>
            <a:r>
              <a:rPr lang="en-US" sz="1500" b="1" dirty="0"/>
              <a:t>In the example, we saw that identification of the equation required three exclusion restrictions, and it did not matter which three. This finding generalizes to what is known as the order condition for identification.</a:t>
            </a:r>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1232616942"/>
              </p:ext>
            </p:extLst>
          </p:nvPr>
        </p:nvGraphicFramePr>
        <p:xfrm>
          <a:off x="1544638" y="835025"/>
          <a:ext cx="6056312" cy="396875"/>
        </p:xfrm>
        <a:graphic>
          <a:graphicData uri="http://schemas.openxmlformats.org/presentationml/2006/ole">
            <mc:AlternateContent xmlns:mc="http://schemas.openxmlformats.org/markup-compatibility/2006">
              <mc:Choice xmlns:v="urn:schemas-microsoft-com:vml" Requires="v">
                <p:oleObj spid="_x0000_s93222" name="Equation" r:id="rId9" imgW="6413500" imgH="419100" progId="Equation.DSMT4">
                  <p:embed/>
                </p:oleObj>
              </mc:Choice>
              <mc:Fallback>
                <p:oleObj name="Equation" r:id="rId9" imgW="6413500" imgH="41910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4638" y="835025"/>
                        <a:ext cx="60563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7259666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15</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1018256209"/>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7314"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180306244"/>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7315"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840749899"/>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7316"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In </a:t>
            </a:r>
            <a:r>
              <a:rPr lang="en-US" sz="1500" b="1" dirty="0"/>
              <a:t>a fully specified model, there will be as many equations as there are endogenous variables. Let us suppose that there are </a:t>
            </a:r>
            <a:r>
              <a:rPr lang="en-US" sz="1500" b="1" i="1" dirty="0"/>
              <a:t>G</a:t>
            </a:r>
            <a:r>
              <a:rPr lang="en-US" sz="1500" b="1" dirty="0"/>
              <a:t> of each</a:t>
            </a:r>
            <a:r>
              <a:rPr lang="en-US" sz="1500" b="1" dirty="0" smtClean="0"/>
              <a:t>.</a:t>
            </a:r>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1472038321"/>
              </p:ext>
            </p:extLst>
          </p:nvPr>
        </p:nvGraphicFramePr>
        <p:xfrm>
          <a:off x="1544638" y="835025"/>
          <a:ext cx="6056312" cy="396875"/>
        </p:xfrm>
        <a:graphic>
          <a:graphicData uri="http://schemas.openxmlformats.org/presentationml/2006/ole">
            <mc:AlternateContent xmlns:mc="http://schemas.openxmlformats.org/markup-compatibility/2006">
              <mc:Choice xmlns:v="urn:schemas-microsoft-com:vml" Requires="v">
                <p:oleObj spid="_x0000_s97317" name="Equation" r:id="rId9" imgW="6413500" imgH="419100" progId="Equation.DSMT4">
                  <p:embed/>
                </p:oleObj>
              </mc:Choice>
              <mc:Fallback>
                <p:oleObj name="Equation" r:id="rId9" imgW="6413500" imgH="4191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4638" y="835025"/>
                        <a:ext cx="60563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9161266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16</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1180329577"/>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8342"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821249574"/>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8343"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505777539"/>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8344"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The </a:t>
            </a:r>
            <a:r>
              <a:rPr lang="en-US" sz="1500" b="1" dirty="0"/>
              <a:t>maximum number of endogenous variables that can appear on the right side of an equation is </a:t>
            </a:r>
            <a:r>
              <a:rPr lang="en-US" sz="1500" b="1" i="1" dirty="0" smtClean="0"/>
              <a:t>G</a:t>
            </a:r>
            <a:r>
              <a:rPr lang="en-US" sz="1500" b="1" dirty="0" smtClean="0"/>
              <a:t> ‒ 1 </a:t>
            </a:r>
            <a:r>
              <a:rPr lang="en-US" sz="1500" b="1" dirty="0"/>
              <a:t>(the other is the dependent variable of that equation</a:t>
            </a:r>
            <a:r>
              <a:rPr lang="en-US" sz="1500" b="1" dirty="0" smtClean="0"/>
              <a:t>).</a:t>
            </a:r>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3328046"/>
              </p:ext>
            </p:extLst>
          </p:nvPr>
        </p:nvGraphicFramePr>
        <p:xfrm>
          <a:off x="1544638" y="835025"/>
          <a:ext cx="6056312" cy="396875"/>
        </p:xfrm>
        <a:graphic>
          <a:graphicData uri="http://schemas.openxmlformats.org/presentationml/2006/ole">
            <mc:AlternateContent xmlns:mc="http://schemas.openxmlformats.org/markup-compatibility/2006">
              <mc:Choice xmlns:v="urn:schemas-microsoft-com:vml" Requires="v">
                <p:oleObj spid="_x0000_s98345" name="Equation" r:id="rId9" imgW="6413500" imgH="419100" progId="Equation.DSMT4">
                  <p:embed/>
                </p:oleObj>
              </mc:Choice>
              <mc:Fallback>
                <p:oleObj name="Equation" r:id="rId9" imgW="6413500" imgH="4191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4638" y="835025"/>
                        <a:ext cx="60563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2418913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17</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3859744769"/>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100394"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4066819874"/>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100395"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176001139"/>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100396"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In </a:t>
            </a:r>
            <a:r>
              <a:rPr lang="en-US" sz="1500" b="1" dirty="0"/>
              <a:t>such a case, identification requires that at </a:t>
            </a:r>
            <a:r>
              <a:rPr lang="en-US" sz="1500" b="1" dirty="0" smtClean="0"/>
              <a:t>least</a:t>
            </a:r>
            <a:r>
              <a:rPr lang="en-US" sz="1500" b="1" dirty="0"/>
              <a:t> </a:t>
            </a:r>
            <a:r>
              <a:rPr lang="en-US" sz="1500" b="1" i="1" dirty="0"/>
              <a:t>G</a:t>
            </a:r>
            <a:r>
              <a:rPr lang="en-US" sz="1500" b="1" dirty="0"/>
              <a:t> ‒ 1 </a:t>
            </a:r>
            <a:r>
              <a:rPr lang="en-US" sz="1500" b="1" dirty="0" smtClean="0"/>
              <a:t>exogenous </a:t>
            </a:r>
            <a:r>
              <a:rPr lang="en-US" sz="1500" b="1" dirty="0"/>
              <a:t>variables should be excluded from the equation, as in </a:t>
            </a:r>
            <a:r>
              <a:rPr lang="en-US" sz="1500" b="1" dirty="0" smtClean="0"/>
              <a:t>Variation 1.</a:t>
            </a:r>
            <a:endParaRPr lang="en-GB" sz="1500" b="1" dirty="0"/>
          </a:p>
        </p:txBody>
      </p:sp>
      <p:sp>
        <p:nvSpPr>
          <p:cNvPr id="14"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747064030"/>
              </p:ext>
            </p:extLst>
          </p:nvPr>
        </p:nvGraphicFramePr>
        <p:xfrm>
          <a:off x="2668588" y="3776663"/>
          <a:ext cx="3849687" cy="323850"/>
        </p:xfrm>
        <a:graphic>
          <a:graphicData uri="http://schemas.openxmlformats.org/presentationml/2006/ole">
            <mc:AlternateContent xmlns:mc="http://schemas.openxmlformats.org/markup-compatibility/2006">
              <mc:Choice xmlns:v="urn:schemas-microsoft-com:vml" Requires="v">
                <p:oleObj spid="_x0000_s100397" name="Equation" r:id="rId9" imgW="4076640" imgH="342720" progId="Equation.DSMT4">
                  <p:embed/>
                </p:oleObj>
              </mc:Choice>
              <mc:Fallback>
                <p:oleObj name="Equation" r:id="rId9" imgW="4076640" imgH="342720" progId="Equation.DSMT4">
                  <p:embed/>
                  <p:pic>
                    <p:nvPicPr>
                      <p:cNvPr id="0" name=""/>
                      <p:cNvPicPr>
                        <a:picLocks noChangeAspect="1" noChangeArrowheads="1"/>
                      </p:cNvPicPr>
                      <p:nvPr/>
                    </p:nvPicPr>
                    <p:blipFill>
                      <a:blip r:embed="rId10"/>
                      <a:srcRect/>
                      <a:stretch>
                        <a:fillRect/>
                      </a:stretch>
                    </p:blipFill>
                    <p:spPr bwMode="auto">
                      <a:xfrm>
                        <a:off x="2668588" y="3776663"/>
                        <a:ext cx="3849687"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626426130"/>
              </p:ext>
            </p:extLst>
          </p:nvPr>
        </p:nvGraphicFramePr>
        <p:xfrm>
          <a:off x="2681288" y="835025"/>
          <a:ext cx="3778250" cy="396875"/>
        </p:xfrm>
        <a:graphic>
          <a:graphicData uri="http://schemas.openxmlformats.org/presentationml/2006/ole">
            <mc:AlternateContent xmlns:mc="http://schemas.openxmlformats.org/markup-compatibility/2006">
              <mc:Choice xmlns:v="urn:schemas-microsoft-com:vml" Requires="v">
                <p:oleObj spid="_x0000_s100398" name="Equation" r:id="rId11" imgW="4000320" imgH="419040" progId="Equation.DSMT4">
                  <p:embed/>
                </p:oleObj>
              </mc:Choice>
              <mc:Fallback>
                <p:oleObj name="Equation" r:id="rId11" imgW="4000320" imgH="4190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81288" y="835025"/>
                        <a:ext cx="37782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909888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18</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1982623957"/>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101418"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67630886"/>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101419"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759453866"/>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101420"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This </a:t>
            </a:r>
            <a:r>
              <a:rPr lang="en-US" sz="1500" b="1" dirty="0"/>
              <a:t>is a worst-case scenario because all the other endogenous variables are on the right side of the equation for </a:t>
            </a:r>
            <a:r>
              <a:rPr lang="en-US" sz="1500" b="1" i="1" dirty="0"/>
              <a:t>Y</a:t>
            </a:r>
            <a:r>
              <a:rPr lang="en-US" sz="1500" b="1" dirty="0" smtClean="0"/>
              <a:t>.</a:t>
            </a:r>
            <a:endParaRPr lang="en-GB" sz="1500" b="1" dirty="0"/>
          </a:p>
          <a:p>
            <a:pPr algn="l"/>
            <a:endParaRPr lang="en-GB" sz="1500" b="1" dirty="0"/>
          </a:p>
        </p:txBody>
      </p:sp>
      <p:sp>
        <p:nvSpPr>
          <p:cNvPr id="14"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373919361"/>
              </p:ext>
            </p:extLst>
          </p:nvPr>
        </p:nvGraphicFramePr>
        <p:xfrm>
          <a:off x="2668588" y="3776663"/>
          <a:ext cx="3849687" cy="323850"/>
        </p:xfrm>
        <a:graphic>
          <a:graphicData uri="http://schemas.openxmlformats.org/presentationml/2006/ole">
            <mc:AlternateContent xmlns:mc="http://schemas.openxmlformats.org/markup-compatibility/2006">
              <mc:Choice xmlns:v="urn:schemas-microsoft-com:vml" Requires="v">
                <p:oleObj spid="_x0000_s101421" name="Equation" r:id="rId9" imgW="4076640" imgH="342720" progId="Equation.DSMT4">
                  <p:embed/>
                </p:oleObj>
              </mc:Choice>
              <mc:Fallback>
                <p:oleObj name="Equation" r:id="rId9" imgW="4076640" imgH="342720" progId="Equation.DSMT4">
                  <p:embed/>
                  <p:pic>
                    <p:nvPicPr>
                      <p:cNvPr id="0" name=""/>
                      <p:cNvPicPr>
                        <a:picLocks noChangeAspect="1" noChangeArrowheads="1"/>
                      </p:cNvPicPr>
                      <p:nvPr/>
                    </p:nvPicPr>
                    <p:blipFill>
                      <a:blip r:embed="rId10"/>
                      <a:srcRect/>
                      <a:stretch>
                        <a:fillRect/>
                      </a:stretch>
                    </p:blipFill>
                    <p:spPr bwMode="auto">
                      <a:xfrm>
                        <a:off x="2668588" y="3776663"/>
                        <a:ext cx="3849687"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001215804"/>
              </p:ext>
            </p:extLst>
          </p:nvPr>
        </p:nvGraphicFramePr>
        <p:xfrm>
          <a:off x="2681288" y="835025"/>
          <a:ext cx="3778250" cy="396875"/>
        </p:xfrm>
        <a:graphic>
          <a:graphicData uri="http://schemas.openxmlformats.org/presentationml/2006/ole">
            <mc:AlternateContent xmlns:mc="http://schemas.openxmlformats.org/markup-compatibility/2006">
              <mc:Choice xmlns:v="urn:schemas-microsoft-com:vml" Requires="v">
                <p:oleObj spid="_x0000_s101422" name="Equation" r:id="rId11" imgW="4000320" imgH="419040" progId="Equation.DSMT4">
                  <p:embed/>
                </p:oleObj>
              </mc:Choice>
              <mc:Fallback>
                <p:oleObj name="Equation" r:id="rId11" imgW="4000320" imgH="4190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81288" y="835025"/>
                        <a:ext cx="37782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8629037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500" b="1" dirty="0"/>
              <a:t>We will discuss the order condition for identification in two stages. First, </a:t>
            </a:r>
            <a:r>
              <a:rPr lang="en-GB" sz="1500" b="1" dirty="0" smtClean="0"/>
              <a:t>we will look at an </a:t>
            </a:r>
            <a:r>
              <a:rPr lang="en-GB" sz="1500" b="1" dirty="0"/>
              <a:t>example. Then, </a:t>
            </a:r>
            <a:r>
              <a:rPr lang="en-GB" sz="1500" b="1" dirty="0" smtClean="0"/>
              <a:t>we will generalize.</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6" name="Rectangle 15"/>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280009326"/>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70739"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438528175"/>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70740"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154005707"/>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70741"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32616942"/>
              </p:ext>
            </p:extLst>
          </p:nvPr>
        </p:nvGraphicFramePr>
        <p:xfrm>
          <a:off x="1544638" y="835025"/>
          <a:ext cx="6056312" cy="396875"/>
        </p:xfrm>
        <a:graphic>
          <a:graphicData uri="http://schemas.openxmlformats.org/presentationml/2006/ole">
            <mc:AlternateContent xmlns:mc="http://schemas.openxmlformats.org/markup-compatibility/2006">
              <mc:Choice xmlns:v="urn:schemas-microsoft-com:vml" Requires="v">
                <p:oleObj spid="_x0000_s70742" name="Equation" r:id="rId9" imgW="6413400" imgH="419040" progId="Equation.DSMT4">
                  <p:embed/>
                </p:oleObj>
              </mc:Choice>
              <mc:Fallback>
                <p:oleObj name="Equation" r:id="rId9" imgW="6413400" imgH="419040" progId="Equation.DSMT4">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4638" y="835025"/>
                        <a:ext cx="60563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301704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9</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1537630672"/>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102449"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650455225"/>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102450"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19928521"/>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102451"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Suppose</a:t>
            </a:r>
            <a:r>
              <a:rPr lang="en-US" sz="1500" b="1" dirty="0"/>
              <a:t>, however, that </a:t>
            </a:r>
            <a:r>
              <a:rPr lang="en-US" sz="1500" b="1" i="1" dirty="0"/>
              <a:t>j</a:t>
            </a:r>
            <a:r>
              <a:rPr lang="en-US" sz="1500" b="1" dirty="0"/>
              <a:t> endogenous variables are </a:t>
            </a:r>
            <a:r>
              <a:rPr lang="en-US" sz="1500" b="1" dirty="0" smtClean="0"/>
              <a:t>absent </a:t>
            </a:r>
            <a:r>
              <a:rPr lang="en-US" sz="1500" b="1" dirty="0"/>
              <a:t>from the equation. We would then need </a:t>
            </a:r>
            <a:r>
              <a:rPr lang="en-US" sz="1500" b="1" dirty="0" smtClean="0"/>
              <a:t>only </a:t>
            </a:r>
            <a:r>
              <a:rPr lang="en-US" sz="1500" b="1" i="1" dirty="0"/>
              <a:t>G</a:t>
            </a:r>
            <a:r>
              <a:rPr lang="en-US" sz="1500" b="1" dirty="0"/>
              <a:t> ‒ </a:t>
            </a:r>
            <a:r>
              <a:rPr lang="en-US" sz="1500" b="1" dirty="0" smtClean="0"/>
              <a:t>1 ‒ </a:t>
            </a:r>
            <a:r>
              <a:rPr lang="en-US" sz="1500" b="1" i="1" dirty="0" smtClean="0"/>
              <a:t>j</a:t>
            </a:r>
            <a:r>
              <a:rPr lang="en-US" sz="1500" b="1" dirty="0" smtClean="0"/>
              <a:t> instruments</a:t>
            </a:r>
            <a:r>
              <a:rPr lang="en-US" sz="1500" b="1" dirty="0"/>
              <a:t>, so </a:t>
            </a:r>
            <a:r>
              <a:rPr lang="en-US" sz="1500" b="1" dirty="0" smtClean="0"/>
              <a:t>only </a:t>
            </a:r>
            <a:r>
              <a:rPr lang="en-US" sz="1500" b="1" i="1" dirty="0"/>
              <a:t>G</a:t>
            </a:r>
            <a:r>
              <a:rPr lang="en-US" sz="1500" b="1" dirty="0"/>
              <a:t> ‒ </a:t>
            </a:r>
            <a:r>
              <a:rPr lang="en-US" sz="1500" b="1" dirty="0" smtClean="0"/>
              <a:t>1</a:t>
            </a:r>
            <a:r>
              <a:rPr lang="en-US" sz="1500" b="1" dirty="0"/>
              <a:t> ‒ </a:t>
            </a:r>
            <a:r>
              <a:rPr lang="en-US" sz="1500" b="1" i="1" dirty="0"/>
              <a:t>j</a:t>
            </a:r>
            <a:r>
              <a:rPr lang="en-US" sz="1500" b="1" dirty="0" smtClean="0"/>
              <a:t> exogenous </a:t>
            </a:r>
            <a:r>
              <a:rPr lang="en-US" sz="1500" b="1" dirty="0"/>
              <a:t>variables would have to be excluded from the equation</a:t>
            </a:r>
            <a:r>
              <a:rPr lang="en-US" sz="1500" b="1" dirty="0" smtClean="0"/>
              <a:t>.</a:t>
            </a:r>
            <a:endParaRPr lang="en-GB" sz="1500" b="1" dirty="0"/>
          </a:p>
        </p:txBody>
      </p:sp>
      <p:sp>
        <p:nvSpPr>
          <p:cNvPr id="14"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2002368287"/>
              </p:ext>
            </p:extLst>
          </p:nvPr>
        </p:nvGraphicFramePr>
        <p:xfrm>
          <a:off x="2668588" y="3776663"/>
          <a:ext cx="3849687" cy="323850"/>
        </p:xfrm>
        <a:graphic>
          <a:graphicData uri="http://schemas.openxmlformats.org/presentationml/2006/ole">
            <mc:AlternateContent xmlns:mc="http://schemas.openxmlformats.org/markup-compatibility/2006">
              <mc:Choice xmlns:v="urn:schemas-microsoft-com:vml" Requires="v">
                <p:oleObj spid="_x0000_s102452" name="Equation" r:id="rId9" imgW="4076640" imgH="342720" progId="Equation.DSMT4">
                  <p:embed/>
                </p:oleObj>
              </mc:Choice>
              <mc:Fallback>
                <p:oleObj name="Equation" r:id="rId9" imgW="4076640" imgH="342720" progId="Equation.DSMT4">
                  <p:embed/>
                  <p:pic>
                    <p:nvPicPr>
                      <p:cNvPr id="0" name=""/>
                      <p:cNvPicPr>
                        <a:picLocks noChangeAspect="1" noChangeArrowheads="1"/>
                      </p:cNvPicPr>
                      <p:nvPr/>
                    </p:nvPicPr>
                    <p:blipFill>
                      <a:blip r:embed="rId10"/>
                      <a:srcRect/>
                      <a:stretch>
                        <a:fillRect/>
                      </a:stretch>
                    </p:blipFill>
                    <p:spPr bwMode="auto">
                      <a:xfrm>
                        <a:off x="2668588" y="3776663"/>
                        <a:ext cx="3849687"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937476680"/>
              </p:ext>
            </p:extLst>
          </p:nvPr>
        </p:nvGraphicFramePr>
        <p:xfrm>
          <a:off x="2681288" y="835025"/>
          <a:ext cx="3778250" cy="396875"/>
        </p:xfrm>
        <a:graphic>
          <a:graphicData uri="http://schemas.openxmlformats.org/presentationml/2006/ole">
            <mc:AlternateContent xmlns:mc="http://schemas.openxmlformats.org/markup-compatibility/2006">
              <mc:Choice xmlns:v="urn:schemas-microsoft-com:vml" Requires="v">
                <p:oleObj spid="_x0000_s102453" name="Equation" r:id="rId11" imgW="4000320" imgH="419040" progId="Equation.DSMT4">
                  <p:embed/>
                </p:oleObj>
              </mc:Choice>
              <mc:Fallback>
                <p:oleObj name="Equation" r:id="rId11" imgW="4000320" imgH="4190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81288" y="835025"/>
                        <a:ext cx="37782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598374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20</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29106803"/>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9379"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563108518"/>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9380"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893030566"/>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9381"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a:t>T</a:t>
            </a:r>
            <a:r>
              <a:rPr lang="en-US" sz="1500" b="1" dirty="0" smtClean="0"/>
              <a:t>he </a:t>
            </a:r>
            <a:r>
              <a:rPr lang="en-US" sz="1500" b="1" dirty="0"/>
              <a:t>total number of variables excluded remains the same: </a:t>
            </a:r>
            <a:r>
              <a:rPr lang="en-US" sz="1500" b="1" i="1" dirty="0"/>
              <a:t>j</a:t>
            </a:r>
            <a:r>
              <a:rPr lang="en-US" sz="1500" b="1" dirty="0"/>
              <a:t> endogenous variables and  exogenous variables make a total </a:t>
            </a:r>
            <a:r>
              <a:rPr lang="en-US" sz="1500" b="1" dirty="0" smtClean="0"/>
              <a:t>of </a:t>
            </a:r>
            <a:r>
              <a:rPr lang="en-US" sz="1500" b="1" i="1" dirty="0"/>
              <a:t>G</a:t>
            </a:r>
            <a:r>
              <a:rPr lang="en-US" sz="1500" b="1" dirty="0"/>
              <a:t> ‒ 1</a:t>
            </a:r>
            <a:r>
              <a:rPr lang="en-US" sz="1500" b="1" dirty="0" smtClean="0"/>
              <a:t>. </a:t>
            </a:r>
            <a:endParaRPr lang="en-GB" sz="1500" b="1" dirty="0"/>
          </a:p>
          <a:p>
            <a:pPr algn="l"/>
            <a:endParaRPr lang="en-GB" sz="1500" b="1" dirty="0"/>
          </a:p>
        </p:txBody>
      </p:sp>
      <p:sp>
        <p:nvSpPr>
          <p:cNvPr id="14"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937476680"/>
              </p:ext>
            </p:extLst>
          </p:nvPr>
        </p:nvGraphicFramePr>
        <p:xfrm>
          <a:off x="2681288" y="835025"/>
          <a:ext cx="3778250" cy="396875"/>
        </p:xfrm>
        <a:graphic>
          <a:graphicData uri="http://schemas.openxmlformats.org/presentationml/2006/ole">
            <mc:AlternateContent xmlns:mc="http://schemas.openxmlformats.org/markup-compatibility/2006">
              <mc:Choice xmlns:v="urn:schemas-microsoft-com:vml" Requires="v">
                <p:oleObj spid="_x0000_s99382" name="Equation" r:id="rId9" imgW="4000500" imgH="419100" progId="Equation.DSMT4">
                  <p:embed/>
                </p:oleObj>
              </mc:Choice>
              <mc:Fallback>
                <p:oleObj name="Equation" r:id="rId9" imgW="4000500" imgH="419100" progId="Equation.DSMT4">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1288" y="835025"/>
                        <a:ext cx="37782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002368287"/>
              </p:ext>
            </p:extLst>
          </p:nvPr>
        </p:nvGraphicFramePr>
        <p:xfrm>
          <a:off x="2668588" y="3776663"/>
          <a:ext cx="3849687" cy="323850"/>
        </p:xfrm>
        <a:graphic>
          <a:graphicData uri="http://schemas.openxmlformats.org/presentationml/2006/ole">
            <mc:AlternateContent xmlns:mc="http://schemas.openxmlformats.org/markup-compatibility/2006">
              <mc:Choice xmlns:v="urn:schemas-microsoft-com:vml" Requires="v">
                <p:oleObj spid="_x0000_s99383" name="Equation" r:id="rId11" imgW="4076640" imgH="342720" progId="Equation.DSMT4">
                  <p:embed/>
                </p:oleObj>
              </mc:Choice>
              <mc:Fallback>
                <p:oleObj name="Equation" r:id="rId11" imgW="4076640" imgH="342720" progId="Equation.DSMT4">
                  <p:embed/>
                  <p:pic>
                    <p:nvPicPr>
                      <p:cNvPr id="0"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68588" y="3776663"/>
                        <a:ext cx="3849687"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200950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21</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579736288"/>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103480"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971568957"/>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103481"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982258003"/>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103482"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This </a:t>
            </a:r>
            <a:r>
              <a:rPr lang="en-US" sz="1500" b="1" dirty="0"/>
              <a:t>is illustrated by </a:t>
            </a:r>
            <a:r>
              <a:rPr lang="en-US" sz="1500" b="1" dirty="0" smtClean="0"/>
              <a:t>Variations 2 and 3. </a:t>
            </a:r>
            <a:r>
              <a:rPr lang="en-US" sz="1500" b="1" i="1" dirty="0"/>
              <a:t>G</a:t>
            </a:r>
            <a:r>
              <a:rPr lang="en-US" sz="1500" b="1" dirty="0"/>
              <a:t> is equal to </a:t>
            </a:r>
            <a:r>
              <a:rPr lang="en-US" sz="1500" b="1" dirty="0" smtClean="0"/>
              <a:t>4. In Variation 2, </a:t>
            </a:r>
            <a:r>
              <a:rPr lang="en-US" sz="1500" b="1" i="1" dirty="0" smtClean="0"/>
              <a:t>Z</a:t>
            </a:r>
            <a:r>
              <a:rPr lang="en-US" sz="1500" b="1" dirty="0" smtClean="0"/>
              <a:t> has been excluded and </a:t>
            </a:r>
            <a:r>
              <a:rPr lang="en-US" sz="1500" b="1" i="1" dirty="0" smtClean="0"/>
              <a:t>j</a:t>
            </a:r>
            <a:r>
              <a:rPr lang="en-US" sz="1500" b="1" dirty="0" smtClean="0"/>
              <a:t> = 1. </a:t>
            </a:r>
            <a:r>
              <a:rPr lang="en-US" sz="1500" b="1" i="1" dirty="0"/>
              <a:t>G</a:t>
            </a:r>
            <a:r>
              <a:rPr lang="en-US" sz="1500" b="1" dirty="0"/>
              <a:t> ‒ 1 ‒ </a:t>
            </a:r>
            <a:r>
              <a:rPr lang="en-US" sz="1500" b="1" i="1" dirty="0"/>
              <a:t>j</a:t>
            </a:r>
            <a:r>
              <a:rPr lang="en-US" sz="1500" b="1" dirty="0"/>
              <a:t> </a:t>
            </a:r>
            <a:r>
              <a:rPr lang="en-US" sz="1500" b="1" dirty="0" smtClean="0"/>
              <a:t>= 2, so we need only two exclusion restrictions on the exogenous variables in order to have enough instruments. </a:t>
            </a:r>
            <a:r>
              <a:rPr lang="en-US" sz="1500" b="1" i="1" dirty="0" smtClean="0"/>
              <a:t>Q</a:t>
            </a:r>
            <a:r>
              <a:rPr lang="en-US" sz="1500" b="1" dirty="0" smtClean="0"/>
              <a:t> and </a:t>
            </a:r>
            <a:r>
              <a:rPr lang="en-US" sz="1500" b="1" i="1" dirty="0" smtClean="0"/>
              <a:t>R</a:t>
            </a:r>
            <a:r>
              <a:rPr lang="en-US" sz="1500" b="1" dirty="0" smtClean="0"/>
              <a:t> are excluded, so the equation is identified.</a:t>
            </a:r>
            <a:endParaRPr lang="en-GB" sz="1500" b="1" dirty="0"/>
          </a:p>
          <a:p>
            <a:pPr algn="l"/>
            <a:endParaRPr lang="en-GB" sz="1500" b="1" dirty="0"/>
          </a:p>
        </p:txBody>
      </p:sp>
      <p:sp>
        <p:nvSpPr>
          <p:cNvPr id="14"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952749653"/>
              </p:ext>
            </p:extLst>
          </p:nvPr>
        </p:nvGraphicFramePr>
        <p:xfrm>
          <a:off x="2681288" y="835025"/>
          <a:ext cx="3765550" cy="396875"/>
        </p:xfrm>
        <a:graphic>
          <a:graphicData uri="http://schemas.openxmlformats.org/presentationml/2006/ole">
            <mc:AlternateContent xmlns:mc="http://schemas.openxmlformats.org/markup-compatibility/2006">
              <mc:Choice xmlns:v="urn:schemas-microsoft-com:vml" Requires="v">
                <p:oleObj spid="_x0000_s103483" name="Equation" r:id="rId9" imgW="3987800" imgH="419100" progId="Equation.DSMT4">
                  <p:embed/>
                </p:oleObj>
              </mc:Choice>
              <mc:Fallback>
                <p:oleObj name="Equation" r:id="rId9" imgW="3987800" imgH="4191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1288" y="835025"/>
                        <a:ext cx="37655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629501532"/>
              </p:ext>
            </p:extLst>
          </p:nvPr>
        </p:nvGraphicFramePr>
        <p:xfrm>
          <a:off x="2667000" y="3776663"/>
          <a:ext cx="3862388" cy="323850"/>
        </p:xfrm>
        <a:graphic>
          <a:graphicData uri="http://schemas.openxmlformats.org/presentationml/2006/ole">
            <mc:AlternateContent xmlns:mc="http://schemas.openxmlformats.org/markup-compatibility/2006">
              <mc:Choice xmlns:v="urn:schemas-microsoft-com:vml" Requires="v">
                <p:oleObj spid="_x0000_s103484" name="Equation" r:id="rId11" imgW="4089240" imgH="342720" progId="Equation.DSMT4">
                  <p:embed/>
                </p:oleObj>
              </mc:Choice>
              <mc:Fallback>
                <p:oleObj name="Equation" r:id="rId11" imgW="4089240" imgH="34272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67000" y="3776663"/>
                        <a:ext cx="3862388"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44847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3459730618"/>
              </p:ext>
            </p:extLst>
          </p:nvPr>
        </p:nvGraphicFramePr>
        <p:xfrm>
          <a:off x="3416300" y="4805363"/>
          <a:ext cx="2362200" cy="323850"/>
        </p:xfrm>
        <a:graphic>
          <a:graphicData uri="http://schemas.openxmlformats.org/presentationml/2006/ole">
            <mc:AlternateContent xmlns:mc="http://schemas.openxmlformats.org/markup-compatibility/2006">
              <mc:Choice xmlns:v="urn:schemas-microsoft-com:vml" Requires="v">
                <p:oleObj spid="_x0000_s103485" name="Equation" r:id="rId13" imgW="2501640" imgH="342720" progId="Equation.DSMT4">
                  <p:embed/>
                </p:oleObj>
              </mc:Choice>
              <mc:Fallback>
                <p:oleObj name="Equation" r:id="rId13" imgW="2501640" imgH="342720" progId="Equation.DSMT4">
                  <p:embed/>
                  <p:pic>
                    <p:nvPicPr>
                      <p:cNvPr id="0" name=""/>
                      <p:cNvPicPr>
                        <a:picLocks noChangeAspect="1" noChangeArrowheads="1"/>
                      </p:cNvPicPr>
                      <p:nvPr/>
                    </p:nvPicPr>
                    <p:blipFill>
                      <a:blip r:embed="rId14"/>
                      <a:srcRect/>
                      <a:stretch>
                        <a:fillRect/>
                      </a:stretch>
                    </p:blipFill>
                    <p:spPr bwMode="auto">
                      <a:xfrm>
                        <a:off x="3416300" y="4805363"/>
                        <a:ext cx="236220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8157067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22</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2167194206"/>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104505"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84514660"/>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104506"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285633735"/>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104507"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In Variation 3, </a:t>
            </a:r>
            <a:r>
              <a:rPr lang="en-US" sz="1500" b="1" i="1" dirty="0" smtClean="0"/>
              <a:t>X</a:t>
            </a:r>
            <a:r>
              <a:rPr lang="en-US" sz="1500" b="1" dirty="0" smtClean="0"/>
              <a:t> and </a:t>
            </a:r>
            <a:r>
              <a:rPr lang="en-US" sz="1500" b="1" i="1" dirty="0" smtClean="0"/>
              <a:t>Z</a:t>
            </a:r>
            <a:r>
              <a:rPr lang="en-US" sz="1500" b="1" dirty="0" smtClean="0"/>
              <a:t> have been excluded and </a:t>
            </a:r>
            <a:r>
              <a:rPr lang="en-US" sz="1500" b="1" i="1" dirty="0" smtClean="0"/>
              <a:t>j</a:t>
            </a:r>
            <a:r>
              <a:rPr lang="en-US" sz="1500" b="1" dirty="0" smtClean="0"/>
              <a:t> = 2. </a:t>
            </a:r>
            <a:r>
              <a:rPr lang="en-US" sz="1500" b="1" i="1" dirty="0"/>
              <a:t>G</a:t>
            </a:r>
            <a:r>
              <a:rPr lang="en-US" sz="1500" b="1" dirty="0"/>
              <a:t> ‒ 1 ‒ </a:t>
            </a:r>
            <a:r>
              <a:rPr lang="en-US" sz="1500" b="1" i="1" dirty="0"/>
              <a:t>j</a:t>
            </a:r>
            <a:r>
              <a:rPr lang="en-US" sz="1500" b="1" dirty="0"/>
              <a:t> </a:t>
            </a:r>
            <a:r>
              <a:rPr lang="en-US" sz="1500" b="1" dirty="0" smtClean="0"/>
              <a:t>= 1, so we need only one exclusion restriction on the exogenous variables in order to have enough instruments. </a:t>
            </a:r>
            <a:r>
              <a:rPr lang="en-US" sz="1500" b="1" dirty="0"/>
              <a:t> </a:t>
            </a:r>
            <a:r>
              <a:rPr lang="en-US" sz="1500" b="1" i="1" dirty="0" smtClean="0"/>
              <a:t>R</a:t>
            </a:r>
            <a:r>
              <a:rPr lang="en-US" sz="1500" b="1" dirty="0" smtClean="0"/>
              <a:t> is </a:t>
            </a:r>
            <a:r>
              <a:rPr lang="en-US" sz="1500" b="1" dirty="0"/>
              <a:t>excluded, so the equation is identified.</a:t>
            </a:r>
            <a:endParaRPr lang="en-GB" sz="1500" b="1" dirty="0"/>
          </a:p>
          <a:p>
            <a:pPr algn="l"/>
            <a:endParaRPr lang="en-GB" sz="1500" b="1" dirty="0"/>
          </a:p>
        </p:txBody>
      </p:sp>
      <p:sp>
        <p:nvSpPr>
          <p:cNvPr id="14"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1990059665"/>
              </p:ext>
            </p:extLst>
          </p:nvPr>
        </p:nvGraphicFramePr>
        <p:xfrm>
          <a:off x="2681288" y="835025"/>
          <a:ext cx="3716337" cy="396875"/>
        </p:xfrm>
        <a:graphic>
          <a:graphicData uri="http://schemas.openxmlformats.org/presentationml/2006/ole">
            <mc:AlternateContent xmlns:mc="http://schemas.openxmlformats.org/markup-compatibility/2006">
              <mc:Choice xmlns:v="urn:schemas-microsoft-com:vml" Requires="v">
                <p:oleObj spid="_x0000_s104508" name="Equation" r:id="rId9" imgW="3936960" imgH="419040" progId="Equation.DSMT4">
                  <p:embed/>
                </p:oleObj>
              </mc:Choice>
              <mc:Fallback>
                <p:oleObj name="Equation" r:id="rId9" imgW="3936960" imgH="419040" progId="Equation.DSMT4">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1288" y="835025"/>
                        <a:ext cx="37163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199992643"/>
              </p:ext>
            </p:extLst>
          </p:nvPr>
        </p:nvGraphicFramePr>
        <p:xfrm>
          <a:off x="2667000" y="3776663"/>
          <a:ext cx="3910013" cy="323850"/>
        </p:xfrm>
        <a:graphic>
          <a:graphicData uri="http://schemas.openxmlformats.org/presentationml/2006/ole">
            <mc:AlternateContent xmlns:mc="http://schemas.openxmlformats.org/markup-compatibility/2006">
              <mc:Choice xmlns:v="urn:schemas-microsoft-com:vml" Requires="v">
                <p:oleObj spid="_x0000_s104509" name="Equation" r:id="rId11" imgW="4140000" imgH="342720" progId="Equation.DSMT4">
                  <p:embed/>
                </p:oleObj>
              </mc:Choice>
              <mc:Fallback>
                <p:oleObj name="Equation" r:id="rId11" imgW="4140000" imgH="34272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67000" y="3776663"/>
                        <a:ext cx="3910013"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44847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3594163145"/>
              </p:ext>
            </p:extLst>
          </p:nvPr>
        </p:nvGraphicFramePr>
        <p:xfrm>
          <a:off x="2967038" y="4805363"/>
          <a:ext cx="3262312" cy="323850"/>
        </p:xfrm>
        <a:graphic>
          <a:graphicData uri="http://schemas.openxmlformats.org/presentationml/2006/ole">
            <mc:AlternateContent xmlns:mc="http://schemas.openxmlformats.org/markup-compatibility/2006">
              <mc:Choice xmlns:v="urn:schemas-microsoft-com:vml" Requires="v">
                <p:oleObj spid="_x0000_s104510" name="Equation" r:id="rId13" imgW="3454200" imgH="342720" progId="Equation.DSMT4">
                  <p:embed/>
                </p:oleObj>
              </mc:Choice>
              <mc:Fallback>
                <p:oleObj name="Equation" r:id="rId13" imgW="3454200" imgH="342720" progId="Equation.DSMT4">
                  <p:embed/>
                  <p:pic>
                    <p:nvPicPr>
                      <p:cNvPr id="0" name=""/>
                      <p:cNvPicPr>
                        <a:picLocks noChangeAspect="1" noChangeArrowheads="1"/>
                      </p:cNvPicPr>
                      <p:nvPr/>
                    </p:nvPicPr>
                    <p:blipFill>
                      <a:blip r:embed="rId14"/>
                      <a:srcRect/>
                      <a:stretch>
                        <a:fillRect/>
                      </a:stretch>
                    </p:blipFill>
                    <p:spPr bwMode="auto">
                      <a:xfrm>
                        <a:off x="2967038" y="4805363"/>
                        <a:ext cx="32623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425652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23</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1000764290"/>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105522"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479636290"/>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105523"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129066069"/>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105524"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Thus </a:t>
            </a:r>
            <a:r>
              <a:rPr lang="en-US" sz="1500" b="1" dirty="0"/>
              <a:t>we come to the general conclusion that an equation in a simultaneous equations model is likely to be identified if </a:t>
            </a:r>
            <a:r>
              <a:rPr lang="en-US" sz="1500" b="1" i="1" dirty="0"/>
              <a:t>G</a:t>
            </a:r>
            <a:r>
              <a:rPr lang="en-US" sz="1500" b="1" dirty="0"/>
              <a:t> ‒ 1</a:t>
            </a:r>
            <a:r>
              <a:rPr lang="en-US" sz="1500" b="1" dirty="0" smtClean="0"/>
              <a:t> </a:t>
            </a:r>
            <a:r>
              <a:rPr lang="en-US" sz="1500" b="1" dirty="0"/>
              <a:t>or more variables are missing from it</a:t>
            </a:r>
            <a:r>
              <a:rPr lang="en-US" sz="1500" b="1" dirty="0" smtClean="0"/>
              <a:t>.</a:t>
            </a:r>
            <a:endParaRPr lang="en-GB" sz="1500" b="1" dirty="0"/>
          </a:p>
          <a:p>
            <a:pPr algn="l"/>
            <a:endParaRPr lang="en-GB" sz="1500" b="1" dirty="0"/>
          </a:p>
        </p:txBody>
      </p:sp>
      <p:sp>
        <p:nvSpPr>
          <p:cNvPr id="14"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787155733"/>
              </p:ext>
            </p:extLst>
          </p:nvPr>
        </p:nvGraphicFramePr>
        <p:xfrm>
          <a:off x="2681288" y="835025"/>
          <a:ext cx="3716337" cy="396875"/>
        </p:xfrm>
        <a:graphic>
          <a:graphicData uri="http://schemas.openxmlformats.org/presentationml/2006/ole">
            <mc:AlternateContent xmlns:mc="http://schemas.openxmlformats.org/markup-compatibility/2006">
              <mc:Choice xmlns:v="urn:schemas-microsoft-com:vml" Requires="v">
                <p:oleObj spid="_x0000_s105525" name="Equation" r:id="rId9" imgW="3936960" imgH="419040" progId="Equation.DSMT4">
                  <p:embed/>
                </p:oleObj>
              </mc:Choice>
              <mc:Fallback>
                <p:oleObj name="Equation" r:id="rId9" imgW="3936960" imgH="4190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1288" y="835025"/>
                        <a:ext cx="37163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788934524"/>
              </p:ext>
            </p:extLst>
          </p:nvPr>
        </p:nvGraphicFramePr>
        <p:xfrm>
          <a:off x="2667000" y="3776663"/>
          <a:ext cx="3910013" cy="323850"/>
        </p:xfrm>
        <a:graphic>
          <a:graphicData uri="http://schemas.openxmlformats.org/presentationml/2006/ole">
            <mc:AlternateContent xmlns:mc="http://schemas.openxmlformats.org/markup-compatibility/2006">
              <mc:Choice xmlns:v="urn:schemas-microsoft-com:vml" Requires="v">
                <p:oleObj spid="_x0000_s105526" name="Equation" r:id="rId11" imgW="4140000" imgH="342720" progId="Equation.DSMT4">
                  <p:embed/>
                </p:oleObj>
              </mc:Choice>
              <mc:Fallback>
                <p:oleObj name="Equation" r:id="rId11" imgW="4140000" imgH="34272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67000" y="3776663"/>
                        <a:ext cx="3910013"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44847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1386325800"/>
              </p:ext>
            </p:extLst>
          </p:nvPr>
        </p:nvGraphicFramePr>
        <p:xfrm>
          <a:off x="2967038" y="4805363"/>
          <a:ext cx="3262312" cy="323850"/>
        </p:xfrm>
        <a:graphic>
          <a:graphicData uri="http://schemas.openxmlformats.org/presentationml/2006/ole">
            <mc:AlternateContent xmlns:mc="http://schemas.openxmlformats.org/markup-compatibility/2006">
              <mc:Choice xmlns:v="urn:schemas-microsoft-com:vml" Requires="v">
                <p:oleObj spid="_x0000_s105527" name="Equation" r:id="rId13" imgW="3454200" imgH="342720" progId="Equation.DSMT4">
                  <p:embed/>
                </p:oleObj>
              </mc:Choice>
              <mc:Fallback>
                <p:oleObj name="Equation" r:id="rId13" imgW="3454200" imgH="342720" progId="Equation.DSMT4">
                  <p:embed/>
                  <p:pic>
                    <p:nvPicPr>
                      <p:cNvPr id="0" name=""/>
                      <p:cNvPicPr>
                        <a:picLocks noChangeAspect="1" noChangeArrowheads="1"/>
                      </p:cNvPicPr>
                      <p:nvPr/>
                    </p:nvPicPr>
                    <p:blipFill>
                      <a:blip r:embed="rId14"/>
                      <a:srcRect/>
                      <a:stretch>
                        <a:fillRect/>
                      </a:stretch>
                    </p:blipFill>
                    <p:spPr bwMode="auto">
                      <a:xfrm>
                        <a:off x="2967038" y="4805363"/>
                        <a:ext cx="32623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122445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24</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4182338282"/>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106552"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923766329"/>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106553"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790371515"/>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106554"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If </a:t>
            </a:r>
            <a:r>
              <a:rPr lang="en-US" sz="1500" b="1" dirty="0"/>
              <a:t>exactly </a:t>
            </a:r>
            <a:r>
              <a:rPr lang="en-US" sz="1500" b="1" i="1" dirty="0"/>
              <a:t>G</a:t>
            </a:r>
            <a:r>
              <a:rPr lang="en-US" sz="1500" b="1" dirty="0"/>
              <a:t> ‒ 1</a:t>
            </a:r>
            <a:r>
              <a:rPr lang="en-US" sz="1500" b="1" dirty="0" smtClean="0"/>
              <a:t> </a:t>
            </a:r>
            <a:r>
              <a:rPr lang="en-US" sz="1500" b="1" dirty="0"/>
              <a:t>are missing, it is likely to be exactly identified, and if more than  are missing, it is likely to be </a:t>
            </a:r>
            <a:r>
              <a:rPr lang="en-US" sz="1500" b="1" dirty="0" err="1"/>
              <a:t>overidentified</a:t>
            </a:r>
            <a:r>
              <a:rPr lang="en-US" sz="1500" b="1" dirty="0"/>
              <a:t>, calling for the use of TSLS.</a:t>
            </a:r>
            <a:endParaRPr lang="en-GB" sz="1500" b="1" dirty="0"/>
          </a:p>
          <a:p>
            <a:pPr algn="l"/>
            <a:endParaRPr lang="en-GB" sz="1500" b="1" dirty="0"/>
          </a:p>
        </p:txBody>
      </p:sp>
      <p:sp>
        <p:nvSpPr>
          <p:cNvPr id="14"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1807471596"/>
              </p:ext>
            </p:extLst>
          </p:nvPr>
        </p:nvGraphicFramePr>
        <p:xfrm>
          <a:off x="2681288" y="835025"/>
          <a:ext cx="3716337" cy="396875"/>
        </p:xfrm>
        <a:graphic>
          <a:graphicData uri="http://schemas.openxmlformats.org/presentationml/2006/ole">
            <mc:AlternateContent xmlns:mc="http://schemas.openxmlformats.org/markup-compatibility/2006">
              <mc:Choice xmlns:v="urn:schemas-microsoft-com:vml" Requires="v">
                <p:oleObj spid="_x0000_s106555" name="Equation" r:id="rId9" imgW="3936960" imgH="419040" progId="Equation.DSMT4">
                  <p:embed/>
                </p:oleObj>
              </mc:Choice>
              <mc:Fallback>
                <p:oleObj name="Equation" r:id="rId9" imgW="3936960" imgH="4190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1288" y="835025"/>
                        <a:ext cx="37163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244193033"/>
              </p:ext>
            </p:extLst>
          </p:nvPr>
        </p:nvGraphicFramePr>
        <p:xfrm>
          <a:off x="2667000" y="3776663"/>
          <a:ext cx="3910013" cy="323850"/>
        </p:xfrm>
        <a:graphic>
          <a:graphicData uri="http://schemas.openxmlformats.org/presentationml/2006/ole">
            <mc:AlternateContent xmlns:mc="http://schemas.openxmlformats.org/markup-compatibility/2006">
              <mc:Choice xmlns:v="urn:schemas-microsoft-com:vml" Requires="v">
                <p:oleObj spid="_x0000_s106556" name="Equation" r:id="rId11" imgW="4140000" imgH="342720" progId="Equation.DSMT4">
                  <p:embed/>
                </p:oleObj>
              </mc:Choice>
              <mc:Fallback>
                <p:oleObj name="Equation" r:id="rId11" imgW="4140000" imgH="34272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67000" y="3776663"/>
                        <a:ext cx="3910013"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44847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2674704499"/>
              </p:ext>
            </p:extLst>
          </p:nvPr>
        </p:nvGraphicFramePr>
        <p:xfrm>
          <a:off x="2967038" y="4805363"/>
          <a:ext cx="3262312" cy="323850"/>
        </p:xfrm>
        <a:graphic>
          <a:graphicData uri="http://schemas.openxmlformats.org/presentationml/2006/ole">
            <mc:AlternateContent xmlns:mc="http://schemas.openxmlformats.org/markup-compatibility/2006">
              <mc:Choice xmlns:v="urn:schemas-microsoft-com:vml" Requires="v">
                <p:oleObj spid="_x0000_s106557" name="Equation" r:id="rId13" imgW="3454200" imgH="342720" progId="Equation.DSMT4">
                  <p:embed/>
                </p:oleObj>
              </mc:Choice>
              <mc:Fallback>
                <p:oleObj name="Equation" r:id="rId13" imgW="3454200" imgH="342720" progId="Equation.DSMT4">
                  <p:embed/>
                  <p:pic>
                    <p:nvPicPr>
                      <p:cNvPr id="0" name=""/>
                      <p:cNvPicPr>
                        <a:picLocks noChangeAspect="1" noChangeArrowheads="1"/>
                      </p:cNvPicPr>
                      <p:nvPr/>
                    </p:nvPicPr>
                    <p:blipFill>
                      <a:blip r:embed="rId14"/>
                      <a:srcRect/>
                      <a:stretch>
                        <a:fillRect/>
                      </a:stretch>
                    </p:blipFill>
                    <p:spPr bwMode="auto">
                      <a:xfrm>
                        <a:off x="2967038" y="4805363"/>
                        <a:ext cx="3262312"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123164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25</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a:t>T</a:t>
            </a:r>
            <a:r>
              <a:rPr lang="en-US" sz="1500" b="1" dirty="0" smtClean="0"/>
              <a:t>he </a:t>
            </a:r>
            <a:r>
              <a:rPr lang="en-US" sz="1500" b="1" dirty="0"/>
              <a:t>order condition is only a necessary condition for </a:t>
            </a:r>
            <a:r>
              <a:rPr lang="en-US" sz="1500" b="1" dirty="0" smtClean="0"/>
              <a:t>identification. In </a:t>
            </a:r>
            <a:r>
              <a:rPr lang="en-US" sz="1500" b="1" dirty="0"/>
              <a:t>practice, it is usually a sufficient </a:t>
            </a:r>
            <a:r>
              <a:rPr lang="en-US" sz="1500" b="1" dirty="0" smtClean="0"/>
              <a:t>one, but exceptions are possible.</a:t>
            </a:r>
            <a:endParaRPr lang="en-GB" sz="1500" b="1" dirty="0"/>
          </a:p>
          <a:p>
            <a:pPr algn="l"/>
            <a:r>
              <a:rPr lang="en-US" sz="1500" b="1" dirty="0"/>
              <a:t> </a:t>
            </a:r>
            <a:endParaRPr lang="en-GB" sz="1500" b="1" dirty="0"/>
          </a:p>
          <a:p>
            <a:pPr algn="l"/>
            <a:endParaRPr lang="en-GB" sz="1500" b="1" dirty="0"/>
          </a:p>
          <a:p>
            <a:pPr algn="l"/>
            <a:endParaRPr lang="en-GB" sz="1500" b="1" dirty="0"/>
          </a:p>
        </p:txBody>
      </p:sp>
      <p:sp>
        <p:nvSpPr>
          <p:cNvPr id="20" name="Rectangle 19"/>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765438597"/>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08567"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331932034"/>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08568"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908868743"/>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08569" name="Equation" r:id="rId7" imgW="3695400" imgH="380880" progId="Equation.DSMT4">
                  <p:embed/>
                </p:oleObj>
              </mc:Choice>
              <mc:Fallback>
                <p:oleObj name="Equation" r:id="rId7" imgW="3695400" imgH="380880" progId="Equation.DSMT4">
                  <p:embed/>
                  <p:pic>
                    <p:nvPicPr>
                      <p:cNvPr id="0" name=""/>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324572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dirty="0"/>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26</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In </a:t>
            </a:r>
            <a:r>
              <a:rPr lang="en-US" sz="1500" b="1" dirty="0"/>
              <a:t>general, when one has a simultaneous equations model, the reduced form equation for each endogenous variable will have all of the exogenous variables in the model on its right side. </a:t>
            </a:r>
            <a:endParaRPr lang="en-GB" sz="1500" b="1" dirty="0"/>
          </a:p>
          <a:p>
            <a:pPr algn="l"/>
            <a:endParaRPr lang="en-GB" sz="1500" b="1" dirty="0"/>
          </a:p>
        </p:txBody>
      </p:sp>
      <p:sp>
        <p:nvSpPr>
          <p:cNvPr id="12" name="Rectangle 11"/>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13"/>
          <p:cNvGraphicFramePr>
            <a:graphicFrameLocks noChangeAspect="1"/>
          </p:cNvGraphicFramePr>
          <p:nvPr>
            <p:extLst>
              <p:ext uri="{D42A27DB-BD31-4B8C-83A1-F6EECF244321}">
                <p14:modId xmlns:p14="http://schemas.microsoft.com/office/powerpoint/2010/main" val="765438597"/>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07545"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331932034"/>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07546"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908868743"/>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07547" name="Equation" r:id="rId7" imgW="3695400" imgH="380880" progId="Equation.DSMT4">
                  <p:embed/>
                </p:oleObj>
              </mc:Choice>
              <mc:Fallback>
                <p:oleObj name="Equation" r:id="rId7" imgW="3695400" imgH="380880" progId="Equation.DSMT4">
                  <p:embed/>
                  <p:pic>
                    <p:nvPicPr>
                      <p:cNvPr id="0" name=""/>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50880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dirty="0"/>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27</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5" name="Text Box 31"/>
          <p:cNvSpPr txBox="1">
            <a:spLocks noChangeArrowheads="1"/>
          </p:cNvSpPr>
          <p:nvPr/>
        </p:nvSpPr>
        <p:spPr bwMode="auto">
          <a:xfrm>
            <a:off x="301625" y="5835600"/>
            <a:ext cx="86614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The </a:t>
            </a:r>
            <a:r>
              <a:rPr lang="en-US" sz="1500" b="1" dirty="0"/>
              <a:t>interconnectedness of the model ensures that every exogenous variable affects every endogenous variable, either directly or </a:t>
            </a:r>
            <a:r>
              <a:rPr lang="en-US" sz="1500" b="1" dirty="0" smtClean="0"/>
              <a:t>indirectly, as </a:t>
            </a:r>
            <a:r>
              <a:rPr lang="en-US" sz="1500" b="1" dirty="0"/>
              <a:t>has been the case in all of the examples so far. Those exogenous variables with indirect effects are available as instruments.</a:t>
            </a:r>
            <a:endParaRPr lang="en-GB" sz="1500" b="1" dirty="0"/>
          </a:p>
          <a:p>
            <a:pPr algn="l"/>
            <a:endParaRPr lang="en-GB" sz="1500" b="1" dirty="0"/>
          </a:p>
        </p:txBody>
      </p:sp>
      <p:sp>
        <p:nvSpPr>
          <p:cNvPr id="12" name="Rectangle 11"/>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4" name="Object 13"/>
          <p:cNvGraphicFramePr>
            <a:graphicFrameLocks noChangeAspect="1"/>
          </p:cNvGraphicFramePr>
          <p:nvPr>
            <p:extLst>
              <p:ext uri="{D42A27DB-BD31-4B8C-83A1-F6EECF244321}">
                <p14:modId xmlns:p14="http://schemas.microsoft.com/office/powerpoint/2010/main" val="765438597"/>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10618"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331932034"/>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10619"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908868743"/>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10620" name="Equation" r:id="rId7" imgW="3695400" imgH="380880" progId="Equation.DSMT4">
                  <p:embed/>
                </p:oleObj>
              </mc:Choice>
              <mc:Fallback>
                <p:oleObj name="Equation" r:id="rId7" imgW="3695400" imgH="380880" progId="Equation.DSMT4">
                  <p:embed/>
                  <p:pic>
                    <p:nvPicPr>
                      <p:cNvPr id="0" name=""/>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782240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dirty="0"/>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28</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4" name="Rectangle 23"/>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31"/>
          <p:cNvSpPr txBox="1">
            <a:spLocks noChangeArrowheads="1"/>
          </p:cNvSpPr>
          <p:nvPr/>
        </p:nvSpPr>
        <p:spPr bwMode="auto">
          <a:xfrm>
            <a:off x="301625" y="5835600"/>
            <a:ext cx="853757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However</a:t>
            </a:r>
            <a:r>
              <a:rPr lang="en-US" sz="1500" b="1" dirty="0"/>
              <a:t>, it is possible for the structure of the model to be such that it is not fully interconnected. It is then possible that one or more of the exogenous variables may be absent from a reduced form equation. Then they are not available as instruments, after all</a:t>
            </a:r>
            <a:r>
              <a:rPr lang="en-US" sz="1500" b="1" dirty="0" smtClean="0"/>
              <a:t>.</a:t>
            </a:r>
            <a:endParaRPr lang="en-GB" sz="1500" b="1" dirty="0"/>
          </a:p>
          <a:p>
            <a:pPr algn="l"/>
            <a:r>
              <a:rPr lang="en-US" sz="1500" b="1" dirty="0" smtClean="0"/>
              <a:t> </a:t>
            </a:r>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1065310061"/>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11640"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594982350"/>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11641"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702516275"/>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11642" name="Equation" r:id="rId7" imgW="3695400" imgH="380880" progId="Equation.DSMT4">
                  <p:embed/>
                </p:oleObj>
              </mc:Choice>
              <mc:Fallback>
                <p:oleObj name="Equation" r:id="rId7" imgW="3695400" imgH="380880" progId="Equation.DSMT4">
                  <p:embed/>
                  <p:pic>
                    <p:nvPicPr>
                      <p:cNvPr id="0" name="Object 1"/>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5517173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2</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Suppose </a:t>
            </a:r>
            <a:r>
              <a:rPr lang="en-US" sz="1500" b="1" dirty="0"/>
              <a:t>that you have a four-equation simultaneous equations model that features four endogenous </a:t>
            </a:r>
            <a:r>
              <a:rPr lang="en-US" sz="1500" b="1" dirty="0" smtClean="0"/>
              <a:t>variables </a:t>
            </a:r>
            <a:r>
              <a:rPr lang="en-US" sz="1500" b="1" i="1" dirty="0"/>
              <a:t>W</a:t>
            </a:r>
            <a:r>
              <a:rPr lang="en-US" sz="1500" b="1" dirty="0"/>
              <a:t>, </a:t>
            </a:r>
            <a:r>
              <a:rPr lang="en-US" sz="1500" b="1" i="1" dirty="0"/>
              <a:t>X</a:t>
            </a:r>
            <a:r>
              <a:rPr lang="en-US" sz="1500" b="1" dirty="0"/>
              <a:t>, </a:t>
            </a:r>
            <a:r>
              <a:rPr lang="en-US" sz="1500" b="1" i="1" dirty="0"/>
              <a:t>Y</a:t>
            </a:r>
            <a:r>
              <a:rPr lang="en-US" sz="1500" b="1" dirty="0"/>
              <a:t>, and </a:t>
            </a:r>
            <a:r>
              <a:rPr lang="en-US" sz="1500" b="1" i="1" dirty="0"/>
              <a:t>Z</a:t>
            </a:r>
            <a:r>
              <a:rPr lang="en-US" sz="1500" b="1" dirty="0"/>
              <a:t>, and three exogenous variables </a:t>
            </a:r>
            <a:r>
              <a:rPr lang="en-US" sz="1500" b="1" i="1" dirty="0"/>
              <a:t>P</a:t>
            </a:r>
            <a:r>
              <a:rPr lang="en-US" sz="1500" b="1" dirty="0"/>
              <a:t>, </a:t>
            </a:r>
            <a:r>
              <a:rPr lang="en-US" sz="1500" b="1" i="1" dirty="0"/>
              <a:t>Q</a:t>
            </a:r>
            <a:r>
              <a:rPr lang="en-US" sz="1500" b="1" dirty="0"/>
              <a:t>, and </a:t>
            </a:r>
            <a:r>
              <a:rPr lang="en-US" sz="1500" b="1" i="1" dirty="0"/>
              <a:t>R</a:t>
            </a:r>
            <a:r>
              <a:rPr lang="en-US" sz="1500" b="1" dirty="0"/>
              <a:t>. </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6" name="Rectangle 15"/>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2024996745"/>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85036"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563371186"/>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85037"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927643570"/>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85038"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32616942"/>
              </p:ext>
            </p:extLst>
          </p:nvPr>
        </p:nvGraphicFramePr>
        <p:xfrm>
          <a:off x="1544638" y="835025"/>
          <a:ext cx="6056312" cy="396875"/>
        </p:xfrm>
        <a:graphic>
          <a:graphicData uri="http://schemas.openxmlformats.org/presentationml/2006/ole">
            <mc:AlternateContent xmlns:mc="http://schemas.openxmlformats.org/markup-compatibility/2006">
              <mc:Choice xmlns:v="urn:schemas-microsoft-com:vml" Requires="v">
                <p:oleObj spid="_x0000_s85039" name="Equation" r:id="rId9" imgW="6413400" imgH="419040" progId="Equation.DSMT4">
                  <p:embed/>
                </p:oleObj>
              </mc:Choice>
              <mc:Fallback>
                <p:oleObj name="Equation" r:id="rId9" imgW="6413400" imgH="419040" progId="Equation.DSMT4">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4638" y="835025"/>
                        <a:ext cx="60563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543392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dirty="0"/>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29</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4" name="Rectangle 23"/>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31"/>
          <p:cNvSpPr txBox="1">
            <a:spLocks noChangeArrowheads="1"/>
          </p:cNvSpPr>
          <p:nvPr/>
        </p:nvSpPr>
        <p:spPr bwMode="auto">
          <a:xfrm>
            <a:off x="301625" y="5835600"/>
            <a:ext cx="853757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We will consider an example. </a:t>
            </a:r>
            <a:r>
              <a:rPr lang="en-US" sz="1500" b="1" dirty="0"/>
              <a:t>In </a:t>
            </a:r>
            <a:r>
              <a:rPr lang="en-US" sz="1500" b="1" dirty="0" smtClean="0"/>
              <a:t>the model shown, </a:t>
            </a:r>
            <a:r>
              <a:rPr lang="en-US" sz="1500" b="1" i="1" dirty="0"/>
              <a:t>X</a:t>
            </a:r>
            <a:r>
              <a:rPr lang="en-US" sz="1500" b="1" dirty="0"/>
              <a:t>, </a:t>
            </a:r>
            <a:r>
              <a:rPr lang="en-US" sz="1500" b="1" i="1" dirty="0"/>
              <a:t>Y</a:t>
            </a:r>
            <a:r>
              <a:rPr lang="en-US" sz="1500" b="1" dirty="0"/>
              <a:t>, and </a:t>
            </a:r>
            <a:r>
              <a:rPr lang="en-US" sz="1500" b="1" i="1" dirty="0"/>
              <a:t>Z</a:t>
            </a:r>
            <a:r>
              <a:rPr lang="en-US" sz="1500" b="1" dirty="0"/>
              <a:t> are endogenous variables, and </a:t>
            </a:r>
            <a:r>
              <a:rPr lang="en-US" sz="1500" b="1" i="1" dirty="0"/>
              <a:t>Q</a:t>
            </a:r>
            <a:r>
              <a:rPr lang="en-US" sz="1500" b="1" dirty="0"/>
              <a:t> is exogenous</a:t>
            </a:r>
            <a:r>
              <a:rPr lang="en-US" sz="1500" b="1" dirty="0" smtClean="0"/>
              <a:t>.</a:t>
            </a:r>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241735041"/>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12663"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715856291"/>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12664"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262159326"/>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12665" name="Equation" r:id="rId7" imgW="3695400" imgH="380880" progId="Equation.DSMT4">
                  <p:embed/>
                </p:oleObj>
              </mc:Choice>
              <mc:Fallback>
                <p:oleObj name="Equation" r:id="rId7" imgW="3695400" imgH="380880" progId="Equation.DSMT4">
                  <p:embed/>
                  <p:pic>
                    <p:nvPicPr>
                      <p:cNvPr id="0" name=""/>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943562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dirty="0"/>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30</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4" name="Rectangle 23"/>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31"/>
          <p:cNvSpPr txBox="1">
            <a:spLocks noChangeArrowheads="1"/>
          </p:cNvSpPr>
          <p:nvPr/>
        </p:nvSpPr>
        <p:spPr bwMode="auto">
          <a:xfrm>
            <a:off x="301625" y="5835600"/>
            <a:ext cx="855662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At </a:t>
            </a:r>
            <a:r>
              <a:rPr lang="en-US" sz="1500" b="1" dirty="0"/>
              <a:t>first sight, the equations for </a:t>
            </a:r>
            <a:r>
              <a:rPr lang="en-US" sz="1500" b="1" i="1" dirty="0"/>
              <a:t>X</a:t>
            </a:r>
            <a:r>
              <a:rPr lang="en-US" sz="1500" b="1" dirty="0"/>
              <a:t> and </a:t>
            </a:r>
            <a:r>
              <a:rPr lang="en-US" sz="1500" b="1" i="1" dirty="0"/>
              <a:t>Y</a:t>
            </a:r>
            <a:r>
              <a:rPr lang="en-US" sz="1500" b="1" dirty="0"/>
              <a:t> both appear to be identified. Each has an endogenous variable on the right side, but each excludes </a:t>
            </a:r>
            <a:r>
              <a:rPr lang="en-US" sz="1500" b="1" i="1" dirty="0"/>
              <a:t>Q</a:t>
            </a:r>
            <a:r>
              <a:rPr lang="en-US" sz="1500" b="1" dirty="0"/>
              <a:t>, so in principle </a:t>
            </a:r>
            <a:r>
              <a:rPr lang="en-US" sz="1500" b="1" i="1" dirty="0"/>
              <a:t>Q</a:t>
            </a:r>
            <a:r>
              <a:rPr lang="en-US" sz="1500" b="1" dirty="0"/>
              <a:t> could be used as an instrument. </a:t>
            </a:r>
            <a:endParaRPr lang="en-GB" sz="1500" b="1" dirty="0"/>
          </a:p>
          <a:p>
            <a:pPr algn="l"/>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946201213"/>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13684"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409699298"/>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13685"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385205462"/>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13686" name="Equation" r:id="rId7" imgW="3695400" imgH="380880" progId="Equation.DSMT4">
                  <p:embed/>
                </p:oleObj>
              </mc:Choice>
              <mc:Fallback>
                <p:oleObj name="Equation" r:id="rId7" imgW="3695400" imgH="380880" progId="Equation.DSMT4">
                  <p:embed/>
                  <p:pic>
                    <p:nvPicPr>
                      <p:cNvPr id="0" name=""/>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371883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dirty="0"/>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31</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4" name="Rectangle 23"/>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31"/>
          <p:cNvSpPr txBox="1">
            <a:spLocks noChangeArrowheads="1"/>
          </p:cNvSpPr>
          <p:nvPr/>
        </p:nvSpPr>
        <p:spPr bwMode="auto">
          <a:xfrm>
            <a:off x="301625" y="5835600"/>
            <a:ext cx="855662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However</a:t>
            </a:r>
            <a:r>
              <a:rPr lang="en-US" sz="1500" b="1" dirty="0"/>
              <a:t>, looking at the structural equations for </a:t>
            </a:r>
            <a:r>
              <a:rPr lang="en-US" sz="1500" b="1" i="1" dirty="0"/>
              <a:t>X</a:t>
            </a:r>
            <a:r>
              <a:rPr lang="en-US" sz="1500" b="1" dirty="0"/>
              <a:t> and </a:t>
            </a:r>
            <a:r>
              <a:rPr lang="en-US" sz="1500" b="1" i="1" dirty="0"/>
              <a:t>Y</a:t>
            </a:r>
            <a:r>
              <a:rPr lang="en-US" sz="1500" b="1" dirty="0"/>
              <a:t>, neither of those variables depends on </a:t>
            </a:r>
            <a:r>
              <a:rPr lang="en-US" sz="1500" b="1" i="1" dirty="0"/>
              <a:t>Z</a:t>
            </a:r>
            <a:r>
              <a:rPr lang="en-US" sz="1500" b="1" dirty="0"/>
              <a:t>, and as a consequence, the reduced form equations for </a:t>
            </a:r>
            <a:r>
              <a:rPr lang="en-US" sz="1500" b="1" i="1" dirty="0"/>
              <a:t>X</a:t>
            </a:r>
            <a:r>
              <a:rPr lang="en-US" sz="1500" b="1" dirty="0"/>
              <a:t> and </a:t>
            </a:r>
            <a:r>
              <a:rPr lang="en-US" sz="1500" b="1" i="1" dirty="0"/>
              <a:t>Y</a:t>
            </a:r>
            <a:r>
              <a:rPr lang="en-US" sz="1500" b="1" dirty="0"/>
              <a:t> do not include </a:t>
            </a:r>
            <a:r>
              <a:rPr lang="en-US" sz="1500" b="1" i="1" dirty="0"/>
              <a:t>Q</a:t>
            </a:r>
            <a:r>
              <a:rPr lang="en-US" sz="1500" b="1" dirty="0"/>
              <a:t>. So </a:t>
            </a:r>
            <a:r>
              <a:rPr lang="en-US" sz="1500" b="1" i="1" dirty="0"/>
              <a:t>Q</a:t>
            </a:r>
            <a:r>
              <a:rPr lang="en-US" sz="1500" b="1" dirty="0"/>
              <a:t> is not available as an instrument.</a:t>
            </a:r>
            <a:endParaRPr lang="en-GB" sz="1500" b="1" dirty="0"/>
          </a:p>
          <a:p>
            <a:pPr algn="l"/>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702806881"/>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14708"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844761384"/>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14709"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993489389"/>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14710" name="Equation" r:id="rId7" imgW="3695400" imgH="380880" progId="Equation.DSMT4">
                  <p:embed/>
                </p:oleObj>
              </mc:Choice>
              <mc:Fallback>
                <p:oleObj name="Equation" r:id="rId7" imgW="3695400" imgH="380880" progId="Equation.DSMT4">
                  <p:embed/>
                  <p:pic>
                    <p:nvPicPr>
                      <p:cNvPr id="0" name=""/>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73889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dirty="0"/>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32</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4" name="Rectangle 23"/>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31"/>
          <p:cNvSpPr txBox="1">
            <a:spLocks noChangeArrowheads="1"/>
          </p:cNvSpPr>
          <p:nvPr/>
        </p:nvSpPr>
        <p:spPr bwMode="auto">
          <a:xfrm>
            <a:off x="301625" y="5835600"/>
            <a:ext cx="855662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The </a:t>
            </a:r>
            <a:r>
              <a:rPr lang="en-US" sz="1500" b="1" dirty="0"/>
              <a:t>rank condition is a mathematical way of determining whether the structure of the model is sufficiently interconnected that all of the exogenous variables are available as instruments</a:t>
            </a:r>
            <a:r>
              <a:rPr lang="en-US" sz="1500" b="1" dirty="0" smtClean="0"/>
              <a:t>.</a:t>
            </a:r>
            <a:endParaRPr lang="en-GB" sz="1500" b="1" dirty="0"/>
          </a:p>
          <a:p>
            <a:pPr algn="l"/>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472453535"/>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15732"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284276749"/>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15733"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909603954"/>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15734" name="Equation" r:id="rId7" imgW="3695400" imgH="380880" progId="Equation.DSMT4">
                  <p:embed/>
                </p:oleObj>
              </mc:Choice>
              <mc:Fallback>
                <p:oleObj name="Equation" r:id="rId7" imgW="3695400" imgH="380880" progId="Equation.DSMT4">
                  <p:embed/>
                  <p:pic>
                    <p:nvPicPr>
                      <p:cNvPr id="0" name=""/>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705824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dirty="0"/>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smtClean="0">
                <a:solidFill>
                  <a:srgbClr val="3366FF"/>
                </a:solidFill>
              </a:rPr>
              <a:t>33</a:t>
            </a:r>
            <a:endParaRPr lang="en-US" sz="1000" dirty="0">
              <a:solidFill>
                <a:srgbClr val="3366FF"/>
              </a:solidFill>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4" name="Rectangle 23"/>
          <p:cNvSpPr>
            <a:spLocks noChangeArrowheads="1"/>
          </p:cNvSpPr>
          <p:nvPr/>
        </p:nvSpPr>
        <p:spPr bwMode="auto">
          <a:xfrm>
            <a:off x="0" y="539999"/>
            <a:ext cx="9144000" cy="200317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Text Box 31"/>
          <p:cNvSpPr txBox="1">
            <a:spLocks noChangeArrowheads="1"/>
          </p:cNvSpPr>
          <p:nvPr/>
        </p:nvSpPr>
        <p:spPr bwMode="auto">
          <a:xfrm>
            <a:off x="301625" y="5835600"/>
            <a:ext cx="8556625"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It </a:t>
            </a:r>
            <a:r>
              <a:rPr lang="en-US" sz="1500" b="1" dirty="0"/>
              <a:t>involves the use of linear algebra and will not be pursued here. </a:t>
            </a:r>
            <a:r>
              <a:rPr lang="en-US" sz="1500" b="1" dirty="0" smtClean="0"/>
              <a:t>Fortunately, failure </a:t>
            </a:r>
            <a:r>
              <a:rPr lang="en-US" sz="1500" b="1" dirty="0"/>
              <a:t>of the rank condition is unusual in practice.</a:t>
            </a:r>
            <a:endParaRPr lang="en-GB" sz="1500" b="1" dirty="0"/>
          </a:p>
          <a:p>
            <a:pPr algn="l"/>
            <a:endParaRPr lang="en-GB" sz="1500" b="1" dirty="0"/>
          </a:p>
          <a:p>
            <a:pPr algn="l"/>
            <a:endParaRPr lang="en-GB" sz="15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781282148"/>
              </p:ext>
            </p:extLst>
          </p:nvPr>
        </p:nvGraphicFramePr>
        <p:xfrm>
          <a:off x="3020400" y="779463"/>
          <a:ext cx="2159000" cy="374650"/>
        </p:xfrm>
        <a:graphic>
          <a:graphicData uri="http://schemas.openxmlformats.org/presentationml/2006/ole">
            <mc:AlternateContent xmlns:mc="http://schemas.openxmlformats.org/markup-compatibility/2006">
              <mc:Choice xmlns:v="urn:schemas-microsoft-com:vml" Requires="v">
                <p:oleObj spid="_x0000_s116756" name="Equation" r:id="rId3" imgW="2158920" imgH="380880" progId="Equation.DSMT4">
                  <p:embed/>
                </p:oleObj>
              </mc:Choice>
              <mc:Fallback>
                <p:oleObj name="Equation" r:id="rId3" imgW="2158920" imgH="380880" progId="Equation.DSMT4">
                  <p:embed/>
                  <p:pic>
                    <p:nvPicPr>
                      <p:cNvPr id="0" name=""/>
                      <p:cNvPicPr>
                        <a:picLocks noChangeAspect="1" noChangeArrowheads="1"/>
                      </p:cNvPicPr>
                      <p:nvPr/>
                    </p:nvPicPr>
                    <p:blipFill>
                      <a:blip r:embed="rId4"/>
                      <a:srcRect/>
                      <a:stretch>
                        <a:fillRect/>
                      </a:stretch>
                    </p:blipFill>
                    <p:spPr bwMode="auto">
                      <a:xfrm>
                        <a:off x="3020400" y="779463"/>
                        <a:ext cx="2159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18891409"/>
              </p:ext>
            </p:extLst>
          </p:nvPr>
        </p:nvGraphicFramePr>
        <p:xfrm>
          <a:off x="3087688" y="1350963"/>
          <a:ext cx="2132012" cy="374650"/>
        </p:xfrm>
        <a:graphic>
          <a:graphicData uri="http://schemas.openxmlformats.org/presentationml/2006/ole">
            <mc:AlternateContent xmlns:mc="http://schemas.openxmlformats.org/markup-compatibility/2006">
              <mc:Choice xmlns:v="urn:schemas-microsoft-com:vml" Requires="v">
                <p:oleObj spid="_x0000_s116757" name="Equation" r:id="rId5" imgW="2145960" imgH="380880" progId="Equation.DSMT4">
                  <p:embed/>
                </p:oleObj>
              </mc:Choice>
              <mc:Fallback>
                <p:oleObj name="Equation" r:id="rId5" imgW="2145960" imgH="380880" progId="Equation.DSMT4">
                  <p:embed/>
                  <p:pic>
                    <p:nvPicPr>
                      <p:cNvPr id="0" name=""/>
                      <p:cNvPicPr>
                        <a:picLocks noChangeAspect="1" noChangeArrowheads="1"/>
                      </p:cNvPicPr>
                      <p:nvPr/>
                    </p:nvPicPr>
                    <p:blipFill>
                      <a:blip r:embed="rId6"/>
                      <a:srcRect/>
                      <a:stretch>
                        <a:fillRect/>
                      </a:stretch>
                    </p:blipFill>
                    <p:spPr bwMode="auto">
                      <a:xfrm>
                        <a:off x="3087688" y="1350963"/>
                        <a:ext cx="2132012"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537096487"/>
              </p:ext>
            </p:extLst>
          </p:nvPr>
        </p:nvGraphicFramePr>
        <p:xfrm>
          <a:off x="3054350" y="1941513"/>
          <a:ext cx="3683000" cy="374650"/>
        </p:xfrm>
        <a:graphic>
          <a:graphicData uri="http://schemas.openxmlformats.org/presentationml/2006/ole">
            <mc:AlternateContent xmlns:mc="http://schemas.openxmlformats.org/markup-compatibility/2006">
              <mc:Choice xmlns:v="urn:schemas-microsoft-com:vml" Requires="v">
                <p:oleObj spid="_x0000_s116758" name="Equation" r:id="rId7" imgW="3695400" imgH="380880" progId="Equation.DSMT4">
                  <p:embed/>
                </p:oleObj>
              </mc:Choice>
              <mc:Fallback>
                <p:oleObj name="Equation" r:id="rId7" imgW="3695400" imgH="380880" progId="Equation.DSMT4">
                  <p:embed/>
                  <p:pic>
                    <p:nvPicPr>
                      <p:cNvPr id="0" name=""/>
                      <p:cNvPicPr>
                        <a:picLocks noChangeAspect="1" noChangeArrowheads="1"/>
                      </p:cNvPicPr>
                      <p:nvPr/>
                    </p:nvPicPr>
                    <p:blipFill>
                      <a:blip r:embed="rId8"/>
                      <a:srcRect/>
                      <a:stretch>
                        <a:fillRect/>
                      </a:stretch>
                    </p:blipFill>
                    <p:spPr bwMode="auto">
                      <a:xfrm>
                        <a:off x="3054350" y="1941513"/>
                        <a:ext cx="36830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459993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1682"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9.2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gn="l">
              <a:lnSpc>
                <a:spcPct val="120000"/>
              </a:lnSpc>
            </a:pPr>
            <a:r>
              <a:rPr lang="en-GB" sz="1200" b="1">
                <a:solidFill>
                  <a:schemeClr val="bg1"/>
                </a:solidFill>
                <a:hlinkClick r:id="rId2"/>
              </a:rPr>
              <a:t>http://www.oxfordtextbooks.co.uk/orc/dougherty5e</a:t>
            </a:r>
            <a:r>
              <a:rPr lang="en-GB" sz="1200" b="1" smtClean="0">
                <a:solidFill>
                  <a:schemeClr val="bg1"/>
                </a:solidFill>
                <a:hlinkClick r:id="rId3"/>
              </a:rPr>
              <a:t>/</a:t>
            </a:r>
            <a:r>
              <a:rPr lang="en-GB" sz="1200" b="1" smtClean="0">
                <a:solidFill>
                  <a:schemeClr val="bg1"/>
                </a:solidFill>
              </a:rPr>
              <a:t>.</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4"/>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a:solidFill>
                  <a:schemeClr val="bg1"/>
                </a:solidFill>
              </a:rPr>
              <a:t>EC2020 Elements of Econometrics</a:t>
            </a:r>
          </a:p>
          <a:p>
            <a:pPr algn="l">
              <a:lnSpc>
                <a:spcPct val="120000"/>
              </a:lnSpc>
            </a:pPr>
            <a:r>
              <a:rPr lang="en-GB" sz="1200" b="1" dirty="0">
                <a:solidFill>
                  <a:schemeClr val="bg1"/>
                </a:solidFill>
                <a:hlinkClick r:id="rId5"/>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71683" name="Text Box 10"/>
          <p:cNvSpPr txBox="1">
            <a:spLocks noChangeArrowheads="1"/>
          </p:cNvSpPr>
          <p:nvPr/>
        </p:nvSpPr>
        <p:spPr bwMode="auto">
          <a:xfrm>
            <a:off x="8204200" y="6553200"/>
            <a:ext cx="86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dirty="0" smtClean="0">
                <a:solidFill>
                  <a:srgbClr val="3366FF"/>
                </a:solidFill>
              </a:rPr>
              <a:t>2016.05.18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3</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a:t>We will focus on the equation for </a:t>
            </a:r>
            <a:r>
              <a:rPr lang="en-US" sz="1500" b="1" i="1" dirty="0"/>
              <a:t>Y</a:t>
            </a:r>
            <a:r>
              <a:rPr lang="en-US" sz="1500" b="1" dirty="0" smtClean="0"/>
              <a:t>. In </a:t>
            </a:r>
            <a:r>
              <a:rPr lang="en-US" sz="1500" b="1" dirty="0"/>
              <a:t>principle, </a:t>
            </a:r>
            <a:r>
              <a:rPr lang="en-US" sz="1500" b="1" i="1" dirty="0" smtClean="0"/>
              <a:t>Y</a:t>
            </a:r>
            <a:r>
              <a:rPr lang="en-US" sz="1500" b="1" dirty="0" smtClean="0"/>
              <a:t> </a:t>
            </a:r>
            <a:r>
              <a:rPr lang="en-US" sz="1500" b="1" dirty="0"/>
              <a:t>might be </a:t>
            </a:r>
            <a:r>
              <a:rPr lang="en-US" sz="1500" b="1" dirty="0" smtClean="0"/>
              <a:t>directly influenced </a:t>
            </a:r>
            <a:r>
              <a:rPr lang="en-US" sz="1500" b="1" dirty="0"/>
              <a:t>by every other endogenous variable and also by all of the exogenous </a:t>
            </a:r>
            <a:r>
              <a:rPr lang="en-US" sz="1500" b="1" dirty="0" smtClean="0"/>
              <a:t>variables</a:t>
            </a:r>
            <a:r>
              <a:rPr lang="en-US" sz="1500" b="1" dirty="0"/>
              <a:t>,</a:t>
            </a:r>
            <a:r>
              <a:rPr lang="en-US" sz="1500" b="1" dirty="0" smtClean="0"/>
              <a:t> as shown above.</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6" name="Rectangle 15"/>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903405180"/>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86061"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4256901393"/>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86062"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864809300"/>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86063"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32616942"/>
              </p:ext>
            </p:extLst>
          </p:nvPr>
        </p:nvGraphicFramePr>
        <p:xfrm>
          <a:off x="1544638" y="835025"/>
          <a:ext cx="6056312" cy="396875"/>
        </p:xfrm>
        <a:graphic>
          <a:graphicData uri="http://schemas.openxmlformats.org/presentationml/2006/ole">
            <mc:AlternateContent xmlns:mc="http://schemas.openxmlformats.org/markup-compatibility/2006">
              <mc:Choice xmlns:v="urn:schemas-microsoft-com:vml" Requires="v">
                <p:oleObj spid="_x0000_s86064" name="Equation" r:id="rId9" imgW="6413400" imgH="419040" progId="Equation.DSMT4">
                  <p:embed/>
                </p:oleObj>
              </mc:Choice>
              <mc:Fallback>
                <p:oleObj name="Equation" r:id="rId9" imgW="6413400" imgH="419040" progId="Equation.DSMT4">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4638" y="835025"/>
                        <a:ext cx="60563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126767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4</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Obviously</a:t>
            </a:r>
            <a:r>
              <a:rPr lang="en-US" sz="1500" b="1" dirty="0"/>
              <a:t>, this equation would not be identified. It has three endogenous variables on the right side. There are three exogenous variables in the model, but all of them appear in their own right on the right side and so none is available.</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6" name="Rectangle 15"/>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Rectangle 16"/>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2526187542"/>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87080" name="Equation" r:id="rId3" imgW="4673520" imgH="342720" progId="Equation.DSMT4">
                  <p:embed/>
                </p:oleObj>
              </mc:Choice>
              <mc:Fallback>
                <p:oleObj name="Equation" r:id="rId3" imgW="4673520" imgH="342720" progId="Equation.DSMT4">
                  <p:embed/>
                  <p:pic>
                    <p:nvPicPr>
                      <p:cNvPr id="0" name=""/>
                      <p:cNvPicPr>
                        <a:picLocks noChangeAspect="1" noChangeArrowheads="1"/>
                      </p:cNvPicPr>
                      <p:nvPr/>
                    </p:nvPicPr>
                    <p:blipFill>
                      <a:blip r:embed="rId4"/>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81578787"/>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87081" name="Equation" r:id="rId5" imgW="3987720" imgH="342720" progId="Equation.DSMT4">
                  <p:embed/>
                </p:oleObj>
              </mc:Choice>
              <mc:Fallback>
                <p:oleObj name="Equation" r:id="rId5" imgW="3987720" imgH="342720" progId="Equation.DSMT4">
                  <p:embed/>
                  <p:pic>
                    <p:nvPicPr>
                      <p:cNvPr id="0" name=""/>
                      <p:cNvPicPr>
                        <a:picLocks noChangeAspect="1" noChangeArrowheads="1"/>
                      </p:cNvPicPr>
                      <p:nvPr/>
                    </p:nvPicPr>
                    <p:blipFill>
                      <a:blip r:embed="rId6"/>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734799245"/>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87082" name="Equation" r:id="rId7" imgW="8559720" imgH="342720" progId="Equation.DSMT4">
                  <p:embed/>
                </p:oleObj>
              </mc:Choice>
              <mc:Fallback>
                <p:oleObj name="Equation" r:id="rId7" imgW="8559720" imgH="342720" progId="Equation.DSMT4">
                  <p:embed/>
                  <p:pic>
                    <p:nvPicPr>
                      <p:cNvPr id="0" name=""/>
                      <p:cNvPicPr>
                        <a:picLocks noChangeAspect="1" noChangeArrowheads="1"/>
                      </p:cNvPicPr>
                      <p:nvPr/>
                    </p:nvPicPr>
                    <p:blipFill>
                      <a:blip r:embed="rId8"/>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232616942"/>
              </p:ext>
            </p:extLst>
          </p:nvPr>
        </p:nvGraphicFramePr>
        <p:xfrm>
          <a:off x="1544638" y="835025"/>
          <a:ext cx="6056312" cy="396875"/>
        </p:xfrm>
        <a:graphic>
          <a:graphicData uri="http://schemas.openxmlformats.org/presentationml/2006/ole">
            <mc:AlternateContent xmlns:mc="http://schemas.openxmlformats.org/markup-compatibility/2006">
              <mc:Choice xmlns:v="urn:schemas-microsoft-com:vml" Requires="v">
                <p:oleObj spid="_x0000_s87083" name="Equation" r:id="rId9" imgW="6413400" imgH="419040" progId="Equation.DSMT4">
                  <p:embed/>
                </p:oleObj>
              </mc:Choice>
              <mc:Fallback>
                <p:oleObj name="Equation" r:id="rId9" imgW="6413400" imgH="419040" progId="Equation.DSMT4">
                  <p:embed/>
                  <p:pic>
                    <p:nvPicPr>
                      <p:cNvPr id="0"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4638" y="835025"/>
                        <a:ext cx="60563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6416256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5</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To </a:t>
            </a:r>
            <a:r>
              <a:rPr lang="en-US" sz="1500" b="1" dirty="0"/>
              <a:t>make any progress with the identification of this </a:t>
            </a:r>
            <a:r>
              <a:rPr lang="en-US" sz="1500" b="1" dirty="0" smtClean="0"/>
              <a:t>equation, </a:t>
            </a:r>
            <a:r>
              <a:rPr lang="en-US" sz="1500" b="1" dirty="0"/>
              <a:t>we have to be able to impose exclusion restrictions on it. An exclusion restriction is an assumption that a variable does not appear on the right side. In other words, its coefficient is assumed to be zero</a:t>
            </a:r>
            <a:r>
              <a:rPr lang="en-US" sz="1500" b="1" dirty="0" smtClean="0"/>
              <a:t>.</a:t>
            </a:r>
            <a:endParaRPr lang="en-GB" sz="1500" b="1" dirty="0"/>
          </a:p>
          <a:p>
            <a:pPr algn="l"/>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1232616942"/>
              </p:ext>
            </p:extLst>
          </p:nvPr>
        </p:nvGraphicFramePr>
        <p:xfrm>
          <a:off x="1544400" y="835025"/>
          <a:ext cx="6056312" cy="396875"/>
        </p:xfrm>
        <a:graphic>
          <a:graphicData uri="http://schemas.openxmlformats.org/presentationml/2006/ole">
            <mc:AlternateContent xmlns:mc="http://schemas.openxmlformats.org/markup-compatibility/2006">
              <mc:Choice xmlns:v="urn:schemas-microsoft-com:vml" Requires="v">
                <p:oleObj spid="_x0000_s75855" name="Equation" r:id="rId3" imgW="6413400" imgH="419040" progId="Equation.DSMT4">
                  <p:embed/>
                </p:oleObj>
              </mc:Choice>
              <mc:Fallback>
                <p:oleObj name="Equation" r:id="rId3" imgW="6413400" imgH="419040" progId="Equation.DSMT4">
                  <p:embed/>
                  <p:pic>
                    <p:nvPicPr>
                      <p:cNvPr id="0" name=""/>
                      <p:cNvPicPr>
                        <a:picLocks noChangeAspect="1" noChangeArrowheads="1"/>
                      </p:cNvPicPr>
                      <p:nvPr/>
                    </p:nvPicPr>
                    <p:blipFill>
                      <a:blip r:embed="rId4"/>
                      <a:srcRect/>
                      <a:stretch>
                        <a:fillRect/>
                      </a:stretch>
                    </p:blipFill>
                    <p:spPr bwMode="auto">
                      <a:xfrm>
                        <a:off x="1544400" y="835025"/>
                        <a:ext cx="60563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746756857"/>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75856" name="Equation" r:id="rId5" imgW="4673520" imgH="342720" progId="Equation.DSMT4">
                  <p:embed/>
                </p:oleObj>
              </mc:Choice>
              <mc:Fallback>
                <p:oleObj name="Equation" r:id="rId5" imgW="4673520" imgH="342720" progId="Equation.DSMT4">
                  <p:embed/>
                  <p:pic>
                    <p:nvPicPr>
                      <p:cNvPr id="0" name=""/>
                      <p:cNvPicPr>
                        <a:picLocks noChangeAspect="1" noChangeArrowheads="1"/>
                      </p:cNvPicPr>
                      <p:nvPr/>
                    </p:nvPicPr>
                    <p:blipFill>
                      <a:blip r:embed="rId6"/>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003717970"/>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75857" name="Equation" r:id="rId7" imgW="3987720" imgH="342720" progId="Equation.DSMT4">
                  <p:embed/>
                </p:oleObj>
              </mc:Choice>
              <mc:Fallback>
                <p:oleObj name="Equation" r:id="rId7" imgW="3987720" imgH="342720" progId="Equation.DSMT4">
                  <p:embed/>
                  <p:pic>
                    <p:nvPicPr>
                      <p:cNvPr id="0" name=""/>
                      <p:cNvPicPr>
                        <a:picLocks noChangeAspect="1" noChangeArrowheads="1"/>
                      </p:cNvPicPr>
                      <p:nvPr/>
                    </p:nvPicPr>
                    <p:blipFill>
                      <a:blip r:embed="rId8"/>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539447204"/>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75858" name="Equation" r:id="rId9" imgW="8559720" imgH="342720" progId="Equation.DSMT4">
                  <p:embed/>
                </p:oleObj>
              </mc:Choice>
              <mc:Fallback>
                <p:oleObj name="Equation" r:id="rId9" imgW="8559720" imgH="342720" progId="Equation.DSMT4">
                  <p:embed/>
                  <p:pic>
                    <p:nvPicPr>
                      <p:cNvPr id="0" name=""/>
                      <p:cNvPicPr>
                        <a:picLocks noChangeAspect="1" noChangeArrowheads="1"/>
                      </p:cNvPicPr>
                      <p:nvPr/>
                    </p:nvPicPr>
                    <p:blipFill>
                      <a:blip r:embed="rId10"/>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1661665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6</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If </a:t>
            </a:r>
            <a:r>
              <a:rPr lang="en-US" sz="1500" b="1" dirty="0"/>
              <a:t>we are in a position to assert that </a:t>
            </a:r>
            <a:r>
              <a:rPr lang="en-US" sz="1500" b="1" i="1" dirty="0"/>
              <a:t>P</a:t>
            </a:r>
            <a:r>
              <a:rPr lang="en-US" sz="1500" b="1" dirty="0"/>
              <a:t>, </a:t>
            </a:r>
            <a:r>
              <a:rPr lang="en-US" sz="1500" b="1" i="1" dirty="0"/>
              <a:t>Q</a:t>
            </a:r>
            <a:r>
              <a:rPr lang="en-US" sz="1500" b="1" dirty="0"/>
              <a:t>, and </a:t>
            </a:r>
            <a:r>
              <a:rPr lang="en-US" sz="1500" b="1" i="1" dirty="0"/>
              <a:t>R</a:t>
            </a:r>
            <a:r>
              <a:rPr lang="en-US" sz="1500" b="1" dirty="0"/>
              <a:t> do not have direct effects on </a:t>
            </a:r>
            <a:r>
              <a:rPr lang="en-US" sz="1500" b="1" i="1" dirty="0"/>
              <a:t>Y</a:t>
            </a:r>
            <a:r>
              <a:rPr lang="en-US" sz="1500" b="1" dirty="0"/>
              <a:t>, we can impose exclusion restrictions on them and write the model </a:t>
            </a:r>
            <a:r>
              <a:rPr lang="en-US" sz="1500" b="1" dirty="0" smtClean="0"/>
              <a:t>as shown.</a:t>
            </a:r>
            <a:endParaRPr lang="en-GB" sz="1500" b="1" dirty="0"/>
          </a:p>
          <a:p>
            <a:pPr algn="l"/>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3"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528511045"/>
              </p:ext>
            </p:extLst>
          </p:nvPr>
        </p:nvGraphicFramePr>
        <p:xfrm>
          <a:off x="2668588" y="3776663"/>
          <a:ext cx="3849687" cy="323850"/>
        </p:xfrm>
        <a:graphic>
          <a:graphicData uri="http://schemas.openxmlformats.org/presentationml/2006/ole">
            <mc:AlternateContent xmlns:mc="http://schemas.openxmlformats.org/markup-compatibility/2006">
              <mc:Choice xmlns:v="urn:schemas-microsoft-com:vml" Requires="v">
                <p:oleObj spid="_x0000_s88112" name="Equation" r:id="rId3" imgW="4076640" imgH="342720" progId="Equation.DSMT4">
                  <p:embed/>
                </p:oleObj>
              </mc:Choice>
              <mc:Fallback>
                <p:oleObj name="Equation" r:id="rId3" imgW="4076640" imgH="342720" progId="Equation.DSMT4">
                  <p:embed/>
                  <p:pic>
                    <p:nvPicPr>
                      <p:cNvPr id="0" name=""/>
                      <p:cNvPicPr>
                        <a:picLocks noChangeAspect="1" noChangeArrowheads="1"/>
                      </p:cNvPicPr>
                      <p:nvPr/>
                    </p:nvPicPr>
                    <p:blipFill>
                      <a:blip r:embed="rId4"/>
                      <a:srcRect/>
                      <a:stretch>
                        <a:fillRect/>
                      </a:stretch>
                    </p:blipFill>
                    <p:spPr bwMode="auto">
                      <a:xfrm>
                        <a:off x="2668588" y="3776663"/>
                        <a:ext cx="3849687"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1337249882"/>
              </p:ext>
            </p:extLst>
          </p:nvPr>
        </p:nvGraphicFramePr>
        <p:xfrm>
          <a:off x="2682000" y="835025"/>
          <a:ext cx="3778250" cy="396875"/>
        </p:xfrm>
        <a:graphic>
          <a:graphicData uri="http://schemas.openxmlformats.org/presentationml/2006/ole">
            <mc:AlternateContent xmlns:mc="http://schemas.openxmlformats.org/markup-compatibility/2006">
              <mc:Choice xmlns:v="urn:schemas-microsoft-com:vml" Requires="v">
                <p:oleObj spid="_x0000_s88113" name="Equation" r:id="rId5" imgW="4000320" imgH="419040" progId="Equation.DSMT4">
                  <p:embed/>
                </p:oleObj>
              </mc:Choice>
              <mc:Fallback>
                <p:oleObj name="Equation" r:id="rId5" imgW="4000320" imgH="419040" progId="Equation.DSMT4">
                  <p:embed/>
                  <p:pic>
                    <p:nvPicPr>
                      <p:cNvPr id="0" name=""/>
                      <p:cNvPicPr>
                        <a:picLocks noChangeAspect="1" noChangeArrowheads="1"/>
                      </p:cNvPicPr>
                      <p:nvPr/>
                    </p:nvPicPr>
                    <p:blipFill>
                      <a:blip r:embed="rId6"/>
                      <a:srcRect/>
                      <a:stretch>
                        <a:fillRect/>
                      </a:stretch>
                    </p:blipFill>
                    <p:spPr bwMode="auto">
                      <a:xfrm>
                        <a:off x="2682000" y="835025"/>
                        <a:ext cx="37782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617751608"/>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88114" name="Equation" r:id="rId7" imgW="4673520" imgH="342720" progId="Equation.DSMT4">
                  <p:embed/>
                </p:oleObj>
              </mc:Choice>
              <mc:Fallback>
                <p:oleObj name="Equation" r:id="rId7" imgW="4673520" imgH="342720" progId="Equation.DSMT4">
                  <p:embed/>
                  <p:pic>
                    <p:nvPicPr>
                      <p:cNvPr id="0" name=""/>
                      <p:cNvPicPr>
                        <a:picLocks noChangeAspect="1" noChangeArrowheads="1"/>
                      </p:cNvPicPr>
                      <p:nvPr/>
                    </p:nvPicPr>
                    <p:blipFill>
                      <a:blip r:embed="rId8"/>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50202950"/>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88115" name="Equation" r:id="rId9" imgW="3987720" imgH="342720" progId="Equation.DSMT4">
                  <p:embed/>
                </p:oleObj>
              </mc:Choice>
              <mc:Fallback>
                <p:oleObj name="Equation" r:id="rId9" imgW="3987720" imgH="342720" progId="Equation.DSMT4">
                  <p:embed/>
                  <p:pic>
                    <p:nvPicPr>
                      <p:cNvPr id="0" name=""/>
                      <p:cNvPicPr>
                        <a:picLocks noChangeAspect="1" noChangeArrowheads="1"/>
                      </p:cNvPicPr>
                      <p:nvPr/>
                    </p:nvPicPr>
                    <p:blipFill>
                      <a:blip r:embed="rId10"/>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833187543"/>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88116" name="Equation" r:id="rId11" imgW="8559720" imgH="342720" progId="Equation.DSMT4">
                  <p:embed/>
                </p:oleObj>
              </mc:Choice>
              <mc:Fallback>
                <p:oleObj name="Equation" r:id="rId11" imgW="8559720" imgH="342720" progId="Equation.DSMT4">
                  <p:embed/>
                  <p:pic>
                    <p:nvPicPr>
                      <p:cNvPr id="0" name=""/>
                      <p:cNvPicPr>
                        <a:picLocks noChangeAspect="1" noChangeArrowheads="1"/>
                      </p:cNvPicPr>
                      <p:nvPr/>
                    </p:nvPicPr>
                    <p:blipFill>
                      <a:blip r:embed="rId12"/>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6270871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7</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The </a:t>
            </a:r>
            <a:r>
              <a:rPr lang="en-US" sz="1500" b="1" dirty="0"/>
              <a:t>equation would now be exactly identified, because we have three variables needing instruments, and we have three instruments </a:t>
            </a:r>
            <a:r>
              <a:rPr lang="en-US" sz="1500" b="1" dirty="0" smtClean="0"/>
              <a:t>available, </a:t>
            </a:r>
            <a:r>
              <a:rPr lang="en-US" sz="1500" b="1" i="1" dirty="0"/>
              <a:t>P</a:t>
            </a:r>
            <a:r>
              <a:rPr lang="en-US" sz="1500" b="1" dirty="0"/>
              <a:t>, </a:t>
            </a:r>
            <a:r>
              <a:rPr lang="en-US" sz="1500" b="1" i="1" dirty="0"/>
              <a:t>Q</a:t>
            </a:r>
            <a:r>
              <a:rPr lang="en-US" sz="1500" b="1" dirty="0"/>
              <a:t>, and </a:t>
            </a:r>
            <a:r>
              <a:rPr lang="en-US" sz="1500" b="1" i="1" dirty="0" smtClean="0"/>
              <a:t>R</a:t>
            </a:r>
            <a:r>
              <a:rPr lang="en-US" sz="1500" b="1" dirty="0" smtClean="0"/>
              <a:t>.</a:t>
            </a:r>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3"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54333910"/>
              </p:ext>
            </p:extLst>
          </p:nvPr>
        </p:nvGraphicFramePr>
        <p:xfrm>
          <a:off x="2668588" y="3776663"/>
          <a:ext cx="3849687" cy="323850"/>
        </p:xfrm>
        <a:graphic>
          <a:graphicData uri="http://schemas.openxmlformats.org/presentationml/2006/ole">
            <mc:AlternateContent xmlns:mc="http://schemas.openxmlformats.org/markup-compatibility/2006">
              <mc:Choice xmlns:v="urn:schemas-microsoft-com:vml" Requires="v">
                <p:oleObj spid="_x0000_s89141" name="Equation" r:id="rId3" imgW="4076640" imgH="342720" progId="Equation.DSMT4">
                  <p:embed/>
                </p:oleObj>
              </mc:Choice>
              <mc:Fallback>
                <p:oleObj name="Equation" r:id="rId3" imgW="4076640" imgH="342720" progId="Equation.DSMT4">
                  <p:embed/>
                  <p:pic>
                    <p:nvPicPr>
                      <p:cNvPr id="0" name=""/>
                      <p:cNvPicPr>
                        <a:picLocks noChangeAspect="1" noChangeArrowheads="1"/>
                      </p:cNvPicPr>
                      <p:nvPr/>
                    </p:nvPicPr>
                    <p:blipFill>
                      <a:blip r:embed="rId4"/>
                      <a:srcRect/>
                      <a:stretch>
                        <a:fillRect/>
                      </a:stretch>
                    </p:blipFill>
                    <p:spPr bwMode="auto">
                      <a:xfrm>
                        <a:off x="2668588" y="3776663"/>
                        <a:ext cx="3849687"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3847529038"/>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89142" name="Equation" r:id="rId5" imgW="4673520" imgH="342720" progId="Equation.DSMT4">
                  <p:embed/>
                </p:oleObj>
              </mc:Choice>
              <mc:Fallback>
                <p:oleObj name="Equation" r:id="rId5" imgW="4673520" imgH="342720" progId="Equation.DSMT4">
                  <p:embed/>
                  <p:pic>
                    <p:nvPicPr>
                      <p:cNvPr id="0" name=""/>
                      <p:cNvPicPr>
                        <a:picLocks noChangeAspect="1" noChangeArrowheads="1"/>
                      </p:cNvPicPr>
                      <p:nvPr/>
                    </p:nvPicPr>
                    <p:blipFill>
                      <a:blip r:embed="rId6"/>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059020275"/>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89143" name="Equation" r:id="rId7" imgW="3987720" imgH="342720" progId="Equation.DSMT4">
                  <p:embed/>
                </p:oleObj>
              </mc:Choice>
              <mc:Fallback>
                <p:oleObj name="Equation" r:id="rId7" imgW="3987720" imgH="342720" progId="Equation.DSMT4">
                  <p:embed/>
                  <p:pic>
                    <p:nvPicPr>
                      <p:cNvPr id="0" name=""/>
                      <p:cNvPicPr>
                        <a:picLocks noChangeAspect="1" noChangeArrowheads="1"/>
                      </p:cNvPicPr>
                      <p:nvPr/>
                    </p:nvPicPr>
                    <p:blipFill>
                      <a:blip r:embed="rId8"/>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41230337"/>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89144" name="Equation" r:id="rId9" imgW="8559720" imgH="342720" progId="Equation.DSMT4">
                  <p:embed/>
                </p:oleObj>
              </mc:Choice>
              <mc:Fallback>
                <p:oleObj name="Equation" r:id="rId9" imgW="8559720" imgH="342720" progId="Equation.DSMT4">
                  <p:embed/>
                  <p:pic>
                    <p:nvPicPr>
                      <p:cNvPr id="0" name=""/>
                      <p:cNvPicPr>
                        <a:picLocks noChangeAspect="1" noChangeArrowheads="1"/>
                      </p:cNvPicPr>
                      <p:nvPr/>
                    </p:nvPicPr>
                    <p:blipFill>
                      <a:blip r:embed="rId10"/>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337249882"/>
              </p:ext>
            </p:extLst>
          </p:nvPr>
        </p:nvGraphicFramePr>
        <p:xfrm>
          <a:off x="2681288" y="835025"/>
          <a:ext cx="3778250" cy="396875"/>
        </p:xfrm>
        <a:graphic>
          <a:graphicData uri="http://schemas.openxmlformats.org/presentationml/2006/ole">
            <mc:AlternateContent xmlns:mc="http://schemas.openxmlformats.org/markup-compatibility/2006">
              <mc:Choice xmlns:v="urn:schemas-microsoft-com:vml" Requires="v">
                <p:oleObj spid="_x0000_s89145" name="Equation" r:id="rId11" imgW="4000320" imgH="419040" progId="Equation.DSMT4">
                  <p:embed/>
                </p:oleObj>
              </mc:Choice>
              <mc:Fallback>
                <p:oleObj name="Equation" r:id="rId11" imgW="4000320" imgH="419040" progId="Equation.DSMT4">
                  <p:embed/>
                  <p:pic>
                    <p:nvPicPr>
                      <p:cNvPr id="0" name="Object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81288" y="835025"/>
                        <a:ext cx="37782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85302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dirty="0">
                <a:solidFill>
                  <a:srgbClr val="3366FF"/>
                </a:solidFill>
              </a:rPr>
              <a:t>8</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US" sz="1500" b="1" dirty="0" smtClean="0"/>
              <a:t>Next</a:t>
            </a:r>
            <a:r>
              <a:rPr lang="en-US" sz="1500" b="1" dirty="0"/>
              <a:t>, consider V</a:t>
            </a:r>
            <a:r>
              <a:rPr lang="en-US" sz="1500" b="1" dirty="0" smtClean="0"/>
              <a:t>ariation 2, shown above. Is the equation for </a:t>
            </a:r>
            <a:r>
              <a:rPr lang="en-US" sz="1500" b="1" i="1" dirty="0" smtClean="0"/>
              <a:t>Y</a:t>
            </a:r>
            <a:r>
              <a:rPr lang="en-US" sz="1500" b="1" dirty="0" smtClean="0"/>
              <a:t> identified? </a:t>
            </a:r>
            <a:endParaRPr lang="en-GB" sz="1500" b="1"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dirty="0" smtClean="0"/>
              <a:t>THE ORDER CONDITION FOR IDENTIFICATION</a:t>
            </a:r>
            <a:endParaRPr lang="en-GB" sz="1600" dirty="0">
              <a:latin typeface="Times New Roman" pitchFamily="18" charset="0"/>
            </a:endParaRPr>
          </a:p>
        </p:txBody>
      </p:sp>
      <p:sp>
        <p:nvSpPr>
          <p:cNvPr id="23" name="Rectangle 16"/>
          <p:cNvSpPr>
            <a:spLocks noChangeArrowheads="1"/>
          </p:cNvSpPr>
          <p:nvPr/>
        </p:nvSpPr>
        <p:spPr bwMode="auto">
          <a:xfrm>
            <a:off x="0" y="3456000"/>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00582578"/>
              </p:ext>
            </p:extLst>
          </p:nvPr>
        </p:nvGraphicFramePr>
        <p:xfrm>
          <a:off x="2667600" y="3776663"/>
          <a:ext cx="3862387" cy="323850"/>
        </p:xfrm>
        <a:graphic>
          <a:graphicData uri="http://schemas.openxmlformats.org/presentationml/2006/ole">
            <mc:AlternateContent xmlns:mc="http://schemas.openxmlformats.org/markup-compatibility/2006">
              <mc:Choice xmlns:v="urn:schemas-microsoft-com:vml" Requires="v">
                <p:oleObj spid="_x0000_s90170" name="Equation" r:id="rId3" imgW="4089240" imgH="342720" progId="Equation.DSMT4">
                  <p:embed/>
                </p:oleObj>
              </mc:Choice>
              <mc:Fallback>
                <p:oleObj name="Equation" r:id="rId3" imgW="4089240" imgH="342720" progId="Equation.DSMT4">
                  <p:embed/>
                  <p:pic>
                    <p:nvPicPr>
                      <p:cNvPr id="0" name=""/>
                      <p:cNvPicPr>
                        <a:picLocks noChangeAspect="1" noChangeArrowheads="1"/>
                      </p:cNvPicPr>
                      <p:nvPr/>
                    </p:nvPicPr>
                    <p:blipFill>
                      <a:blip r:embed="rId4"/>
                      <a:srcRect/>
                      <a:stretch>
                        <a:fillRect/>
                      </a:stretch>
                    </p:blipFill>
                    <p:spPr bwMode="auto">
                      <a:xfrm>
                        <a:off x="2667600" y="3776663"/>
                        <a:ext cx="3862387"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8"/>
          <p:cNvSpPr>
            <a:spLocks noChangeArrowheads="1"/>
          </p:cNvSpPr>
          <p:nvPr/>
        </p:nvSpPr>
        <p:spPr bwMode="auto">
          <a:xfrm>
            <a:off x="0" y="1568700"/>
            <a:ext cx="9144000" cy="17745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23"/>
          <p:cNvSpPr>
            <a:spLocks noChangeArrowheads="1"/>
          </p:cNvSpPr>
          <p:nvPr/>
        </p:nvSpPr>
        <p:spPr bwMode="auto">
          <a:xfrm>
            <a:off x="0" y="539999"/>
            <a:ext cx="9144000" cy="918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11907193"/>
              </p:ext>
            </p:extLst>
          </p:nvPr>
        </p:nvGraphicFramePr>
        <p:xfrm>
          <a:off x="2682000" y="835025"/>
          <a:ext cx="3765550" cy="396875"/>
        </p:xfrm>
        <a:graphic>
          <a:graphicData uri="http://schemas.openxmlformats.org/presentationml/2006/ole">
            <mc:AlternateContent xmlns:mc="http://schemas.openxmlformats.org/markup-compatibility/2006">
              <mc:Choice xmlns:v="urn:schemas-microsoft-com:vml" Requires="v">
                <p:oleObj spid="_x0000_s90171" name="Equation" r:id="rId5" imgW="3987720" imgH="419040" progId="Equation.DSMT4">
                  <p:embed/>
                </p:oleObj>
              </mc:Choice>
              <mc:Fallback>
                <p:oleObj name="Equation" r:id="rId5" imgW="3987720" imgH="419040" progId="Equation.DSMT4">
                  <p:embed/>
                  <p:pic>
                    <p:nvPicPr>
                      <p:cNvPr id="0" name=""/>
                      <p:cNvPicPr>
                        <a:picLocks noChangeAspect="1" noChangeArrowheads="1"/>
                      </p:cNvPicPr>
                      <p:nvPr/>
                    </p:nvPicPr>
                    <p:blipFill>
                      <a:blip r:embed="rId6"/>
                      <a:srcRect/>
                      <a:stretch>
                        <a:fillRect/>
                      </a:stretch>
                    </p:blipFill>
                    <p:spPr bwMode="auto">
                      <a:xfrm>
                        <a:off x="2682000" y="835025"/>
                        <a:ext cx="376555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621098433"/>
              </p:ext>
            </p:extLst>
          </p:nvPr>
        </p:nvGraphicFramePr>
        <p:xfrm>
          <a:off x="2113200" y="2317750"/>
          <a:ext cx="4414838" cy="325438"/>
        </p:xfrm>
        <a:graphic>
          <a:graphicData uri="http://schemas.openxmlformats.org/presentationml/2006/ole">
            <mc:AlternateContent xmlns:mc="http://schemas.openxmlformats.org/markup-compatibility/2006">
              <mc:Choice xmlns:v="urn:schemas-microsoft-com:vml" Requires="v">
                <p:oleObj spid="_x0000_s90172" name="Equation" r:id="rId7" imgW="4673520" imgH="342720" progId="Equation.DSMT4">
                  <p:embed/>
                </p:oleObj>
              </mc:Choice>
              <mc:Fallback>
                <p:oleObj name="Equation" r:id="rId7" imgW="4673520" imgH="342720" progId="Equation.DSMT4">
                  <p:embed/>
                  <p:pic>
                    <p:nvPicPr>
                      <p:cNvPr id="0" name=""/>
                      <p:cNvPicPr>
                        <a:picLocks noChangeAspect="1" noChangeArrowheads="1"/>
                      </p:cNvPicPr>
                      <p:nvPr/>
                    </p:nvPicPr>
                    <p:blipFill>
                      <a:blip r:embed="rId8"/>
                      <a:srcRect/>
                      <a:stretch>
                        <a:fillRect/>
                      </a:stretch>
                    </p:blipFill>
                    <p:spPr bwMode="auto">
                      <a:xfrm>
                        <a:off x="2113200" y="2317750"/>
                        <a:ext cx="44148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865323598"/>
              </p:ext>
            </p:extLst>
          </p:nvPr>
        </p:nvGraphicFramePr>
        <p:xfrm>
          <a:off x="2111375" y="2794000"/>
          <a:ext cx="3767138" cy="325438"/>
        </p:xfrm>
        <a:graphic>
          <a:graphicData uri="http://schemas.openxmlformats.org/presentationml/2006/ole">
            <mc:AlternateContent xmlns:mc="http://schemas.openxmlformats.org/markup-compatibility/2006">
              <mc:Choice xmlns:v="urn:schemas-microsoft-com:vml" Requires="v">
                <p:oleObj spid="_x0000_s90173" name="Equation" r:id="rId9" imgW="3987720" imgH="342720" progId="Equation.DSMT4">
                  <p:embed/>
                </p:oleObj>
              </mc:Choice>
              <mc:Fallback>
                <p:oleObj name="Equation" r:id="rId9" imgW="3987720" imgH="342720" progId="Equation.DSMT4">
                  <p:embed/>
                  <p:pic>
                    <p:nvPicPr>
                      <p:cNvPr id="0" name=""/>
                      <p:cNvPicPr>
                        <a:picLocks noChangeAspect="1" noChangeArrowheads="1"/>
                      </p:cNvPicPr>
                      <p:nvPr/>
                    </p:nvPicPr>
                    <p:blipFill>
                      <a:blip r:embed="rId10"/>
                      <a:srcRect/>
                      <a:stretch>
                        <a:fillRect/>
                      </a:stretch>
                    </p:blipFill>
                    <p:spPr bwMode="auto">
                      <a:xfrm>
                        <a:off x="2111375" y="2794000"/>
                        <a:ext cx="3767138"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52621073"/>
              </p:ext>
            </p:extLst>
          </p:nvPr>
        </p:nvGraphicFramePr>
        <p:xfrm>
          <a:off x="466725" y="1793875"/>
          <a:ext cx="8083550" cy="325438"/>
        </p:xfrm>
        <a:graphic>
          <a:graphicData uri="http://schemas.openxmlformats.org/presentationml/2006/ole">
            <mc:AlternateContent xmlns:mc="http://schemas.openxmlformats.org/markup-compatibility/2006">
              <mc:Choice xmlns:v="urn:schemas-microsoft-com:vml" Requires="v">
                <p:oleObj spid="_x0000_s90174" name="Equation" r:id="rId11" imgW="8559720" imgH="342720" progId="Equation.DSMT4">
                  <p:embed/>
                </p:oleObj>
              </mc:Choice>
              <mc:Fallback>
                <p:oleObj name="Equation" r:id="rId11" imgW="8559720" imgH="342720" progId="Equation.DSMT4">
                  <p:embed/>
                  <p:pic>
                    <p:nvPicPr>
                      <p:cNvPr id="0" name=""/>
                      <p:cNvPicPr>
                        <a:picLocks noChangeAspect="1" noChangeArrowheads="1"/>
                      </p:cNvPicPr>
                      <p:nvPr/>
                    </p:nvPicPr>
                    <p:blipFill>
                      <a:blip r:embed="rId12"/>
                      <a:srcRect/>
                      <a:stretch>
                        <a:fillRect/>
                      </a:stretch>
                    </p:blipFill>
                    <p:spPr bwMode="auto">
                      <a:xfrm>
                        <a:off x="466725" y="1793875"/>
                        <a:ext cx="8083550" cy="32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568896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E2804D1-E0E4-4A84-B51F-67FE3B9C1FAF}"/>
</file>

<file path=customXml/itemProps2.xml><?xml version="1.0" encoding="utf-8"?>
<ds:datastoreItem xmlns:ds="http://schemas.openxmlformats.org/officeDocument/2006/customXml" ds:itemID="{BDEFDC15-3F61-4DD6-B08D-E15468140212}"/>
</file>

<file path=customXml/itemProps3.xml><?xml version="1.0" encoding="utf-8"?>
<ds:datastoreItem xmlns:ds="http://schemas.openxmlformats.org/officeDocument/2006/customXml" ds:itemID="{74FA2395-BD8B-466C-BCC3-D5B924E50158}"/>
</file>

<file path=docProps/app.xml><?xml version="1.0" encoding="utf-8"?>
<Properties xmlns="http://schemas.openxmlformats.org/officeDocument/2006/extended-properties" xmlns:vt="http://schemas.openxmlformats.org/officeDocument/2006/docPropsVTypes">
  <TotalTime>6381</TotalTime>
  <Words>1571</Words>
  <Application>Microsoft Office PowerPoint</Application>
  <PresentationFormat>On-screen Show (4:3)</PresentationFormat>
  <Paragraphs>123</Paragraphs>
  <Slides>35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228</cp:revision>
  <dcterms:created xsi:type="dcterms:W3CDTF">1998-05-09T13:24:56Z</dcterms:created>
  <dcterms:modified xsi:type="dcterms:W3CDTF">2016-05-23T09:38:29Z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