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5.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57" r:id="rId2"/>
    <p:sldId id="414" r:id="rId3"/>
    <p:sldId id="415" r:id="rId4"/>
    <p:sldId id="416" r:id="rId5"/>
    <p:sldId id="417" r:id="rId6"/>
    <p:sldId id="418" r:id="rId7"/>
    <p:sldId id="419" r:id="rId8"/>
    <p:sldId id="456" r:id="rId9"/>
    <p:sldId id="421" r:id="rId10"/>
    <p:sldId id="422" r:id="rId11"/>
    <p:sldId id="424" r:id="rId12"/>
    <p:sldId id="425" r:id="rId13"/>
    <p:sldId id="423" r:id="rId14"/>
    <p:sldId id="427" r:id="rId15"/>
    <p:sldId id="428" r:id="rId16"/>
    <p:sldId id="429" r:id="rId17"/>
    <p:sldId id="430" r:id="rId18"/>
    <p:sldId id="284" r:id="rId19"/>
  </p:sldIdLst>
  <p:sldSz cx="9144000" cy="6858000" type="screen4x3"/>
  <p:notesSz cx="6858000" cy="9144000"/>
  <p:defaultTextStyle>
    <a:defPPr>
      <a:defRPr lang="en-US"/>
    </a:defPPr>
    <a:lvl1pPr algn="r" rtl="0" eaLnBrk="0" fontAlgn="base" hangingPunct="0">
      <a:spcBef>
        <a:spcPct val="0"/>
      </a:spcBef>
      <a:spcAft>
        <a:spcPct val="0"/>
      </a:spcAft>
      <a:defRPr sz="1400" i="1" kern="1200">
        <a:solidFill>
          <a:schemeClr val="tx1"/>
        </a:solidFill>
        <a:latin typeface="Arial" charset="0"/>
        <a:ea typeface="+mn-ea"/>
        <a:cs typeface="+mn-cs"/>
      </a:defRPr>
    </a:lvl1pPr>
    <a:lvl2pPr marL="457200" algn="r" rtl="0" eaLnBrk="0" fontAlgn="base" hangingPunct="0">
      <a:spcBef>
        <a:spcPct val="0"/>
      </a:spcBef>
      <a:spcAft>
        <a:spcPct val="0"/>
      </a:spcAft>
      <a:defRPr sz="1400" i="1" kern="1200">
        <a:solidFill>
          <a:schemeClr val="tx1"/>
        </a:solidFill>
        <a:latin typeface="Arial" charset="0"/>
        <a:ea typeface="+mn-ea"/>
        <a:cs typeface="+mn-cs"/>
      </a:defRPr>
    </a:lvl2pPr>
    <a:lvl3pPr marL="914400" algn="r" rtl="0" eaLnBrk="0" fontAlgn="base" hangingPunct="0">
      <a:spcBef>
        <a:spcPct val="0"/>
      </a:spcBef>
      <a:spcAft>
        <a:spcPct val="0"/>
      </a:spcAft>
      <a:defRPr sz="1400" i="1" kern="1200">
        <a:solidFill>
          <a:schemeClr val="tx1"/>
        </a:solidFill>
        <a:latin typeface="Arial" charset="0"/>
        <a:ea typeface="+mn-ea"/>
        <a:cs typeface="+mn-cs"/>
      </a:defRPr>
    </a:lvl3pPr>
    <a:lvl4pPr marL="1371600" algn="r" rtl="0" eaLnBrk="0" fontAlgn="base" hangingPunct="0">
      <a:spcBef>
        <a:spcPct val="0"/>
      </a:spcBef>
      <a:spcAft>
        <a:spcPct val="0"/>
      </a:spcAft>
      <a:defRPr sz="1400" i="1" kern="1200">
        <a:solidFill>
          <a:schemeClr val="tx1"/>
        </a:solidFill>
        <a:latin typeface="Arial" charset="0"/>
        <a:ea typeface="+mn-ea"/>
        <a:cs typeface="+mn-cs"/>
      </a:defRPr>
    </a:lvl4pPr>
    <a:lvl5pPr marL="1828800" algn="r" rtl="0" eaLnBrk="0" fontAlgn="base" hangingPunct="0">
      <a:spcBef>
        <a:spcPct val="0"/>
      </a:spcBef>
      <a:spcAft>
        <a:spcPct val="0"/>
      </a:spcAft>
      <a:defRPr sz="1400" i="1" kern="1200">
        <a:solidFill>
          <a:schemeClr val="tx1"/>
        </a:solidFill>
        <a:latin typeface="Arial" charset="0"/>
        <a:ea typeface="+mn-ea"/>
        <a:cs typeface="+mn-cs"/>
      </a:defRPr>
    </a:lvl5pPr>
    <a:lvl6pPr marL="2286000" algn="l" defTabSz="914400" rtl="0" eaLnBrk="1" latinLnBrk="0" hangingPunct="1">
      <a:defRPr sz="1400" i="1" kern="1200">
        <a:solidFill>
          <a:schemeClr val="tx1"/>
        </a:solidFill>
        <a:latin typeface="Arial" charset="0"/>
        <a:ea typeface="+mn-ea"/>
        <a:cs typeface="+mn-cs"/>
      </a:defRPr>
    </a:lvl6pPr>
    <a:lvl7pPr marL="2743200" algn="l" defTabSz="914400" rtl="0" eaLnBrk="1" latinLnBrk="0" hangingPunct="1">
      <a:defRPr sz="1400" i="1" kern="1200">
        <a:solidFill>
          <a:schemeClr val="tx1"/>
        </a:solidFill>
        <a:latin typeface="Arial" charset="0"/>
        <a:ea typeface="+mn-ea"/>
        <a:cs typeface="+mn-cs"/>
      </a:defRPr>
    </a:lvl7pPr>
    <a:lvl8pPr marL="3200400" algn="l" defTabSz="914400" rtl="0" eaLnBrk="1" latinLnBrk="0" hangingPunct="1">
      <a:defRPr sz="1400" i="1" kern="1200">
        <a:solidFill>
          <a:schemeClr val="tx1"/>
        </a:solidFill>
        <a:latin typeface="Arial" charset="0"/>
        <a:ea typeface="+mn-ea"/>
        <a:cs typeface="+mn-cs"/>
      </a:defRPr>
    </a:lvl8pPr>
    <a:lvl9pPr marL="3657600" algn="l" defTabSz="914400" rtl="0" eaLnBrk="1" latinLnBrk="0" hangingPunct="1">
      <a:defRPr sz="1400" i="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EAEAEA"/>
    <a:srgbClr val="DDDDDD"/>
    <a:srgbClr val="3366FF"/>
    <a:srgbClr val="FFFF00"/>
    <a:srgbClr val="00FF00"/>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750" autoAdjust="0"/>
    <p:restoredTop sz="94660"/>
  </p:normalViewPr>
  <p:slideViewPr>
    <p:cSldViewPr snapToGrid="0" showGuides="1">
      <p:cViewPr>
        <p:scale>
          <a:sx n="100" d="100"/>
          <a:sy n="100" d="100"/>
        </p:scale>
        <p:origin x="-2424" y="-462"/>
      </p:cViewPr>
      <p:guideLst>
        <p:guide orient="horz" pos="966"/>
        <p:guide pos="1752"/>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16.wmf"/><Relationship Id="rId5" Type="http://schemas.openxmlformats.org/officeDocument/2006/relationships/image" Target="../media/image15.wmf"/><Relationship Id="rId4" Type="http://schemas.openxmlformats.org/officeDocument/2006/relationships/image" Target="../media/image4.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16.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15.wmf"/><Relationship Id="rId5" Type="http://schemas.openxmlformats.org/officeDocument/2006/relationships/image" Target="../media/image17.wmf"/><Relationship Id="rId4" Type="http://schemas.openxmlformats.org/officeDocument/2006/relationships/image" Target="../media/image4.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image" Target="../media/image16.wmf"/><Relationship Id="rId7" Type="http://schemas.openxmlformats.org/officeDocument/2006/relationships/image" Target="../media/image4.wmf"/><Relationship Id="rId2" Type="http://schemas.openxmlformats.org/officeDocument/2006/relationships/image" Target="../media/image15.wmf"/><Relationship Id="rId1" Type="http://schemas.openxmlformats.org/officeDocument/2006/relationships/image" Target="../media/image17.wmf"/><Relationship Id="rId6" Type="http://schemas.openxmlformats.org/officeDocument/2006/relationships/image" Target="../media/image6.wmf"/><Relationship Id="rId5" Type="http://schemas.openxmlformats.org/officeDocument/2006/relationships/image" Target="../media/image3.wmf"/><Relationship Id="rId4" Type="http://schemas.openxmlformats.org/officeDocument/2006/relationships/image" Target="../media/image2.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image" Target="../media/image6.wmf"/><Relationship Id="rId7" Type="http://schemas.openxmlformats.org/officeDocument/2006/relationships/image" Target="../media/image16.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15.wmf"/><Relationship Id="rId5" Type="http://schemas.openxmlformats.org/officeDocument/2006/relationships/image" Target="../media/image17.wmf"/><Relationship Id="rId4" Type="http://schemas.openxmlformats.org/officeDocument/2006/relationships/image" Target="../media/image4.w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image" Target="../media/image6.wmf"/><Relationship Id="rId7" Type="http://schemas.openxmlformats.org/officeDocument/2006/relationships/image" Target="../media/image16.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15.wmf"/><Relationship Id="rId5" Type="http://schemas.openxmlformats.org/officeDocument/2006/relationships/image" Target="../media/image17.wmf"/><Relationship Id="rId4" Type="http://schemas.openxmlformats.org/officeDocument/2006/relationships/image" Target="../media/image4.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 Id="rId4" Type="http://schemas.openxmlformats.org/officeDocument/2006/relationships/image" Target="../media/image22.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 Id="rId4" Type="http://schemas.openxmlformats.org/officeDocument/2006/relationships/image" Target="../media/image2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4.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7.wmf"/><Relationship Id="rId4" Type="http://schemas.openxmlformats.org/officeDocument/2006/relationships/image" Target="../media/image4.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4.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image" Target="../media/image6.wmf"/><Relationship Id="rId7" Type="http://schemas.openxmlformats.org/officeDocument/2006/relationships/image" Target="../media/image9.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4.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image" Target="../media/image6.wmf"/><Relationship Id="rId7" Type="http://schemas.openxmlformats.org/officeDocument/2006/relationships/image" Target="../media/image13.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12.wmf"/><Relationship Id="rId5" Type="http://schemas.openxmlformats.org/officeDocument/2006/relationships/image" Target="../media/image11.wmf"/><Relationship Id="rId4" Type="http://schemas.openxmlformats.org/officeDocument/2006/relationships/image" Target="../media/image4.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15.wmf"/><Relationship Id="rId4" Type="http://schemas.openxmlformats.org/officeDocument/2006/relationships/image" Target="../media/image4.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16.wmf"/><Relationship Id="rId5" Type="http://schemas.openxmlformats.org/officeDocument/2006/relationships/image" Target="../media/image15.wmf"/><Relationship Id="rId4" Type="http://schemas.openxmlformats.org/officeDocument/2006/relationships/image" Target="../media/image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2AB7765-138B-46F1-8308-6C91924C9C9C}" type="slidenum">
              <a:rPr lang="en-US"/>
              <a:pPr>
                <a:defRPr/>
              </a:pPr>
              <a:t>‹#›</a:t>
            </a:fld>
            <a:endParaRPr lang="en-US"/>
          </a:p>
        </p:txBody>
      </p:sp>
    </p:spTree>
    <p:extLst>
      <p:ext uri="{BB962C8B-B14F-4D97-AF65-F5344CB8AC3E}">
        <p14:creationId xmlns:p14="http://schemas.microsoft.com/office/powerpoint/2010/main" val="40265706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40A9F05-870B-4C2F-BDA3-01A5869181E7}" type="slidenum">
              <a:rPr lang="en-US"/>
              <a:pPr>
                <a:defRPr/>
              </a:pPr>
              <a:t>‹#›</a:t>
            </a:fld>
            <a:endParaRPr lang="en-US"/>
          </a:p>
        </p:txBody>
      </p:sp>
    </p:spTree>
    <p:extLst>
      <p:ext uri="{BB962C8B-B14F-4D97-AF65-F5344CB8AC3E}">
        <p14:creationId xmlns:p14="http://schemas.microsoft.com/office/powerpoint/2010/main" val="384673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6AD0EE9-F054-46E6-85EF-8824CDD9D4C4}" type="slidenum">
              <a:rPr lang="en-US"/>
              <a:pPr>
                <a:defRPr/>
              </a:pPr>
              <a:t>‹#›</a:t>
            </a:fld>
            <a:endParaRPr lang="en-US"/>
          </a:p>
        </p:txBody>
      </p:sp>
    </p:spTree>
    <p:extLst>
      <p:ext uri="{BB962C8B-B14F-4D97-AF65-F5344CB8AC3E}">
        <p14:creationId xmlns:p14="http://schemas.microsoft.com/office/powerpoint/2010/main" val="289643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1B2FBDD-AE82-4993-A1B8-568485D1C1F5}" type="slidenum">
              <a:rPr lang="en-US"/>
              <a:pPr>
                <a:defRPr/>
              </a:pPr>
              <a:t>‹#›</a:t>
            </a:fld>
            <a:endParaRPr lang="en-US"/>
          </a:p>
        </p:txBody>
      </p:sp>
    </p:spTree>
    <p:extLst>
      <p:ext uri="{BB962C8B-B14F-4D97-AF65-F5344CB8AC3E}">
        <p14:creationId xmlns:p14="http://schemas.microsoft.com/office/powerpoint/2010/main" val="341679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2CE491E-67EE-49A6-9C81-8F833D3E4B3B}" type="slidenum">
              <a:rPr lang="en-US"/>
              <a:pPr>
                <a:defRPr/>
              </a:pPr>
              <a:t>‹#›</a:t>
            </a:fld>
            <a:endParaRPr lang="en-US"/>
          </a:p>
        </p:txBody>
      </p:sp>
    </p:spTree>
    <p:extLst>
      <p:ext uri="{BB962C8B-B14F-4D97-AF65-F5344CB8AC3E}">
        <p14:creationId xmlns:p14="http://schemas.microsoft.com/office/powerpoint/2010/main" val="11760355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49E57D8-36D0-4FC5-9B50-66F51AD76051}" type="slidenum">
              <a:rPr lang="en-US"/>
              <a:pPr>
                <a:defRPr/>
              </a:pPr>
              <a:t>‹#›</a:t>
            </a:fld>
            <a:endParaRPr lang="en-US"/>
          </a:p>
        </p:txBody>
      </p:sp>
    </p:spTree>
    <p:extLst>
      <p:ext uri="{BB962C8B-B14F-4D97-AF65-F5344CB8AC3E}">
        <p14:creationId xmlns:p14="http://schemas.microsoft.com/office/powerpoint/2010/main" val="1196539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28D51DF-686E-4485-A44D-5AA82C689181}" type="slidenum">
              <a:rPr lang="en-US"/>
              <a:pPr>
                <a:defRPr/>
              </a:pPr>
              <a:t>‹#›</a:t>
            </a:fld>
            <a:endParaRPr lang="en-US"/>
          </a:p>
        </p:txBody>
      </p:sp>
    </p:spTree>
    <p:extLst>
      <p:ext uri="{BB962C8B-B14F-4D97-AF65-F5344CB8AC3E}">
        <p14:creationId xmlns:p14="http://schemas.microsoft.com/office/powerpoint/2010/main" val="22411662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6554508-4789-4543-9ABF-5C1BD177DAD3}" type="slidenum">
              <a:rPr lang="en-US"/>
              <a:pPr>
                <a:defRPr/>
              </a:pPr>
              <a:t>‹#›</a:t>
            </a:fld>
            <a:endParaRPr lang="en-US"/>
          </a:p>
        </p:txBody>
      </p:sp>
    </p:spTree>
    <p:extLst>
      <p:ext uri="{BB962C8B-B14F-4D97-AF65-F5344CB8AC3E}">
        <p14:creationId xmlns:p14="http://schemas.microsoft.com/office/powerpoint/2010/main" val="2428432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7D05CF6-70EA-45E7-B867-BDA6D5094BAF}" type="slidenum">
              <a:rPr lang="en-US"/>
              <a:pPr>
                <a:defRPr/>
              </a:pPr>
              <a:t>‹#›</a:t>
            </a:fld>
            <a:endParaRPr lang="en-US"/>
          </a:p>
        </p:txBody>
      </p:sp>
    </p:spTree>
    <p:extLst>
      <p:ext uri="{BB962C8B-B14F-4D97-AF65-F5344CB8AC3E}">
        <p14:creationId xmlns:p14="http://schemas.microsoft.com/office/powerpoint/2010/main" val="2563364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78066DA-430E-48B1-B0E5-E0C047C817D9}" type="slidenum">
              <a:rPr lang="en-US"/>
              <a:pPr>
                <a:defRPr/>
              </a:pPr>
              <a:t>‹#›</a:t>
            </a:fld>
            <a:endParaRPr lang="en-US"/>
          </a:p>
        </p:txBody>
      </p:sp>
    </p:spTree>
    <p:extLst>
      <p:ext uri="{BB962C8B-B14F-4D97-AF65-F5344CB8AC3E}">
        <p14:creationId xmlns:p14="http://schemas.microsoft.com/office/powerpoint/2010/main" val="20234492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7735ACF-F2FE-491D-A326-6B0114828C70}" type="slidenum">
              <a:rPr lang="en-US"/>
              <a:pPr>
                <a:defRPr/>
              </a:pPr>
              <a:t>‹#›</a:t>
            </a:fld>
            <a:endParaRPr lang="en-US"/>
          </a:p>
        </p:txBody>
      </p:sp>
    </p:spTree>
    <p:extLst>
      <p:ext uri="{BB962C8B-B14F-4D97-AF65-F5344CB8AC3E}">
        <p14:creationId xmlns:p14="http://schemas.microsoft.com/office/powerpoint/2010/main" val="1222962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i="0">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i="0">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i="0">
                <a:latin typeface="+mn-lt"/>
              </a:defRPr>
            </a:lvl1pPr>
          </a:lstStyle>
          <a:p>
            <a:pPr>
              <a:defRPr/>
            </a:pPr>
            <a:fld id="{77A574A8-3965-49E2-A0AB-9BED5FE2297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48.bin"/><Relationship Id="rId3" Type="http://schemas.openxmlformats.org/officeDocument/2006/relationships/oleObject" Target="../embeddings/oleObject43.bin"/><Relationship Id="rId7" Type="http://schemas.openxmlformats.org/officeDocument/2006/relationships/oleObject" Target="../embeddings/oleObject45.bin"/><Relationship Id="rId12" Type="http://schemas.openxmlformats.org/officeDocument/2006/relationships/image" Target="../media/image15.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3.wmf"/><Relationship Id="rId11" Type="http://schemas.openxmlformats.org/officeDocument/2006/relationships/oleObject" Target="../embeddings/oleObject47.bin"/><Relationship Id="rId5" Type="http://schemas.openxmlformats.org/officeDocument/2006/relationships/oleObject" Target="../embeddings/oleObject44.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46.bin"/><Relationship Id="rId14" Type="http://schemas.openxmlformats.org/officeDocument/2006/relationships/image" Target="../media/image16.wmf"/></Relationships>
</file>

<file path=ppt/slides/_rels/slide11.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54.bin"/><Relationship Id="rId3" Type="http://schemas.openxmlformats.org/officeDocument/2006/relationships/oleObject" Target="../embeddings/oleObject49.bin"/><Relationship Id="rId7" Type="http://schemas.openxmlformats.org/officeDocument/2006/relationships/oleObject" Target="../embeddings/oleObject51.bin"/><Relationship Id="rId12" Type="http://schemas.openxmlformats.org/officeDocument/2006/relationships/image" Target="../media/image15.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3.wmf"/><Relationship Id="rId11" Type="http://schemas.openxmlformats.org/officeDocument/2006/relationships/oleObject" Target="../embeddings/oleObject53.bin"/><Relationship Id="rId5" Type="http://schemas.openxmlformats.org/officeDocument/2006/relationships/oleObject" Target="../embeddings/oleObject50.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52.bin"/><Relationship Id="rId14" Type="http://schemas.openxmlformats.org/officeDocument/2006/relationships/image" Target="../media/image16.wmf"/></Relationships>
</file>

<file path=ppt/slides/_rels/slide12.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60.bin"/><Relationship Id="rId3" Type="http://schemas.openxmlformats.org/officeDocument/2006/relationships/oleObject" Target="../embeddings/oleObject55.bin"/><Relationship Id="rId7" Type="http://schemas.openxmlformats.org/officeDocument/2006/relationships/oleObject" Target="../embeddings/oleObject57.bin"/><Relationship Id="rId12" Type="http://schemas.openxmlformats.org/officeDocument/2006/relationships/image" Target="../media/image17.wmf"/><Relationship Id="rId2" Type="http://schemas.openxmlformats.org/officeDocument/2006/relationships/slideLayout" Target="../slideLayouts/slideLayout7.xml"/><Relationship Id="rId16" Type="http://schemas.openxmlformats.org/officeDocument/2006/relationships/image" Target="../media/image16.wmf"/><Relationship Id="rId1" Type="http://schemas.openxmlformats.org/officeDocument/2006/relationships/vmlDrawing" Target="../drawings/vmlDrawing11.vml"/><Relationship Id="rId6" Type="http://schemas.openxmlformats.org/officeDocument/2006/relationships/image" Target="../media/image3.wmf"/><Relationship Id="rId11" Type="http://schemas.openxmlformats.org/officeDocument/2006/relationships/oleObject" Target="../embeddings/oleObject59.bin"/><Relationship Id="rId5" Type="http://schemas.openxmlformats.org/officeDocument/2006/relationships/oleObject" Target="../embeddings/oleObject56.bin"/><Relationship Id="rId15" Type="http://schemas.openxmlformats.org/officeDocument/2006/relationships/oleObject" Target="../embeddings/oleObject61.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58.bin"/><Relationship Id="rId14" Type="http://schemas.openxmlformats.org/officeDocument/2006/relationships/image" Target="../media/image15.wmf"/></Relationships>
</file>

<file path=ppt/slides/_rels/slide13.xml.rels><?xml version="1.0" encoding="UTF-8" standalone="yes"?>
<Relationships xmlns="http://schemas.openxmlformats.org/package/2006/relationships"><Relationship Id="rId8" Type="http://schemas.openxmlformats.org/officeDocument/2006/relationships/image" Target="../media/image16.wmf"/><Relationship Id="rId13" Type="http://schemas.openxmlformats.org/officeDocument/2006/relationships/oleObject" Target="../embeddings/oleObject67.bin"/><Relationship Id="rId18" Type="http://schemas.openxmlformats.org/officeDocument/2006/relationships/image" Target="../media/image18.wmf"/><Relationship Id="rId3" Type="http://schemas.openxmlformats.org/officeDocument/2006/relationships/oleObject" Target="../embeddings/oleObject62.bin"/><Relationship Id="rId7" Type="http://schemas.openxmlformats.org/officeDocument/2006/relationships/oleObject" Target="../embeddings/oleObject64.bin"/><Relationship Id="rId12" Type="http://schemas.openxmlformats.org/officeDocument/2006/relationships/image" Target="../media/image3.wmf"/><Relationship Id="rId17" Type="http://schemas.openxmlformats.org/officeDocument/2006/relationships/oleObject" Target="../embeddings/oleObject69.bin"/><Relationship Id="rId2" Type="http://schemas.openxmlformats.org/officeDocument/2006/relationships/slideLayout" Target="../slideLayouts/slideLayout7.xml"/><Relationship Id="rId16" Type="http://schemas.openxmlformats.org/officeDocument/2006/relationships/image" Target="../media/image4.wmf"/><Relationship Id="rId1" Type="http://schemas.openxmlformats.org/officeDocument/2006/relationships/vmlDrawing" Target="../drawings/vmlDrawing12.vml"/><Relationship Id="rId6" Type="http://schemas.openxmlformats.org/officeDocument/2006/relationships/image" Target="../media/image15.wmf"/><Relationship Id="rId11" Type="http://schemas.openxmlformats.org/officeDocument/2006/relationships/oleObject" Target="../embeddings/oleObject66.bin"/><Relationship Id="rId5" Type="http://schemas.openxmlformats.org/officeDocument/2006/relationships/oleObject" Target="../embeddings/oleObject63.bin"/><Relationship Id="rId15" Type="http://schemas.openxmlformats.org/officeDocument/2006/relationships/oleObject" Target="../embeddings/oleObject68.bin"/><Relationship Id="rId10" Type="http://schemas.openxmlformats.org/officeDocument/2006/relationships/image" Target="../media/image2.wmf"/><Relationship Id="rId4" Type="http://schemas.openxmlformats.org/officeDocument/2006/relationships/image" Target="../media/image17.wmf"/><Relationship Id="rId9" Type="http://schemas.openxmlformats.org/officeDocument/2006/relationships/oleObject" Target="../embeddings/oleObject65.bin"/><Relationship Id="rId14" Type="http://schemas.openxmlformats.org/officeDocument/2006/relationships/image" Target="../media/image6.wmf"/></Relationships>
</file>

<file path=ppt/slides/_rels/slide14.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75.bin"/><Relationship Id="rId18" Type="http://schemas.openxmlformats.org/officeDocument/2006/relationships/image" Target="../media/image18.wmf"/><Relationship Id="rId3" Type="http://schemas.openxmlformats.org/officeDocument/2006/relationships/oleObject" Target="../embeddings/oleObject70.bin"/><Relationship Id="rId7" Type="http://schemas.openxmlformats.org/officeDocument/2006/relationships/oleObject" Target="../embeddings/oleObject72.bin"/><Relationship Id="rId12" Type="http://schemas.openxmlformats.org/officeDocument/2006/relationships/image" Target="../media/image17.wmf"/><Relationship Id="rId17" Type="http://schemas.openxmlformats.org/officeDocument/2006/relationships/oleObject" Target="../embeddings/oleObject77.bin"/><Relationship Id="rId2" Type="http://schemas.openxmlformats.org/officeDocument/2006/relationships/slideLayout" Target="../slideLayouts/slideLayout7.xml"/><Relationship Id="rId16" Type="http://schemas.openxmlformats.org/officeDocument/2006/relationships/image" Target="../media/image16.wmf"/><Relationship Id="rId1" Type="http://schemas.openxmlformats.org/officeDocument/2006/relationships/vmlDrawing" Target="../drawings/vmlDrawing13.vml"/><Relationship Id="rId6" Type="http://schemas.openxmlformats.org/officeDocument/2006/relationships/image" Target="../media/image3.wmf"/><Relationship Id="rId11" Type="http://schemas.openxmlformats.org/officeDocument/2006/relationships/oleObject" Target="../embeddings/oleObject74.bin"/><Relationship Id="rId5" Type="http://schemas.openxmlformats.org/officeDocument/2006/relationships/oleObject" Target="../embeddings/oleObject71.bin"/><Relationship Id="rId15" Type="http://schemas.openxmlformats.org/officeDocument/2006/relationships/oleObject" Target="../embeddings/oleObject76.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73.bin"/><Relationship Id="rId14" Type="http://schemas.openxmlformats.org/officeDocument/2006/relationships/image" Target="../media/image15.wmf"/></Relationships>
</file>

<file path=ppt/slides/_rels/slide15.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83.bin"/><Relationship Id="rId18" Type="http://schemas.openxmlformats.org/officeDocument/2006/relationships/image" Target="../media/image18.wmf"/><Relationship Id="rId3" Type="http://schemas.openxmlformats.org/officeDocument/2006/relationships/oleObject" Target="../embeddings/oleObject78.bin"/><Relationship Id="rId7" Type="http://schemas.openxmlformats.org/officeDocument/2006/relationships/oleObject" Target="../embeddings/oleObject80.bin"/><Relationship Id="rId12" Type="http://schemas.openxmlformats.org/officeDocument/2006/relationships/image" Target="../media/image17.wmf"/><Relationship Id="rId17" Type="http://schemas.openxmlformats.org/officeDocument/2006/relationships/oleObject" Target="../embeddings/oleObject85.bin"/><Relationship Id="rId2" Type="http://schemas.openxmlformats.org/officeDocument/2006/relationships/slideLayout" Target="../slideLayouts/slideLayout7.xml"/><Relationship Id="rId16" Type="http://schemas.openxmlformats.org/officeDocument/2006/relationships/image" Target="../media/image16.wmf"/><Relationship Id="rId1" Type="http://schemas.openxmlformats.org/officeDocument/2006/relationships/vmlDrawing" Target="../drawings/vmlDrawing14.vml"/><Relationship Id="rId6" Type="http://schemas.openxmlformats.org/officeDocument/2006/relationships/image" Target="../media/image3.wmf"/><Relationship Id="rId11" Type="http://schemas.openxmlformats.org/officeDocument/2006/relationships/oleObject" Target="../embeddings/oleObject82.bin"/><Relationship Id="rId5" Type="http://schemas.openxmlformats.org/officeDocument/2006/relationships/oleObject" Target="../embeddings/oleObject79.bin"/><Relationship Id="rId15" Type="http://schemas.openxmlformats.org/officeDocument/2006/relationships/oleObject" Target="../embeddings/oleObject84.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81.bin"/><Relationship Id="rId14" Type="http://schemas.openxmlformats.org/officeDocument/2006/relationships/image" Target="../media/image15.wmf"/></Relationships>
</file>

<file path=ppt/slides/_rels/slide16.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86.bin"/><Relationship Id="rId7" Type="http://schemas.openxmlformats.org/officeDocument/2006/relationships/oleObject" Target="../embeddings/oleObject88.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20.wmf"/><Relationship Id="rId5" Type="http://schemas.openxmlformats.org/officeDocument/2006/relationships/oleObject" Target="../embeddings/oleObject87.bin"/><Relationship Id="rId10" Type="http://schemas.openxmlformats.org/officeDocument/2006/relationships/image" Target="../media/image22.wmf"/><Relationship Id="rId4" Type="http://schemas.openxmlformats.org/officeDocument/2006/relationships/image" Target="../media/image19.wmf"/><Relationship Id="rId9" Type="http://schemas.openxmlformats.org/officeDocument/2006/relationships/oleObject" Target="../embeddings/oleObject89.bin"/></Relationships>
</file>

<file path=ppt/slides/_rels/slide17.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90.bin"/><Relationship Id="rId7" Type="http://schemas.openxmlformats.org/officeDocument/2006/relationships/oleObject" Target="../embeddings/oleObject92.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20.wmf"/><Relationship Id="rId5" Type="http://schemas.openxmlformats.org/officeDocument/2006/relationships/oleObject" Target="../embeddings/oleObject91.bin"/><Relationship Id="rId10" Type="http://schemas.openxmlformats.org/officeDocument/2006/relationships/image" Target="../media/image23.wmf"/><Relationship Id="rId4" Type="http://schemas.openxmlformats.org/officeDocument/2006/relationships/image" Target="../media/image19.wmf"/><Relationship Id="rId9" Type="http://schemas.openxmlformats.org/officeDocument/2006/relationships/oleObject" Target="../embeddings/oleObject93.bin"/></Relationships>
</file>

<file path=ppt/slides/_rels/slide18.xml.rels><?xml version="1.0" encoding="UTF-8" standalone="yes"?>
<Relationships xmlns="http://schemas.openxmlformats.org/package/2006/relationships"><Relationship Id="rId3" Type="http://schemas.openxmlformats.org/officeDocument/2006/relationships/hyperlink" Target="http://www.oup.com/uk/orc/bin/9780199567089/"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5" Type="http://schemas.openxmlformats.org/officeDocument/2006/relationships/hyperlink" Target="../www.londoninternational.ac.uk/lse" TargetMode="External"/><Relationship Id="rId4" Type="http://schemas.openxmlformats.org/officeDocument/2006/relationships/hyperlink" Target="http://www2.lse.ac.uk/study/summerSchools/summerSchool/Home.aspx" TargetMode="Externa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4.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6.bin"/></Relationships>
</file>

<file path=ppt/slides/_rels/slide4.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8.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10.bin"/></Relationships>
</file>

<file path=ppt/slides/_rels/slide5.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11.bin"/><Relationship Id="rId7" Type="http://schemas.openxmlformats.org/officeDocument/2006/relationships/oleObject" Target="../embeddings/oleObject13.bin"/><Relationship Id="rId12" Type="http://schemas.openxmlformats.org/officeDocument/2006/relationships/image" Target="../media/image7.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11" Type="http://schemas.openxmlformats.org/officeDocument/2006/relationships/oleObject" Target="../embeddings/oleObject15.bin"/><Relationship Id="rId5" Type="http://schemas.openxmlformats.org/officeDocument/2006/relationships/oleObject" Target="../embeddings/oleObject12.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14.bin"/></Relationships>
</file>

<file path=ppt/slides/_rels/slide6.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21.bin"/><Relationship Id="rId3" Type="http://schemas.openxmlformats.org/officeDocument/2006/relationships/oleObject" Target="../embeddings/oleObject16.bin"/><Relationship Id="rId7" Type="http://schemas.openxmlformats.org/officeDocument/2006/relationships/oleObject" Target="../embeddings/oleObject18.bin"/><Relationship Id="rId12" Type="http://schemas.openxmlformats.org/officeDocument/2006/relationships/image" Target="../media/image7.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wmf"/><Relationship Id="rId11" Type="http://schemas.openxmlformats.org/officeDocument/2006/relationships/oleObject" Target="../embeddings/oleObject20.bin"/><Relationship Id="rId5" Type="http://schemas.openxmlformats.org/officeDocument/2006/relationships/oleObject" Target="../embeddings/oleObject17.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19.bin"/><Relationship Id="rId14" Type="http://schemas.openxmlformats.org/officeDocument/2006/relationships/image" Target="../media/image8.wmf"/></Relationships>
</file>

<file path=ppt/slides/_rels/slide7.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27.bin"/><Relationship Id="rId18" Type="http://schemas.openxmlformats.org/officeDocument/2006/relationships/image" Target="../media/image10.wmf"/><Relationship Id="rId3" Type="http://schemas.openxmlformats.org/officeDocument/2006/relationships/oleObject" Target="../embeddings/oleObject22.bin"/><Relationship Id="rId7" Type="http://schemas.openxmlformats.org/officeDocument/2006/relationships/oleObject" Target="../embeddings/oleObject24.bin"/><Relationship Id="rId12" Type="http://schemas.openxmlformats.org/officeDocument/2006/relationships/image" Target="../media/image7.wmf"/><Relationship Id="rId17" Type="http://schemas.openxmlformats.org/officeDocument/2006/relationships/oleObject" Target="../embeddings/oleObject29.bin"/><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6.vml"/><Relationship Id="rId6" Type="http://schemas.openxmlformats.org/officeDocument/2006/relationships/image" Target="../media/image3.wmf"/><Relationship Id="rId11" Type="http://schemas.openxmlformats.org/officeDocument/2006/relationships/oleObject" Target="../embeddings/oleObject26.bin"/><Relationship Id="rId5" Type="http://schemas.openxmlformats.org/officeDocument/2006/relationships/oleObject" Target="../embeddings/oleObject23.bin"/><Relationship Id="rId15" Type="http://schemas.openxmlformats.org/officeDocument/2006/relationships/oleObject" Target="../embeddings/oleObject28.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25.bin"/><Relationship Id="rId14" Type="http://schemas.openxmlformats.org/officeDocument/2006/relationships/image" Target="../media/image8.wmf"/></Relationships>
</file>

<file path=ppt/slides/_rels/slide8.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35.bin"/><Relationship Id="rId18" Type="http://schemas.openxmlformats.org/officeDocument/2006/relationships/image" Target="../media/image14.wmf"/><Relationship Id="rId3" Type="http://schemas.openxmlformats.org/officeDocument/2006/relationships/oleObject" Target="../embeddings/oleObject30.bin"/><Relationship Id="rId7" Type="http://schemas.openxmlformats.org/officeDocument/2006/relationships/oleObject" Target="../embeddings/oleObject32.bin"/><Relationship Id="rId12" Type="http://schemas.openxmlformats.org/officeDocument/2006/relationships/image" Target="../media/image11.wmf"/><Relationship Id="rId17" Type="http://schemas.openxmlformats.org/officeDocument/2006/relationships/oleObject" Target="../embeddings/oleObject37.bin"/><Relationship Id="rId2" Type="http://schemas.openxmlformats.org/officeDocument/2006/relationships/slideLayout" Target="../slideLayouts/slideLayout7.xml"/><Relationship Id="rId16" Type="http://schemas.openxmlformats.org/officeDocument/2006/relationships/image" Target="../media/image13.wmf"/><Relationship Id="rId1" Type="http://schemas.openxmlformats.org/officeDocument/2006/relationships/vmlDrawing" Target="../drawings/vmlDrawing7.vml"/><Relationship Id="rId6" Type="http://schemas.openxmlformats.org/officeDocument/2006/relationships/image" Target="../media/image3.wmf"/><Relationship Id="rId11" Type="http://schemas.openxmlformats.org/officeDocument/2006/relationships/oleObject" Target="../embeddings/oleObject34.bin"/><Relationship Id="rId5" Type="http://schemas.openxmlformats.org/officeDocument/2006/relationships/oleObject" Target="../embeddings/oleObject31.bin"/><Relationship Id="rId15" Type="http://schemas.openxmlformats.org/officeDocument/2006/relationships/oleObject" Target="../embeddings/oleObject36.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33.bin"/><Relationship Id="rId14" Type="http://schemas.openxmlformats.org/officeDocument/2006/relationships/image" Target="../media/image12.wmf"/></Relationships>
</file>

<file path=ppt/slides/_rels/slide9.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38.bin"/><Relationship Id="rId7" Type="http://schemas.openxmlformats.org/officeDocument/2006/relationships/oleObject" Target="../embeddings/oleObject40.bin"/><Relationship Id="rId12" Type="http://schemas.openxmlformats.org/officeDocument/2006/relationships/image" Target="../media/image15.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3.wmf"/><Relationship Id="rId11" Type="http://schemas.openxmlformats.org/officeDocument/2006/relationships/oleObject" Target="../embeddings/oleObject42.bin"/><Relationship Id="rId5" Type="http://schemas.openxmlformats.org/officeDocument/2006/relationships/oleObject" Target="../embeddings/oleObject39.bin"/><Relationship Id="rId10" Type="http://schemas.openxmlformats.org/officeDocument/2006/relationships/image" Target="../media/image4.wmf"/><Relationship Id="rId4" Type="http://schemas.openxmlformats.org/officeDocument/2006/relationships/image" Target="../media/image2.wmf"/><Relationship Id="rId9" Type="http://schemas.openxmlformats.org/officeDocument/2006/relationships/oleObject" Target="../embeddings/oleObject4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9: </a:t>
            </a:r>
            <a:r>
              <a:rPr lang="en-GB" dirty="0">
                <a:solidFill>
                  <a:schemeClr val="bg1"/>
                </a:solidFill>
                <a:latin typeface="Arial" pitchFamily="34" charset="0"/>
                <a:cs typeface="Arial" pitchFamily="34" charset="0"/>
              </a:rPr>
              <a:t>Simultaneous Equations Estimation</a:t>
            </a: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4239434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245"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9</a:t>
            </a:r>
            <a:endParaRPr lang="en-US" sz="1000" i="0">
              <a:solidFill>
                <a:srgbClr val="3366FF"/>
              </a:solidFill>
            </a:endParaRPr>
          </a:p>
        </p:txBody>
      </p:sp>
      <p:sp>
        <p:nvSpPr>
          <p:cNvPr id="10246" name="Text Box 2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Very simple.  Regress the reduced form equation for </a:t>
            </a:r>
            <a:r>
              <a:rPr lang="en-GB" sz="1500" b="1" dirty="0"/>
              <a:t>w</a:t>
            </a:r>
            <a:r>
              <a:rPr lang="en-GB" sz="1500" b="1" i="0" dirty="0"/>
              <a:t> using OLS.  When you do this, the coefficients are chosen so as to minimize the sum of the squares of the residuals.</a:t>
            </a:r>
            <a:endParaRPr lang="en-GB" sz="1500" b="1" i="0" dirty="0">
              <a:latin typeface="Times New Roman" pitchFamily="18" charset="0"/>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smtClean="0"/>
              <a:t>TWO-STAGE LEAST SQUARES</a:t>
            </a:r>
            <a:endParaRPr lang="en-GB" sz="1600" i="0" dirty="0">
              <a:latin typeface="Times New Roman" pitchFamily="18" charset="0"/>
            </a:endParaRPr>
          </a:p>
        </p:txBody>
      </p:sp>
      <p:sp>
        <p:nvSpPr>
          <p:cNvPr id="26"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7"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33" name="Object 18"/>
          <p:cNvGraphicFramePr>
            <a:graphicFrameLocks noChangeAspect="1"/>
          </p:cNvGraphicFramePr>
          <p:nvPr>
            <p:extLst>
              <p:ext uri="{D42A27DB-BD31-4B8C-83A1-F6EECF244321}">
                <p14:modId xmlns:p14="http://schemas.microsoft.com/office/powerpoint/2010/main" val="3011383951"/>
              </p:ext>
            </p:extLst>
          </p:nvPr>
        </p:nvGraphicFramePr>
        <p:xfrm>
          <a:off x="4538663" y="619200"/>
          <a:ext cx="3822700" cy="381000"/>
        </p:xfrm>
        <a:graphic>
          <a:graphicData uri="http://schemas.openxmlformats.org/presentationml/2006/ole">
            <mc:AlternateContent xmlns:mc="http://schemas.openxmlformats.org/markup-compatibility/2006">
              <mc:Choice xmlns:v="urn:schemas-microsoft-com:vml" Requires="v">
                <p:oleObj spid="_x0000_s10401" name="Equation" r:id="rId3" imgW="3822480" imgH="380880" progId="Equation.3">
                  <p:embed/>
                </p:oleObj>
              </mc:Choice>
              <mc:Fallback>
                <p:oleObj name="Equation" r:id="rId3" imgW="3822480" imgH="380880" progId="Equation.3">
                  <p:embed/>
                  <p:pic>
                    <p:nvPicPr>
                      <p:cNvPr id="0" name=""/>
                      <p:cNvPicPr>
                        <a:picLocks noChangeAspect="1" noChangeArrowheads="1"/>
                      </p:cNvPicPr>
                      <p:nvPr/>
                    </p:nvPicPr>
                    <p:blipFill>
                      <a:blip r:embed="rId4"/>
                      <a:srcRect/>
                      <a:stretch>
                        <a:fillRect/>
                      </a:stretch>
                    </p:blipFill>
                    <p:spPr bwMode="auto">
                      <a:xfrm>
                        <a:off x="4538663" y="619200"/>
                        <a:ext cx="3822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Rectangle 19"/>
          <p:cNvSpPr>
            <a:spLocks noChangeArrowheads="1"/>
          </p:cNvSpPr>
          <p:nvPr/>
        </p:nvSpPr>
        <p:spPr bwMode="auto">
          <a:xfrm>
            <a:off x="2339975" y="2747250"/>
            <a:ext cx="2921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Rectangle 19"/>
          <p:cNvSpPr>
            <a:spLocks noChangeArrowheads="1"/>
          </p:cNvSpPr>
          <p:nvPr/>
        </p:nvSpPr>
        <p:spPr bwMode="auto">
          <a:xfrm>
            <a:off x="3214800" y="572400"/>
            <a:ext cx="277200" cy="48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9" name="Object 38"/>
          <p:cNvGraphicFramePr>
            <a:graphicFrameLocks noChangeAspect="1"/>
          </p:cNvGraphicFramePr>
          <p:nvPr>
            <p:extLst>
              <p:ext uri="{D42A27DB-BD31-4B8C-83A1-F6EECF244321}">
                <p14:modId xmlns:p14="http://schemas.microsoft.com/office/powerpoint/2010/main" val="2612642756"/>
              </p:ext>
            </p:extLst>
          </p:nvPr>
        </p:nvGraphicFramePr>
        <p:xfrm>
          <a:off x="1816097" y="626400"/>
          <a:ext cx="2234880" cy="419040"/>
        </p:xfrm>
        <a:graphic>
          <a:graphicData uri="http://schemas.openxmlformats.org/presentationml/2006/ole">
            <mc:AlternateContent xmlns:mc="http://schemas.openxmlformats.org/markup-compatibility/2006">
              <mc:Choice xmlns:v="urn:schemas-microsoft-com:vml" Requires="v">
                <p:oleObj spid="_x0000_s10402" name="Equation" r:id="rId5" imgW="2234880" imgH="419040" progId="Equation.3">
                  <p:embed/>
                </p:oleObj>
              </mc:Choice>
              <mc:Fallback>
                <p:oleObj name="Equation" r:id="rId5" imgW="2234880" imgH="419040" progId="Equation.3">
                  <p:embed/>
                  <p:pic>
                    <p:nvPicPr>
                      <p:cNvPr id="0" name=""/>
                      <p:cNvPicPr>
                        <a:picLocks noChangeAspect="1" noChangeArrowheads="1"/>
                      </p:cNvPicPr>
                      <p:nvPr/>
                    </p:nvPicPr>
                    <p:blipFill>
                      <a:blip r:embed="rId6"/>
                      <a:srcRect/>
                      <a:stretch>
                        <a:fillRect/>
                      </a:stretch>
                    </p:blipFill>
                    <p:spPr bwMode="auto">
                      <a:xfrm>
                        <a:off x="1816097" y="626400"/>
                        <a:ext cx="2234880" cy="419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Rectangle 16"/>
          <p:cNvSpPr>
            <a:spLocks noChangeArrowheads="1"/>
          </p:cNvSpPr>
          <p:nvPr/>
        </p:nvSpPr>
        <p:spPr bwMode="auto">
          <a:xfrm>
            <a:off x="0" y="119362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3" name="TextBox 31"/>
          <p:cNvSpPr txBox="1">
            <a:spLocks noChangeArrowheads="1"/>
          </p:cNvSpPr>
          <p:nvPr/>
        </p:nvSpPr>
        <p:spPr bwMode="auto">
          <a:xfrm>
            <a:off x="57150" y="123322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44" name="Object 7"/>
          <p:cNvGraphicFramePr>
            <a:graphicFrameLocks noChangeAspect="1"/>
          </p:cNvGraphicFramePr>
          <p:nvPr>
            <p:extLst>
              <p:ext uri="{D42A27DB-BD31-4B8C-83A1-F6EECF244321}">
                <p14:modId xmlns:p14="http://schemas.microsoft.com/office/powerpoint/2010/main" val="378673177"/>
              </p:ext>
            </p:extLst>
          </p:nvPr>
        </p:nvGraphicFramePr>
        <p:xfrm>
          <a:off x="2372400" y="1260000"/>
          <a:ext cx="5473700" cy="825500"/>
        </p:xfrm>
        <a:graphic>
          <a:graphicData uri="http://schemas.openxmlformats.org/presentationml/2006/ole">
            <mc:AlternateContent xmlns:mc="http://schemas.openxmlformats.org/markup-compatibility/2006">
              <mc:Choice xmlns:v="urn:schemas-microsoft-com:vml" Requires="v">
                <p:oleObj spid="_x0000_s10403" name="Equation" r:id="rId7" imgW="5473440" imgH="825480" progId="Equation.3">
                  <p:embed/>
                </p:oleObj>
              </mc:Choice>
              <mc:Fallback>
                <p:oleObj name="Equation" r:id="rId7" imgW="5473440" imgH="825480" progId="Equation.3">
                  <p:embed/>
                  <p:pic>
                    <p:nvPicPr>
                      <p:cNvPr id="0" name=""/>
                      <p:cNvPicPr>
                        <a:picLocks noChangeAspect="1" noChangeArrowheads="1"/>
                      </p:cNvPicPr>
                      <p:nvPr/>
                    </p:nvPicPr>
                    <p:blipFill>
                      <a:blip r:embed="rId8"/>
                      <a:srcRect/>
                      <a:stretch>
                        <a:fillRect/>
                      </a:stretch>
                    </p:blipFill>
                    <p:spPr bwMode="auto">
                      <a:xfrm>
                        <a:off x="2372400" y="1260000"/>
                        <a:ext cx="54737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5" name="Rectangle 16"/>
          <p:cNvSpPr>
            <a:spLocks noChangeArrowheads="1"/>
          </p:cNvSpPr>
          <p:nvPr/>
        </p:nvSpPr>
        <p:spPr bwMode="auto">
          <a:xfrm>
            <a:off x="0" y="227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8" name="Rectangle 2"/>
          <p:cNvSpPr>
            <a:spLocks noChangeArrowheads="1"/>
          </p:cNvSpPr>
          <p:nvPr/>
        </p:nvSpPr>
        <p:spPr bwMode="auto">
          <a:xfrm>
            <a:off x="2257424" y="2307600"/>
            <a:ext cx="5058000" cy="9072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p>
        </p:txBody>
      </p:sp>
      <p:sp>
        <p:nvSpPr>
          <p:cNvPr id="46" name="TextBox 31"/>
          <p:cNvSpPr txBox="1">
            <a:spLocks noChangeArrowheads="1"/>
          </p:cNvSpPr>
          <p:nvPr/>
        </p:nvSpPr>
        <p:spPr bwMode="auto">
          <a:xfrm>
            <a:off x="57150" y="231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49" name="Object 48"/>
          <p:cNvGraphicFramePr>
            <a:graphicFrameLocks noChangeAspect="1"/>
          </p:cNvGraphicFramePr>
          <p:nvPr>
            <p:extLst>
              <p:ext uri="{D42A27DB-BD31-4B8C-83A1-F6EECF244321}">
                <p14:modId xmlns:p14="http://schemas.microsoft.com/office/powerpoint/2010/main" val="471602472"/>
              </p:ext>
            </p:extLst>
          </p:nvPr>
        </p:nvGraphicFramePr>
        <p:xfrm>
          <a:off x="2348700" y="2340000"/>
          <a:ext cx="4876800" cy="825500"/>
        </p:xfrm>
        <a:graphic>
          <a:graphicData uri="http://schemas.openxmlformats.org/presentationml/2006/ole">
            <mc:AlternateContent xmlns:mc="http://schemas.openxmlformats.org/markup-compatibility/2006">
              <mc:Choice xmlns:v="urn:schemas-microsoft-com:vml" Requires="v">
                <p:oleObj spid="_x0000_s10404" name="Equation" r:id="rId9" imgW="4876560" imgH="825480" progId="Equation.3">
                  <p:embed/>
                </p:oleObj>
              </mc:Choice>
              <mc:Fallback>
                <p:oleObj name="Equation" r:id="rId9" imgW="4876560" imgH="825480" progId="Equation.3">
                  <p:embed/>
                  <p:pic>
                    <p:nvPicPr>
                      <p:cNvPr id="0" name=""/>
                      <p:cNvPicPr>
                        <a:picLocks noChangeAspect="1" noChangeArrowheads="1"/>
                      </p:cNvPicPr>
                      <p:nvPr/>
                    </p:nvPicPr>
                    <p:blipFill>
                      <a:blip r:embed="rId10"/>
                      <a:srcRect/>
                      <a:stretch>
                        <a:fillRect/>
                      </a:stretch>
                    </p:blipFill>
                    <p:spPr bwMode="auto">
                      <a:xfrm>
                        <a:off x="2348700" y="2340000"/>
                        <a:ext cx="48768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 name="Rectangle 16"/>
          <p:cNvSpPr>
            <a:spLocks noChangeArrowheads="1"/>
          </p:cNvSpPr>
          <p:nvPr/>
        </p:nvSpPr>
        <p:spPr bwMode="auto">
          <a:xfrm>
            <a:off x="0" y="3355200"/>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4010400"/>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8" name="Object 21"/>
          <p:cNvGraphicFramePr>
            <a:graphicFrameLocks noChangeAspect="1"/>
          </p:cNvGraphicFramePr>
          <p:nvPr>
            <p:extLst>
              <p:ext uri="{D42A27DB-BD31-4B8C-83A1-F6EECF244321}">
                <p14:modId xmlns:p14="http://schemas.microsoft.com/office/powerpoint/2010/main" val="1963812594"/>
              </p:ext>
            </p:extLst>
          </p:nvPr>
        </p:nvGraphicFramePr>
        <p:xfrm>
          <a:off x="2343600" y="3449638"/>
          <a:ext cx="2336800" cy="381000"/>
        </p:xfrm>
        <a:graphic>
          <a:graphicData uri="http://schemas.openxmlformats.org/presentationml/2006/ole">
            <mc:AlternateContent xmlns:mc="http://schemas.openxmlformats.org/markup-compatibility/2006">
              <mc:Choice xmlns:v="urn:schemas-microsoft-com:vml" Requires="v">
                <p:oleObj spid="_x0000_s10405" name="Equation" r:id="rId11" imgW="2336800" imgH="381000" progId="Equation.3">
                  <p:embed/>
                </p:oleObj>
              </mc:Choice>
              <mc:Fallback>
                <p:oleObj name="Equation" r:id="rId11" imgW="2336800" imgH="3810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43600" y="3449638"/>
                        <a:ext cx="2336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22"/>
          <p:cNvGraphicFramePr>
            <a:graphicFrameLocks noChangeAspect="1"/>
          </p:cNvGraphicFramePr>
          <p:nvPr>
            <p:extLst>
              <p:ext uri="{D42A27DB-BD31-4B8C-83A1-F6EECF244321}">
                <p14:modId xmlns:p14="http://schemas.microsoft.com/office/powerpoint/2010/main" val="899591951"/>
              </p:ext>
            </p:extLst>
          </p:nvPr>
        </p:nvGraphicFramePr>
        <p:xfrm>
          <a:off x="2343150" y="4102100"/>
          <a:ext cx="2324100" cy="381000"/>
        </p:xfrm>
        <a:graphic>
          <a:graphicData uri="http://schemas.openxmlformats.org/presentationml/2006/ole">
            <mc:AlternateContent xmlns:mc="http://schemas.openxmlformats.org/markup-compatibility/2006">
              <mc:Choice xmlns:v="urn:schemas-microsoft-com:vml" Requires="v">
                <p:oleObj spid="_x0000_s10406" name="Equation" r:id="rId13" imgW="2324100" imgH="381000" progId="Equation.3">
                  <p:embed/>
                </p:oleObj>
              </mc:Choice>
              <mc:Fallback>
                <p:oleObj name="Equation" r:id="rId13" imgW="2324100" imgH="3810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43150" y="4102100"/>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269" name="Text Box 1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10</a:t>
            </a:r>
            <a:endParaRPr lang="en-US" sz="1000" i="0">
              <a:solidFill>
                <a:srgbClr val="3366FF"/>
              </a:solidFill>
            </a:endParaRPr>
          </a:p>
        </p:txBody>
      </p:sp>
      <p:sp>
        <p:nvSpPr>
          <p:cNvPr id="11270"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But, as we saw in Chapter 1, the OLS coefficients are optimal with respect to two other criteria of goodness of fit.  They maximize </a:t>
            </a:r>
            <a:r>
              <a:rPr lang="en-GB" sz="1500" b="1" dirty="0"/>
              <a:t>R</a:t>
            </a:r>
            <a:r>
              <a:rPr lang="en-GB" sz="1500" b="1" i="0" baseline="30000" dirty="0"/>
              <a:t>2</a:t>
            </a:r>
            <a:r>
              <a:rPr lang="en-GB" sz="1500" b="1" i="0" dirty="0"/>
              <a:t>, and they maximize the correlation between the actual and fitted values of the dependent variable.</a:t>
            </a:r>
            <a:endParaRPr lang="en-GB" sz="1500" b="1" i="0" dirty="0">
              <a:latin typeface="Times New Roman" pitchFamily="18" charset="0"/>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smtClean="0"/>
              <a:t>TWO-STAGE LEAST SQUARES</a:t>
            </a:r>
            <a:endParaRPr lang="en-GB" sz="1600" i="0" dirty="0">
              <a:latin typeface="Times New Roman" pitchFamily="18" charset="0"/>
            </a:endParaRPr>
          </a:p>
        </p:txBody>
      </p:sp>
      <p:sp>
        <p:nvSpPr>
          <p:cNvPr id="26"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7"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36" name="Object 18"/>
          <p:cNvGraphicFramePr>
            <a:graphicFrameLocks noChangeAspect="1"/>
          </p:cNvGraphicFramePr>
          <p:nvPr>
            <p:extLst>
              <p:ext uri="{D42A27DB-BD31-4B8C-83A1-F6EECF244321}">
                <p14:modId xmlns:p14="http://schemas.microsoft.com/office/powerpoint/2010/main" val="2750202721"/>
              </p:ext>
            </p:extLst>
          </p:nvPr>
        </p:nvGraphicFramePr>
        <p:xfrm>
          <a:off x="4538663" y="619200"/>
          <a:ext cx="3822700" cy="381000"/>
        </p:xfrm>
        <a:graphic>
          <a:graphicData uri="http://schemas.openxmlformats.org/presentationml/2006/ole">
            <mc:AlternateContent xmlns:mc="http://schemas.openxmlformats.org/markup-compatibility/2006">
              <mc:Choice xmlns:v="urn:schemas-microsoft-com:vml" Requires="v">
                <p:oleObj spid="_x0000_s11421" name="Equation" r:id="rId3" imgW="3822480" imgH="380880" progId="Equation.3">
                  <p:embed/>
                </p:oleObj>
              </mc:Choice>
              <mc:Fallback>
                <p:oleObj name="Equation" r:id="rId3" imgW="3822480" imgH="380880" progId="Equation.3">
                  <p:embed/>
                  <p:pic>
                    <p:nvPicPr>
                      <p:cNvPr id="0" name=""/>
                      <p:cNvPicPr>
                        <a:picLocks noChangeAspect="1" noChangeArrowheads="1"/>
                      </p:cNvPicPr>
                      <p:nvPr/>
                    </p:nvPicPr>
                    <p:blipFill>
                      <a:blip r:embed="rId4"/>
                      <a:srcRect/>
                      <a:stretch>
                        <a:fillRect/>
                      </a:stretch>
                    </p:blipFill>
                    <p:spPr bwMode="auto">
                      <a:xfrm>
                        <a:off x="4538663" y="619200"/>
                        <a:ext cx="3822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Rectangle 19"/>
          <p:cNvSpPr>
            <a:spLocks noChangeArrowheads="1"/>
          </p:cNvSpPr>
          <p:nvPr/>
        </p:nvSpPr>
        <p:spPr bwMode="auto">
          <a:xfrm>
            <a:off x="2339975" y="2747250"/>
            <a:ext cx="2921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Rectangle 19"/>
          <p:cNvSpPr>
            <a:spLocks noChangeArrowheads="1"/>
          </p:cNvSpPr>
          <p:nvPr/>
        </p:nvSpPr>
        <p:spPr bwMode="auto">
          <a:xfrm>
            <a:off x="3214800" y="572400"/>
            <a:ext cx="277200" cy="48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3" name="Object 42"/>
          <p:cNvGraphicFramePr>
            <a:graphicFrameLocks noChangeAspect="1"/>
          </p:cNvGraphicFramePr>
          <p:nvPr>
            <p:extLst>
              <p:ext uri="{D42A27DB-BD31-4B8C-83A1-F6EECF244321}">
                <p14:modId xmlns:p14="http://schemas.microsoft.com/office/powerpoint/2010/main" val="1035275181"/>
              </p:ext>
            </p:extLst>
          </p:nvPr>
        </p:nvGraphicFramePr>
        <p:xfrm>
          <a:off x="1816097" y="626400"/>
          <a:ext cx="2234880" cy="419040"/>
        </p:xfrm>
        <a:graphic>
          <a:graphicData uri="http://schemas.openxmlformats.org/presentationml/2006/ole">
            <mc:AlternateContent xmlns:mc="http://schemas.openxmlformats.org/markup-compatibility/2006">
              <mc:Choice xmlns:v="urn:schemas-microsoft-com:vml" Requires="v">
                <p:oleObj spid="_x0000_s11422" name="Equation" r:id="rId5" imgW="2234880" imgH="419040" progId="Equation.3">
                  <p:embed/>
                </p:oleObj>
              </mc:Choice>
              <mc:Fallback>
                <p:oleObj name="Equation" r:id="rId5" imgW="2234880" imgH="419040" progId="Equation.3">
                  <p:embed/>
                  <p:pic>
                    <p:nvPicPr>
                      <p:cNvPr id="0" name=""/>
                      <p:cNvPicPr>
                        <a:picLocks noChangeAspect="1" noChangeArrowheads="1"/>
                      </p:cNvPicPr>
                      <p:nvPr/>
                    </p:nvPicPr>
                    <p:blipFill>
                      <a:blip r:embed="rId6"/>
                      <a:srcRect/>
                      <a:stretch>
                        <a:fillRect/>
                      </a:stretch>
                    </p:blipFill>
                    <p:spPr bwMode="auto">
                      <a:xfrm>
                        <a:off x="1816097" y="626400"/>
                        <a:ext cx="2234880" cy="419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 name="Rectangle 16"/>
          <p:cNvSpPr>
            <a:spLocks noChangeArrowheads="1"/>
          </p:cNvSpPr>
          <p:nvPr/>
        </p:nvSpPr>
        <p:spPr bwMode="auto">
          <a:xfrm>
            <a:off x="0" y="119362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5" name="TextBox 31"/>
          <p:cNvSpPr txBox="1">
            <a:spLocks noChangeArrowheads="1"/>
          </p:cNvSpPr>
          <p:nvPr/>
        </p:nvSpPr>
        <p:spPr bwMode="auto">
          <a:xfrm>
            <a:off x="57150" y="123322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46" name="Object 7"/>
          <p:cNvGraphicFramePr>
            <a:graphicFrameLocks noChangeAspect="1"/>
          </p:cNvGraphicFramePr>
          <p:nvPr>
            <p:extLst>
              <p:ext uri="{D42A27DB-BD31-4B8C-83A1-F6EECF244321}">
                <p14:modId xmlns:p14="http://schemas.microsoft.com/office/powerpoint/2010/main" val="1900356903"/>
              </p:ext>
            </p:extLst>
          </p:nvPr>
        </p:nvGraphicFramePr>
        <p:xfrm>
          <a:off x="2372400" y="1260000"/>
          <a:ext cx="5473700" cy="825500"/>
        </p:xfrm>
        <a:graphic>
          <a:graphicData uri="http://schemas.openxmlformats.org/presentationml/2006/ole">
            <mc:AlternateContent xmlns:mc="http://schemas.openxmlformats.org/markup-compatibility/2006">
              <mc:Choice xmlns:v="urn:schemas-microsoft-com:vml" Requires="v">
                <p:oleObj spid="_x0000_s11423" name="Equation" r:id="rId7" imgW="5473440" imgH="825480" progId="Equation.3">
                  <p:embed/>
                </p:oleObj>
              </mc:Choice>
              <mc:Fallback>
                <p:oleObj name="Equation" r:id="rId7" imgW="5473440" imgH="825480" progId="Equation.3">
                  <p:embed/>
                  <p:pic>
                    <p:nvPicPr>
                      <p:cNvPr id="0" name=""/>
                      <p:cNvPicPr>
                        <a:picLocks noChangeAspect="1" noChangeArrowheads="1"/>
                      </p:cNvPicPr>
                      <p:nvPr/>
                    </p:nvPicPr>
                    <p:blipFill>
                      <a:blip r:embed="rId8"/>
                      <a:srcRect/>
                      <a:stretch>
                        <a:fillRect/>
                      </a:stretch>
                    </p:blipFill>
                    <p:spPr bwMode="auto">
                      <a:xfrm>
                        <a:off x="2372400" y="1260000"/>
                        <a:ext cx="54737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7" name="Rectangle 16"/>
          <p:cNvSpPr>
            <a:spLocks noChangeArrowheads="1"/>
          </p:cNvSpPr>
          <p:nvPr/>
        </p:nvSpPr>
        <p:spPr bwMode="auto">
          <a:xfrm>
            <a:off x="0" y="227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8" name="Rectangle 2"/>
          <p:cNvSpPr>
            <a:spLocks noChangeArrowheads="1"/>
          </p:cNvSpPr>
          <p:nvPr/>
        </p:nvSpPr>
        <p:spPr bwMode="auto">
          <a:xfrm>
            <a:off x="2257424" y="2307600"/>
            <a:ext cx="5058000" cy="9072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p>
        </p:txBody>
      </p:sp>
      <p:sp>
        <p:nvSpPr>
          <p:cNvPr id="49" name="TextBox 31"/>
          <p:cNvSpPr txBox="1">
            <a:spLocks noChangeArrowheads="1"/>
          </p:cNvSpPr>
          <p:nvPr/>
        </p:nvSpPr>
        <p:spPr bwMode="auto">
          <a:xfrm>
            <a:off x="57150" y="231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50" name="Object 49"/>
          <p:cNvGraphicFramePr>
            <a:graphicFrameLocks noChangeAspect="1"/>
          </p:cNvGraphicFramePr>
          <p:nvPr>
            <p:extLst>
              <p:ext uri="{D42A27DB-BD31-4B8C-83A1-F6EECF244321}">
                <p14:modId xmlns:p14="http://schemas.microsoft.com/office/powerpoint/2010/main" val="424938287"/>
              </p:ext>
            </p:extLst>
          </p:nvPr>
        </p:nvGraphicFramePr>
        <p:xfrm>
          <a:off x="2348700" y="2340000"/>
          <a:ext cx="4876800" cy="825500"/>
        </p:xfrm>
        <a:graphic>
          <a:graphicData uri="http://schemas.openxmlformats.org/presentationml/2006/ole">
            <mc:AlternateContent xmlns:mc="http://schemas.openxmlformats.org/markup-compatibility/2006">
              <mc:Choice xmlns:v="urn:schemas-microsoft-com:vml" Requires="v">
                <p:oleObj spid="_x0000_s11424" name="Equation" r:id="rId9" imgW="4876560" imgH="825480" progId="Equation.3">
                  <p:embed/>
                </p:oleObj>
              </mc:Choice>
              <mc:Fallback>
                <p:oleObj name="Equation" r:id="rId9" imgW="4876560" imgH="825480" progId="Equation.3">
                  <p:embed/>
                  <p:pic>
                    <p:nvPicPr>
                      <p:cNvPr id="0" name=""/>
                      <p:cNvPicPr>
                        <a:picLocks noChangeAspect="1" noChangeArrowheads="1"/>
                      </p:cNvPicPr>
                      <p:nvPr/>
                    </p:nvPicPr>
                    <p:blipFill>
                      <a:blip r:embed="rId10"/>
                      <a:srcRect/>
                      <a:stretch>
                        <a:fillRect/>
                      </a:stretch>
                    </p:blipFill>
                    <p:spPr bwMode="auto">
                      <a:xfrm>
                        <a:off x="2348700" y="2340000"/>
                        <a:ext cx="48768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 name="Rectangle 16"/>
          <p:cNvSpPr>
            <a:spLocks noChangeArrowheads="1"/>
          </p:cNvSpPr>
          <p:nvPr/>
        </p:nvSpPr>
        <p:spPr bwMode="auto">
          <a:xfrm>
            <a:off x="0" y="3355200"/>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4010400"/>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8" name="Object 21"/>
          <p:cNvGraphicFramePr>
            <a:graphicFrameLocks noChangeAspect="1"/>
          </p:cNvGraphicFramePr>
          <p:nvPr>
            <p:extLst>
              <p:ext uri="{D42A27DB-BD31-4B8C-83A1-F6EECF244321}">
                <p14:modId xmlns:p14="http://schemas.microsoft.com/office/powerpoint/2010/main" val="1963812594"/>
              </p:ext>
            </p:extLst>
          </p:nvPr>
        </p:nvGraphicFramePr>
        <p:xfrm>
          <a:off x="2343600" y="3449638"/>
          <a:ext cx="2336800" cy="381000"/>
        </p:xfrm>
        <a:graphic>
          <a:graphicData uri="http://schemas.openxmlformats.org/presentationml/2006/ole">
            <mc:AlternateContent xmlns:mc="http://schemas.openxmlformats.org/markup-compatibility/2006">
              <mc:Choice xmlns:v="urn:schemas-microsoft-com:vml" Requires="v">
                <p:oleObj spid="_x0000_s11425" name="Equation" r:id="rId11" imgW="2336800" imgH="381000" progId="Equation.3">
                  <p:embed/>
                </p:oleObj>
              </mc:Choice>
              <mc:Fallback>
                <p:oleObj name="Equation" r:id="rId11" imgW="2336800" imgH="3810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43600" y="3449638"/>
                        <a:ext cx="2336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22"/>
          <p:cNvGraphicFramePr>
            <a:graphicFrameLocks noChangeAspect="1"/>
          </p:cNvGraphicFramePr>
          <p:nvPr>
            <p:extLst>
              <p:ext uri="{D42A27DB-BD31-4B8C-83A1-F6EECF244321}">
                <p14:modId xmlns:p14="http://schemas.microsoft.com/office/powerpoint/2010/main" val="899591951"/>
              </p:ext>
            </p:extLst>
          </p:nvPr>
        </p:nvGraphicFramePr>
        <p:xfrm>
          <a:off x="2343150" y="4102100"/>
          <a:ext cx="2324100" cy="381000"/>
        </p:xfrm>
        <a:graphic>
          <a:graphicData uri="http://schemas.openxmlformats.org/presentationml/2006/ole">
            <mc:AlternateContent xmlns:mc="http://schemas.openxmlformats.org/markup-compatibility/2006">
              <mc:Choice xmlns:v="urn:schemas-microsoft-com:vml" Requires="v">
                <p:oleObj spid="_x0000_s11426" name="Equation" r:id="rId13" imgW="2324100" imgH="381000" progId="Equation.3">
                  <p:embed/>
                </p:oleObj>
              </mc:Choice>
              <mc:Fallback>
                <p:oleObj name="Equation" r:id="rId13" imgW="2324100" imgH="3810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43150" y="4102100"/>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293"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11</a:t>
            </a:r>
            <a:endParaRPr lang="en-US" sz="1000" i="0">
              <a:solidFill>
                <a:srgbClr val="3366FF"/>
              </a:solidFill>
            </a:endParaRPr>
          </a:p>
        </p:txBody>
      </p:sp>
      <p:sp>
        <p:nvSpPr>
          <p:cNvPr id="12294" name="Text Box 1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Since the fitted values are calculated as the linear function of </a:t>
            </a:r>
            <a:r>
              <a:rPr lang="en-GB" sz="1500" b="1" dirty="0"/>
              <a:t>U</a:t>
            </a:r>
            <a:r>
              <a:rPr lang="en-GB" sz="1500" b="1" i="0" dirty="0"/>
              <a:t> and </a:t>
            </a:r>
            <a:r>
              <a:rPr lang="en-GB" sz="1500" b="1" dirty="0"/>
              <a:t>x</a:t>
            </a:r>
            <a:r>
              <a:rPr lang="en-GB" sz="1500" b="1" i="0" dirty="0"/>
              <a:t> most highly correlated with </a:t>
            </a:r>
            <a:r>
              <a:rPr lang="en-GB" sz="1500" b="1" dirty="0"/>
              <a:t>w</a:t>
            </a:r>
            <a:r>
              <a:rPr lang="en-GB" sz="1500" b="1" i="0" dirty="0"/>
              <a:t>, they are exactly what we need. </a:t>
            </a:r>
            <a:endParaRPr lang="en-GB" sz="1500" b="1" i="0" dirty="0">
              <a:latin typeface="Times New Roman" pitchFamily="18"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smtClean="0"/>
              <a:t>TWO-STAGE LEAST SQUARES</a:t>
            </a:r>
            <a:endParaRPr lang="en-GB" sz="1600" i="0" dirty="0">
              <a:latin typeface="Times New Roman" pitchFamily="18" charset="0"/>
            </a:endParaRPr>
          </a:p>
        </p:txBody>
      </p:sp>
      <p:sp>
        <p:nvSpPr>
          <p:cNvPr id="27"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8"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37" name="Object 18"/>
          <p:cNvGraphicFramePr>
            <a:graphicFrameLocks noChangeAspect="1"/>
          </p:cNvGraphicFramePr>
          <p:nvPr>
            <p:extLst>
              <p:ext uri="{D42A27DB-BD31-4B8C-83A1-F6EECF244321}">
                <p14:modId xmlns:p14="http://schemas.microsoft.com/office/powerpoint/2010/main" val="2750202721"/>
              </p:ext>
            </p:extLst>
          </p:nvPr>
        </p:nvGraphicFramePr>
        <p:xfrm>
          <a:off x="4538663" y="619200"/>
          <a:ext cx="3822700" cy="381000"/>
        </p:xfrm>
        <a:graphic>
          <a:graphicData uri="http://schemas.openxmlformats.org/presentationml/2006/ole">
            <mc:AlternateContent xmlns:mc="http://schemas.openxmlformats.org/markup-compatibility/2006">
              <mc:Choice xmlns:v="urn:schemas-microsoft-com:vml" Requires="v">
                <p:oleObj spid="_x0000_s12467" name="Equation" r:id="rId3" imgW="3822480" imgH="380880" progId="Equation.3">
                  <p:embed/>
                </p:oleObj>
              </mc:Choice>
              <mc:Fallback>
                <p:oleObj name="Equation" r:id="rId3" imgW="3822480" imgH="380880" progId="Equation.3">
                  <p:embed/>
                  <p:pic>
                    <p:nvPicPr>
                      <p:cNvPr id="0" name=""/>
                      <p:cNvPicPr>
                        <a:picLocks noChangeAspect="1" noChangeArrowheads="1"/>
                      </p:cNvPicPr>
                      <p:nvPr/>
                    </p:nvPicPr>
                    <p:blipFill>
                      <a:blip r:embed="rId4"/>
                      <a:srcRect/>
                      <a:stretch>
                        <a:fillRect/>
                      </a:stretch>
                    </p:blipFill>
                    <p:spPr bwMode="auto">
                      <a:xfrm>
                        <a:off x="4538663" y="619200"/>
                        <a:ext cx="3822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Rectangle 19"/>
          <p:cNvSpPr>
            <a:spLocks noChangeArrowheads="1"/>
          </p:cNvSpPr>
          <p:nvPr/>
        </p:nvSpPr>
        <p:spPr bwMode="auto">
          <a:xfrm>
            <a:off x="2339975" y="2747250"/>
            <a:ext cx="2921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19"/>
          <p:cNvSpPr>
            <a:spLocks noChangeArrowheads="1"/>
          </p:cNvSpPr>
          <p:nvPr/>
        </p:nvSpPr>
        <p:spPr bwMode="auto">
          <a:xfrm>
            <a:off x="3214800" y="572400"/>
            <a:ext cx="277200" cy="48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5" name="Object 44"/>
          <p:cNvGraphicFramePr>
            <a:graphicFrameLocks noChangeAspect="1"/>
          </p:cNvGraphicFramePr>
          <p:nvPr>
            <p:extLst>
              <p:ext uri="{D42A27DB-BD31-4B8C-83A1-F6EECF244321}">
                <p14:modId xmlns:p14="http://schemas.microsoft.com/office/powerpoint/2010/main" val="1035275181"/>
              </p:ext>
            </p:extLst>
          </p:nvPr>
        </p:nvGraphicFramePr>
        <p:xfrm>
          <a:off x="1816097" y="626400"/>
          <a:ext cx="2234880" cy="419040"/>
        </p:xfrm>
        <a:graphic>
          <a:graphicData uri="http://schemas.openxmlformats.org/presentationml/2006/ole">
            <mc:AlternateContent xmlns:mc="http://schemas.openxmlformats.org/markup-compatibility/2006">
              <mc:Choice xmlns:v="urn:schemas-microsoft-com:vml" Requires="v">
                <p:oleObj spid="_x0000_s12468" name="Equation" r:id="rId5" imgW="2234880" imgH="419040" progId="Equation.3">
                  <p:embed/>
                </p:oleObj>
              </mc:Choice>
              <mc:Fallback>
                <p:oleObj name="Equation" r:id="rId5" imgW="2234880" imgH="419040" progId="Equation.3">
                  <p:embed/>
                  <p:pic>
                    <p:nvPicPr>
                      <p:cNvPr id="0" name=""/>
                      <p:cNvPicPr>
                        <a:picLocks noChangeAspect="1" noChangeArrowheads="1"/>
                      </p:cNvPicPr>
                      <p:nvPr/>
                    </p:nvPicPr>
                    <p:blipFill>
                      <a:blip r:embed="rId6"/>
                      <a:srcRect/>
                      <a:stretch>
                        <a:fillRect/>
                      </a:stretch>
                    </p:blipFill>
                    <p:spPr bwMode="auto">
                      <a:xfrm>
                        <a:off x="1816097" y="626400"/>
                        <a:ext cx="2234880" cy="419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Rectangle 16"/>
          <p:cNvSpPr>
            <a:spLocks noChangeArrowheads="1"/>
          </p:cNvSpPr>
          <p:nvPr/>
        </p:nvSpPr>
        <p:spPr bwMode="auto">
          <a:xfrm>
            <a:off x="0" y="119362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7" name="TextBox 31"/>
          <p:cNvSpPr txBox="1">
            <a:spLocks noChangeArrowheads="1"/>
          </p:cNvSpPr>
          <p:nvPr/>
        </p:nvSpPr>
        <p:spPr bwMode="auto">
          <a:xfrm>
            <a:off x="57150" y="123322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48" name="Object 7"/>
          <p:cNvGraphicFramePr>
            <a:graphicFrameLocks noChangeAspect="1"/>
          </p:cNvGraphicFramePr>
          <p:nvPr>
            <p:extLst>
              <p:ext uri="{D42A27DB-BD31-4B8C-83A1-F6EECF244321}">
                <p14:modId xmlns:p14="http://schemas.microsoft.com/office/powerpoint/2010/main" val="1900356903"/>
              </p:ext>
            </p:extLst>
          </p:nvPr>
        </p:nvGraphicFramePr>
        <p:xfrm>
          <a:off x="2372400" y="1260000"/>
          <a:ext cx="5473700" cy="825500"/>
        </p:xfrm>
        <a:graphic>
          <a:graphicData uri="http://schemas.openxmlformats.org/presentationml/2006/ole">
            <mc:AlternateContent xmlns:mc="http://schemas.openxmlformats.org/markup-compatibility/2006">
              <mc:Choice xmlns:v="urn:schemas-microsoft-com:vml" Requires="v">
                <p:oleObj spid="_x0000_s12469" name="Equation" r:id="rId7" imgW="5473440" imgH="825480" progId="Equation.3">
                  <p:embed/>
                </p:oleObj>
              </mc:Choice>
              <mc:Fallback>
                <p:oleObj name="Equation" r:id="rId7" imgW="5473440" imgH="825480" progId="Equation.3">
                  <p:embed/>
                  <p:pic>
                    <p:nvPicPr>
                      <p:cNvPr id="0" name=""/>
                      <p:cNvPicPr>
                        <a:picLocks noChangeAspect="1" noChangeArrowheads="1"/>
                      </p:cNvPicPr>
                      <p:nvPr/>
                    </p:nvPicPr>
                    <p:blipFill>
                      <a:blip r:embed="rId8"/>
                      <a:srcRect/>
                      <a:stretch>
                        <a:fillRect/>
                      </a:stretch>
                    </p:blipFill>
                    <p:spPr bwMode="auto">
                      <a:xfrm>
                        <a:off x="2372400" y="1260000"/>
                        <a:ext cx="54737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9" name="Rectangle 16"/>
          <p:cNvSpPr>
            <a:spLocks noChangeArrowheads="1"/>
          </p:cNvSpPr>
          <p:nvPr/>
        </p:nvSpPr>
        <p:spPr bwMode="auto">
          <a:xfrm>
            <a:off x="0" y="227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0" name="Rectangle 2"/>
          <p:cNvSpPr>
            <a:spLocks noChangeArrowheads="1"/>
          </p:cNvSpPr>
          <p:nvPr/>
        </p:nvSpPr>
        <p:spPr bwMode="auto">
          <a:xfrm>
            <a:off x="2257424" y="2307600"/>
            <a:ext cx="5058000" cy="9072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p>
        </p:txBody>
      </p:sp>
      <p:sp>
        <p:nvSpPr>
          <p:cNvPr id="51" name="TextBox 31"/>
          <p:cNvSpPr txBox="1">
            <a:spLocks noChangeArrowheads="1"/>
          </p:cNvSpPr>
          <p:nvPr/>
        </p:nvSpPr>
        <p:spPr bwMode="auto">
          <a:xfrm>
            <a:off x="57150" y="231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52" name="Object 51"/>
          <p:cNvGraphicFramePr>
            <a:graphicFrameLocks noChangeAspect="1"/>
          </p:cNvGraphicFramePr>
          <p:nvPr>
            <p:extLst>
              <p:ext uri="{D42A27DB-BD31-4B8C-83A1-F6EECF244321}">
                <p14:modId xmlns:p14="http://schemas.microsoft.com/office/powerpoint/2010/main" val="424938287"/>
              </p:ext>
            </p:extLst>
          </p:nvPr>
        </p:nvGraphicFramePr>
        <p:xfrm>
          <a:off x="2348700" y="2340000"/>
          <a:ext cx="4876800" cy="825500"/>
        </p:xfrm>
        <a:graphic>
          <a:graphicData uri="http://schemas.openxmlformats.org/presentationml/2006/ole">
            <mc:AlternateContent xmlns:mc="http://schemas.openxmlformats.org/markup-compatibility/2006">
              <mc:Choice xmlns:v="urn:schemas-microsoft-com:vml" Requires="v">
                <p:oleObj spid="_x0000_s12470" name="Equation" r:id="rId9" imgW="4876560" imgH="825480" progId="Equation.3">
                  <p:embed/>
                </p:oleObj>
              </mc:Choice>
              <mc:Fallback>
                <p:oleObj name="Equation" r:id="rId9" imgW="4876560" imgH="825480" progId="Equation.3">
                  <p:embed/>
                  <p:pic>
                    <p:nvPicPr>
                      <p:cNvPr id="0" name=""/>
                      <p:cNvPicPr>
                        <a:picLocks noChangeAspect="1" noChangeArrowheads="1"/>
                      </p:cNvPicPr>
                      <p:nvPr/>
                    </p:nvPicPr>
                    <p:blipFill>
                      <a:blip r:embed="rId10"/>
                      <a:srcRect/>
                      <a:stretch>
                        <a:fillRect/>
                      </a:stretch>
                    </p:blipFill>
                    <p:spPr bwMode="auto">
                      <a:xfrm>
                        <a:off x="2348700" y="2340000"/>
                        <a:ext cx="48768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 name="Rectangle 16"/>
          <p:cNvSpPr>
            <a:spLocks noChangeArrowheads="1"/>
          </p:cNvSpPr>
          <p:nvPr/>
        </p:nvSpPr>
        <p:spPr bwMode="auto">
          <a:xfrm>
            <a:off x="0" y="3355200"/>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16"/>
          <p:cNvSpPr>
            <a:spLocks noChangeArrowheads="1"/>
          </p:cNvSpPr>
          <p:nvPr/>
        </p:nvSpPr>
        <p:spPr bwMode="auto">
          <a:xfrm>
            <a:off x="0" y="4010400"/>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16"/>
          <p:cNvSpPr>
            <a:spLocks noChangeArrowheads="1"/>
          </p:cNvSpPr>
          <p:nvPr/>
        </p:nvSpPr>
        <p:spPr bwMode="auto">
          <a:xfrm>
            <a:off x="0" y="4664325"/>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1" name="Object 20"/>
          <p:cNvGraphicFramePr>
            <a:graphicFrameLocks noChangeAspect="1"/>
          </p:cNvGraphicFramePr>
          <p:nvPr>
            <p:extLst>
              <p:ext uri="{D42A27DB-BD31-4B8C-83A1-F6EECF244321}">
                <p14:modId xmlns:p14="http://schemas.microsoft.com/office/powerpoint/2010/main" val="2860411394"/>
              </p:ext>
            </p:extLst>
          </p:nvPr>
        </p:nvGraphicFramePr>
        <p:xfrm>
          <a:off x="2340000" y="4776788"/>
          <a:ext cx="800100" cy="290512"/>
        </p:xfrm>
        <a:graphic>
          <a:graphicData uri="http://schemas.openxmlformats.org/presentationml/2006/ole">
            <mc:AlternateContent xmlns:mc="http://schemas.openxmlformats.org/markup-compatibility/2006">
              <mc:Choice xmlns:v="urn:schemas-microsoft-com:vml" Requires="v">
                <p:oleObj spid="_x0000_s12471" name="Equation" r:id="rId11" imgW="799753" imgH="291973" progId="Equation.3">
                  <p:embed/>
                </p:oleObj>
              </mc:Choice>
              <mc:Fallback>
                <p:oleObj name="Equation" r:id="rId11" imgW="799753" imgH="291973"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40000" y="4776788"/>
                        <a:ext cx="800100" cy="290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21"/>
          <p:cNvGraphicFramePr>
            <a:graphicFrameLocks noChangeAspect="1"/>
          </p:cNvGraphicFramePr>
          <p:nvPr>
            <p:extLst>
              <p:ext uri="{D42A27DB-BD31-4B8C-83A1-F6EECF244321}">
                <p14:modId xmlns:p14="http://schemas.microsoft.com/office/powerpoint/2010/main" val="1945987294"/>
              </p:ext>
            </p:extLst>
          </p:nvPr>
        </p:nvGraphicFramePr>
        <p:xfrm>
          <a:off x="2343600" y="3449638"/>
          <a:ext cx="2336800" cy="381000"/>
        </p:xfrm>
        <a:graphic>
          <a:graphicData uri="http://schemas.openxmlformats.org/presentationml/2006/ole">
            <mc:AlternateContent xmlns:mc="http://schemas.openxmlformats.org/markup-compatibility/2006">
              <mc:Choice xmlns:v="urn:schemas-microsoft-com:vml" Requires="v">
                <p:oleObj spid="_x0000_s12472" name="Equation" r:id="rId13" imgW="2336800" imgH="381000" progId="Equation.3">
                  <p:embed/>
                </p:oleObj>
              </mc:Choice>
              <mc:Fallback>
                <p:oleObj name="Equation" r:id="rId13" imgW="2336800" imgH="3810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43600" y="3449638"/>
                        <a:ext cx="2336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22"/>
          <p:cNvGraphicFramePr>
            <a:graphicFrameLocks noChangeAspect="1"/>
          </p:cNvGraphicFramePr>
          <p:nvPr>
            <p:extLst>
              <p:ext uri="{D42A27DB-BD31-4B8C-83A1-F6EECF244321}">
                <p14:modId xmlns:p14="http://schemas.microsoft.com/office/powerpoint/2010/main" val="3370598364"/>
              </p:ext>
            </p:extLst>
          </p:nvPr>
        </p:nvGraphicFramePr>
        <p:xfrm>
          <a:off x="2343150" y="4102100"/>
          <a:ext cx="2324100" cy="381000"/>
        </p:xfrm>
        <a:graphic>
          <a:graphicData uri="http://schemas.openxmlformats.org/presentationml/2006/ole">
            <mc:AlternateContent xmlns:mc="http://schemas.openxmlformats.org/markup-compatibility/2006">
              <mc:Choice xmlns:v="urn:schemas-microsoft-com:vml" Requires="v">
                <p:oleObj spid="_x0000_s12473" name="Equation" r:id="rId15" imgW="2324100" imgH="381000" progId="Equation.3">
                  <p:embed/>
                </p:oleObj>
              </mc:Choice>
              <mc:Fallback>
                <p:oleObj name="Equation" r:id="rId15" imgW="2324100" imgH="3810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43150" y="4102100"/>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6"/>
          <p:cNvSpPr>
            <a:spLocks noChangeArrowheads="1"/>
          </p:cNvSpPr>
          <p:nvPr/>
        </p:nvSpPr>
        <p:spPr bwMode="auto">
          <a:xfrm>
            <a:off x="0" y="3355200"/>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16"/>
          <p:cNvSpPr>
            <a:spLocks noChangeArrowheads="1"/>
          </p:cNvSpPr>
          <p:nvPr/>
        </p:nvSpPr>
        <p:spPr bwMode="auto">
          <a:xfrm>
            <a:off x="0" y="4010400"/>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16"/>
          <p:cNvSpPr>
            <a:spLocks noChangeArrowheads="1"/>
          </p:cNvSpPr>
          <p:nvPr/>
        </p:nvSpPr>
        <p:spPr bwMode="auto">
          <a:xfrm>
            <a:off x="0" y="4664325"/>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320" name="Text Box 1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12</a:t>
            </a:r>
            <a:endParaRPr lang="en-US" sz="1000" i="0">
              <a:solidFill>
                <a:srgbClr val="3366FF"/>
              </a:solidFill>
            </a:endParaRPr>
          </a:p>
        </p:txBody>
      </p:sp>
      <p:sp>
        <p:nvSpPr>
          <p:cNvPr id="13321"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This is the Two-Stage Least Squares estimator.  The first stage is to regress the reduced form equation for the endogenous variable being used as an explanatory variable.  The second is to save the fitted values from this regression and use them as the instrument.</a:t>
            </a:r>
            <a:endParaRPr lang="en-GB" sz="1500" b="1" i="0" dirty="0">
              <a:latin typeface="Times New Roman" pitchFamily="18" charset="0"/>
            </a:endParaRP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smtClean="0"/>
              <a:t>TWO-STAGE LEAST SQUARES</a:t>
            </a:r>
            <a:endParaRPr lang="en-GB" sz="1600" i="0" dirty="0">
              <a:latin typeface="Times New Roman" pitchFamily="18" charset="0"/>
            </a:endParaRPr>
          </a:p>
        </p:txBody>
      </p:sp>
      <p:graphicFrame>
        <p:nvGraphicFramePr>
          <p:cNvPr id="39" name="Object 20"/>
          <p:cNvGraphicFramePr>
            <a:graphicFrameLocks noChangeAspect="1"/>
          </p:cNvGraphicFramePr>
          <p:nvPr>
            <p:extLst>
              <p:ext uri="{D42A27DB-BD31-4B8C-83A1-F6EECF244321}">
                <p14:modId xmlns:p14="http://schemas.microsoft.com/office/powerpoint/2010/main" val="167700941"/>
              </p:ext>
            </p:extLst>
          </p:nvPr>
        </p:nvGraphicFramePr>
        <p:xfrm>
          <a:off x="2340000" y="4776788"/>
          <a:ext cx="800100" cy="290512"/>
        </p:xfrm>
        <a:graphic>
          <a:graphicData uri="http://schemas.openxmlformats.org/presentationml/2006/ole">
            <mc:AlternateContent xmlns:mc="http://schemas.openxmlformats.org/markup-compatibility/2006">
              <mc:Choice xmlns:v="urn:schemas-microsoft-com:vml" Requires="v">
                <p:oleObj spid="_x0000_s13523" name="Equation" r:id="rId3" imgW="799753" imgH="291973" progId="Equation.3">
                  <p:embed/>
                </p:oleObj>
              </mc:Choice>
              <mc:Fallback>
                <p:oleObj name="Equation" r:id="rId3" imgW="799753" imgH="291973"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0000" y="4776788"/>
                        <a:ext cx="800100" cy="290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21"/>
          <p:cNvGraphicFramePr>
            <a:graphicFrameLocks noChangeAspect="1"/>
          </p:cNvGraphicFramePr>
          <p:nvPr>
            <p:extLst>
              <p:ext uri="{D42A27DB-BD31-4B8C-83A1-F6EECF244321}">
                <p14:modId xmlns:p14="http://schemas.microsoft.com/office/powerpoint/2010/main" val="3164415514"/>
              </p:ext>
            </p:extLst>
          </p:nvPr>
        </p:nvGraphicFramePr>
        <p:xfrm>
          <a:off x="2343600" y="3449638"/>
          <a:ext cx="2336800" cy="381000"/>
        </p:xfrm>
        <a:graphic>
          <a:graphicData uri="http://schemas.openxmlformats.org/presentationml/2006/ole">
            <mc:AlternateContent xmlns:mc="http://schemas.openxmlformats.org/markup-compatibility/2006">
              <mc:Choice xmlns:v="urn:schemas-microsoft-com:vml" Requires="v">
                <p:oleObj spid="_x0000_s13524" name="Equation" r:id="rId5" imgW="2336800" imgH="381000" progId="Equation.3">
                  <p:embed/>
                </p:oleObj>
              </mc:Choice>
              <mc:Fallback>
                <p:oleObj name="Equation" r:id="rId5" imgW="23368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43600" y="3449638"/>
                        <a:ext cx="2336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22"/>
          <p:cNvGraphicFramePr>
            <a:graphicFrameLocks noChangeAspect="1"/>
          </p:cNvGraphicFramePr>
          <p:nvPr>
            <p:extLst>
              <p:ext uri="{D42A27DB-BD31-4B8C-83A1-F6EECF244321}">
                <p14:modId xmlns:p14="http://schemas.microsoft.com/office/powerpoint/2010/main" val="6322778"/>
              </p:ext>
            </p:extLst>
          </p:nvPr>
        </p:nvGraphicFramePr>
        <p:xfrm>
          <a:off x="2343150" y="4102100"/>
          <a:ext cx="2324100" cy="381000"/>
        </p:xfrm>
        <a:graphic>
          <a:graphicData uri="http://schemas.openxmlformats.org/presentationml/2006/ole">
            <mc:AlternateContent xmlns:mc="http://schemas.openxmlformats.org/markup-compatibility/2006">
              <mc:Choice xmlns:v="urn:schemas-microsoft-com:vml" Requires="v">
                <p:oleObj spid="_x0000_s13525" name="Equation" r:id="rId7" imgW="2324100" imgH="381000" progId="Equation.3">
                  <p:embed/>
                </p:oleObj>
              </mc:Choice>
              <mc:Fallback>
                <p:oleObj name="Equation" r:id="rId7" imgW="23241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43150" y="4102100"/>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8"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45" name="Object 18"/>
          <p:cNvGraphicFramePr>
            <a:graphicFrameLocks noChangeAspect="1"/>
          </p:cNvGraphicFramePr>
          <p:nvPr>
            <p:extLst>
              <p:ext uri="{D42A27DB-BD31-4B8C-83A1-F6EECF244321}">
                <p14:modId xmlns:p14="http://schemas.microsoft.com/office/powerpoint/2010/main" val="2750202721"/>
              </p:ext>
            </p:extLst>
          </p:nvPr>
        </p:nvGraphicFramePr>
        <p:xfrm>
          <a:off x="4538663" y="619200"/>
          <a:ext cx="3822700" cy="381000"/>
        </p:xfrm>
        <a:graphic>
          <a:graphicData uri="http://schemas.openxmlformats.org/presentationml/2006/ole">
            <mc:AlternateContent xmlns:mc="http://schemas.openxmlformats.org/markup-compatibility/2006">
              <mc:Choice xmlns:v="urn:schemas-microsoft-com:vml" Requires="v">
                <p:oleObj spid="_x0000_s13526" name="Equation" r:id="rId9" imgW="3822480" imgH="380880" progId="Equation.3">
                  <p:embed/>
                </p:oleObj>
              </mc:Choice>
              <mc:Fallback>
                <p:oleObj name="Equation" r:id="rId9" imgW="3822480" imgH="380880" progId="Equation.3">
                  <p:embed/>
                  <p:pic>
                    <p:nvPicPr>
                      <p:cNvPr id="0" name=""/>
                      <p:cNvPicPr>
                        <a:picLocks noChangeAspect="1" noChangeArrowheads="1"/>
                      </p:cNvPicPr>
                      <p:nvPr/>
                    </p:nvPicPr>
                    <p:blipFill>
                      <a:blip r:embed="rId10"/>
                      <a:srcRect/>
                      <a:stretch>
                        <a:fillRect/>
                      </a:stretch>
                    </p:blipFill>
                    <p:spPr bwMode="auto">
                      <a:xfrm>
                        <a:off x="4538663" y="619200"/>
                        <a:ext cx="3822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Rectangle 19"/>
          <p:cNvSpPr>
            <a:spLocks noChangeArrowheads="1"/>
          </p:cNvSpPr>
          <p:nvPr/>
        </p:nvSpPr>
        <p:spPr bwMode="auto">
          <a:xfrm>
            <a:off x="2339975" y="2747250"/>
            <a:ext cx="2921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Rectangle 19"/>
          <p:cNvSpPr>
            <a:spLocks noChangeArrowheads="1"/>
          </p:cNvSpPr>
          <p:nvPr/>
        </p:nvSpPr>
        <p:spPr bwMode="auto">
          <a:xfrm>
            <a:off x="3214800" y="572400"/>
            <a:ext cx="277200" cy="48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8" name="Object 47"/>
          <p:cNvGraphicFramePr>
            <a:graphicFrameLocks noChangeAspect="1"/>
          </p:cNvGraphicFramePr>
          <p:nvPr>
            <p:extLst>
              <p:ext uri="{D42A27DB-BD31-4B8C-83A1-F6EECF244321}">
                <p14:modId xmlns:p14="http://schemas.microsoft.com/office/powerpoint/2010/main" val="1035275181"/>
              </p:ext>
            </p:extLst>
          </p:nvPr>
        </p:nvGraphicFramePr>
        <p:xfrm>
          <a:off x="1816097" y="626400"/>
          <a:ext cx="2234880" cy="419040"/>
        </p:xfrm>
        <a:graphic>
          <a:graphicData uri="http://schemas.openxmlformats.org/presentationml/2006/ole">
            <mc:AlternateContent xmlns:mc="http://schemas.openxmlformats.org/markup-compatibility/2006">
              <mc:Choice xmlns:v="urn:schemas-microsoft-com:vml" Requires="v">
                <p:oleObj spid="_x0000_s13527" name="Equation" r:id="rId11" imgW="2234880" imgH="419040" progId="Equation.3">
                  <p:embed/>
                </p:oleObj>
              </mc:Choice>
              <mc:Fallback>
                <p:oleObj name="Equation" r:id="rId11" imgW="2234880" imgH="419040" progId="Equation.3">
                  <p:embed/>
                  <p:pic>
                    <p:nvPicPr>
                      <p:cNvPr id="0" name=""/>
                      <p:cNvPicPr>
                        <a:picLocks noChangeAspect="1" noChangeArrowheads="1"/>
                      </p:cNvPicPr>
                      <p:nvPr/>
                    </p:nvPicPr>
                    <p:blipFill>
                      <a:blip r:embed="rId12"/>
                      <a:srcRect/>
                      <a:stretch>
                        <a:fillRect/>
                      </a:stretch>
                    </p:blipFill>
                    <p:spPr bwMode="auto">
                      <a:xfrm>
                        <a:off x="1816097" y="626400"/>
                        <a:ext cx="2234880" cy="419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 name="Rectangle 16"/>
          <p:cNvSpPr>
            <a:spLocks noChangeArrowheads="1"/>
          </p:cNvSpPr>
          <p:nvPr/>
        </p:nvSpPr>
        <p:spPr bwMode="auto">
          <a:xfrm>
            <a:off x="0" y="119362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0" name="TextBox 31"/>
          <p:cNvSpPr txBox="1">
            <a:spLocks noChangeArrowheads="1"/>
          </p:cNvSpPr>
          <p:nvPr/>
        </p:nvSpPr>
        <p:spPr bwMode="auto">
          <a:xfrm>
            <a:off x="57150" y="123322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51" name="Object 7"/>
          <p:cNvGraphicFramePr>
            <a:graphicFrameLocks noChangeAspect="1"/>
          </p:cNvGraphicFramePr>
          <p:nvPr>
            <p:extLst>
              <p:ext uri="{D42A27DB-BD31-4B8C-83A1-F6EECF244321}">
                <p14:modId xmlns:p14="http://schemas.microsoft.com/office/powerpoint/2010/main" val="1900356903"/>
              </p:ext>
            </p:extLst>
          </p:nvPr>
        </p:nvGraphicFramePr>
        <p:xfrm>
          <a:off x="2372400" y="1260000"/>
          <a:ext cx="5473700" cy="825500"/>
        </p:xfrm>
        <a:graphic>
          <a:graphicData uri="http://schemas.openxmlformats.org/presentationml/2006/ole">
            <mc:AlternateContent xmlns:mc="http://schemas.openxmlformats.org/markup-compatibility/2006">
              <mc:Choice xmlns:v="urn:schemas-microsoft-com:vml" Requires="v">
                <p:oleObj spid="_x0000_s13528" name="Equation" r:id="rId13" imgW="5473440" imgH="825480" progId="Equation.3">
                  <p:embed/>
                </p:oleObj>
              </mc:Choice>
              <mc:Fallback>
                <p:oleObj name="Equation" r:id="rId13" imgW="5473440" imgH="825480" progId="Equation.3">
                  <p:embed/>
                  <p:pic>
                    <p:nvPicPr>
                      <p:cNvPr id="0" name=""/>
                      <p:cNvPicPr>
                        <a:picLocks noChangeAspect="1" noChangeArrowheads="1"/>
                      </p:cNvPicPr>
                      <p:nvPr/>
                    </p:nvPicPr>
                    <p:blipFill>
                      <a:blip r:embed="rId14"/>
                      <a:srcRect/>
                      <a:stretch>
                        <a:fillRect/>
                      </a:stretch>
                    </p:blipFill>
                    <p:spPr bwMode="auto">
                      <a:xfrm>
                        <a:off x="2372400" y="1260000"/>
                        <a:ext cx="54737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2" name="Rectangle 16"/>
          <p:cNvSpPr>
            <a:spLocks noChangeArrowheads="1"/>
          </p:cNvSpPr>
          <p:nvPr/>
        </p:nvSpPr>
        <p:spPr bwMode="auto">
          <a:xfrm>
            <a:off x="0" y="227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3" name="Rectangle 2"/>
          <p:cNvSpPr>
            <a:spLocks noChangeArrowheads="1"/>
          </p:cNvSpPr>
          <p:nvPr/>
        </p:nvSpPr>
        <p:spPr bwMode="auto">
          <a:xfrm>
            <a:off x="2257424" y="2307600"/>
            <a:ext cx="5058000" cy="9072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p>
        </p:txBody>
      </p:sp>
      <p:sp>
        <p:nvSpPr>
          <p:cNvPr id="54" name="TextBox 31"/>
          <p:cNvSpPr txBox="1">
            <a:spLocks noChangeArrowheads="1"/>
          </p:cNvSpPr>
          <p:nvPr/>
        </p:nvSpPr>
        <p:spPr bwMode="auto">
          <a:xfrm>
            <a:off x="57150" y="231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55" name="Object 54"/>
          <p:cNvGraphicFramePr>
            <a:graphicFrameLocks noChangeAspect="1"/>
          </p:cNvGraphicFramePr>
          <p:nvPr>
            <p:extLst>
              <p:ext uri="{D42A27DB-BD31-4B8C-83A1-F6EECF244321}">
                <p14:modId xmlns:p14="http://schemas.microsoft.com/office/powerpoint/2010/main" val="424938287"/>
              </p:ext>
            </p:extLst>
          </p:nvPr>
        </p:nvGraphicFramePr>
        <p:xfrm>
          <a:off x="2348700" y="2340000"/>
          <a:ext cx="4876800" cy="825500"/>
        </p:xfrm>
        <a:graphic>
          <a:graphicData uri="http://schemas.openxmlformats.org/presentationml/2006/ole">
            <mc:AlternateContent xmlns:mc="http://schemas.openxmlformats.org/markup-compatibility/2006">
              <mc:Choice xmlns:v="urn:schemas-microsoft-com:vml" Requires="v">
                <p:oleObj spid="_x0000_s13529" name="Equation" r:id="rId15" imgW="4876560" imgH="825480" progId="Equation.3">
                  <p:embed/>
                </p:oleObj>
              </mc:Choice>
              <mc:Fallback>
                <p:oleObj name="Equation" r:id="rId15" imgW="4876560" imgH="825480" progId="Equation.3">
                  <p:embed/>
                  <p:pic>
                    <p:nvPicPr>
                      <p:cNvPr id="0" name=""/>
                      <p:cNvPicPr>
                        <a:picLocks noChangeAspect="1" noChangeArrowheads="1"/>
                      </p:cNvPicPr>
                      <p:nvPr/>
                    </p:nvPicPr>
                    <p:blipFill>
                      <a:blip r:embed="rId16"/>
                      <a:srcRect/>
                      <a:stretch>
                        <a:fillRect/>
                      </a:stretch>
                    </p:blipFill>
                    <p:spPr bwMode="auto">
                      <a:xfrm>
                        <a:off x="2348700" y="2340000"/>
                        <a:ext cx="48768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2" name="Rectangle 31"/>
          <p:cNvSpPr/>
          <p:nvPr/>
        </p:nvSpPr>
        <p:spPr bwMode="auto">
          <a:xfrm>
            <a:off x="5076000" y="4152900"/>
            <a:ext cx="3859200" cy="1285875"/>
          </a:xfrm>
          <a:prstGeom prst="rect">
            <a:avLst/>
          </a:prstGeom>
          <a:solidFill>
            <a:srgbClr val="F8F8FA"/>
          </a:solidFill>
          <a:ln>
            <a:noFill/>
          </a:ln>
          <a:effectLst>
            <a:innerShdw blurRad="95250">
              <a:srgbClr val="003366"/>
            </a:innerShdw>
          </a:effectLst>
          <a:extLst/>
        </p:spPr>
        <p:txBody>
          <a:bodyPr vert="horz" wrap="none" lIns="91440" tIns="45720" rIns="91440" bIns="45720" numCol="1" rtlCol="0" anchor="ctr"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GB" sz="1400" b="0" i="1" u="none" strike="noStrike" cap="none" normalizeH="0" baseline="0" smtClean="0">
              <a:ln>
                <a:noFill/>
              </a:ln>
              <a:solidFill>
                <a:schemeClr val="tx1"/>
              </a:solidFill>
              <a:effectLst/>
              <a:latin typeface="Arial" charset="0"/>
            </a:endParaRPr>
          </a:p>
        </p:txBody>
      </p:sp>
      <p:graphicFrame>
        <p:nvGraphicFramePr>
          <p:cNvPr id="33" name="Object 32"/>
          <p:cNvGraphicFramePr>
            <a:graphicFrameLocks noChangeAspect="1"/>
          </p:cNvGraphicFramePr>
          <p:nvPr>
            <p:extLst>
              <p:ext uri="{D42A27DB-BD31-4B8C-83A1-F6EECF244321}">
                <p14:modId xmlns:p14="http://schemas.microsoft.com/office/powerpoint/2010/main" val="2212243515"/>
              </p:ext>
            </p:extLst>
          </p:nvPr>
        </p:nvGraphicFramePr>
        <p:xfrm>
          <a:off x="5192713" y="4311650"/>
          <a:ext cx="3606800" cy="927100"/>
        </p:xfrm>
        <a:graphic>
          <a:graphicData uri="http://schemas.openxmlformats.org/presentationml/2006/ole">
            <mc:AlternateContent xmlns:mc="http://schemas.openxmlformats.org/markup-compatibility/2006">
              <mc:Choice xmlns:v="urn:schemas-microsoft-com:vml" Requires="v">
                <p:oleObj spid="_x0000_s13530" name="Equation" r:id="rId17" imgW="3606480" imgH="927000" progId="Equation.DSMT4">
                  <p:embed/>
                </p:oleObj>
              </mc:Choice>
              <mc:Fallback>
                <p:oleObj name="Equation" r:id="rId17" imgW="3606480" imgH="927000" progId="Equation.DSMT4">
                  <p:embed/>
                  <p:pic>
                    <p:nvPicPr>
                      <p:cNvPr id="0" name=""/>
                      <p:cNvPicPr>
                        <a:picLocks noChangeAspect="1" noChangeArrowheads="1"/>
                      </p:cNvPicPr>
                      <p:nvPr/>
                    </p:nvPicPr>
                    <p:blipFill>
                      <a:blip r:embed="rId18"/>
                      <a:srcRect/>
                      <a:stretch>
                        <a:fillRect/>
                      </a:stretch>
                    </p:blipFill>
                    <p:spPr bwMode="auto">
                      <a:xfrm>
                        <a:off x="5192713" y="4311650"/>
                        <a:ext cx="36068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341" name="Text Box 1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13</a:t>
            </a:r>
            <a:endParaRPr lang="en-US" sz="1000" i="0">
              <a:solidFill>
                <a:srgbClr val="3366FF"/>
              </a:solidFill>
            </a:endParaRPr>
          </a:p>
        </p:txBody>
      </p:sp>
      <p:sp>
        <p:nvSpPr>
          <p:cNvPr id="14342"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The TSLS estimator satisfies the usual requirements.  It is correlated with </a:t>
            </a:r>
            <a:r>
              <a:rPr lang="en-GB" sz="1500" b="1" dirty="0"/>
              <a:t>w</a:t>
            </a:r>
            <a:r>
              <a:rPr lang="en-GB" sz="1500" b="1" i="0" dirty="0"/>
              <a:t> — indeed it is the function of </a:t>
            </a:r>
            <a:r>
              <a:rPr lang="en-GB" sz="1500" b="1" dirty="0"/>
              <a:t>U</a:t>
            </a:r>
            <a:r>
              <a:rPr lang="en-GB" sz="1500" b="1" i="0" dirty="0"/>
              <a:t> and </a:t>
            </a:r>
            <a:r>
              <a:rPr lang="en-GB" sz="1500" b="1" dirty="0"/>
              <a:t>x</a:t>
            </a:r>
            <a:r>
              <a:rPr lang="en-GB" sz="1500" b="1" i="0" dirty="0"/>
              <a:t> most highly correlated with </a:t>
            </a:r>
            <a:r>
              <a:rPr lang="en-GB" sz="1500" b="1" dirty="0"/>
              <a:t>w</a:t>
            </a:r>
            <a:r>
              <a:rPr lang="en-GB" sz="1500" b="1" i="0" dirty="0"/>
              <a:t>.  Since </a:t>
            </a:r>
            <a:r>
              <a:rPr lang="en-GB" sz="1500" b="1" dirty="0"/>
              <a:t>U</a:t>
            </a:r>
            <a:r>
              <a:rPr lang="en-GB" sz="1500" b="1" i="0" dirty="0"/>
              <a:t> and </a:t>
            </a:r>
            <a:r>
              <a:rPr lang="en-GB" sz="1500" b="1" dirty="0"/>
              <a:t>x</a:t>
            </a:r>
            <a:r>
              <a:rPr lang="en-GB" sz="1500" b="1" i="0" dirty="0"/>
              <a:t> are both exogenous, it is independent of </a:t>
            </a:r>
            <a:r>
              <a:rPr lang="en-GB" sz="1500" b="1" dirty="0"/>
              <a:t>u</a:t>
            </a:r>
            <a:r>
              <a:rPr lang="en-GB" sz="1500" b="1" baseline="-25000" dirty="0"/>
              <a:t>p</a:t>
            </a:r>
            <a:r>
              <a:rPr lang="en-GB" sz="1500" b="1" i="0" dirty="0"/>
              <a:t>.  And since </a:t>
            </a:r>
            <a:r>
              <a:rPr lang="en-GB" sz="1500" b="1" dirty="0"/>
              <a:t>U</a:t>
            </a:r>
            <a:r>
              <a:rPr lang="en-GB" sz="1500" b="1" i="0" dirty="0"/>
              <a:t> and </a:t>
            </a:r>
            <a:r>
              <a:rPr lang="en-GB" sz="1500" b="1" dirty="0"/>
              <a:t>x</a:t>
            </a:r>
            <a:r>
              <a:rPr lang="en-GB" sz="1500" b="1" i="0" dirty="0"/>
              <a:t> are not </a:t>
            </a:r>
            <a:r>
              <a:rPr lang="en-GB" sz="1500" b="1" i="0" dirty="0" err="1"/>
              <a:t>regressors</a:t>
            </a:r>
            <a:r>
              <a:rPr lang="en-GB" sz="1500" b="1" i="0" dirty="0"/>
              <a:t>, it is available as an instrument.</a:t>
            </a:r>
            <a:endParaRPr lang="en-GB" sz="1500" b="1" i="0" dirty="0">
              <a:latin typeface="Times New Roman" pitchFamily="18" charset="0"/>
            </a:endParaRP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smtClean="0"/>
              <a:t>TWO-STAGE LEAST SQUARES</a:t>
            </a:r>
            <a:endParaRPr lang="en-GB" sz="1600" i="0" dirty="0">
              <a:latin typeface="Times New Roman" pitchFamily="18" charset="0"/>
            </a:endParaRPr>
          </a:p>
        </p:txBody>
      </p:sp>
      <p:sp>
        <p:nvSpPr>
          <p:cNvPr id="29"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8"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45" name="Object 18"/>
          <p:cNvGraphicFramePr>
            <a:graphicFrameLocks noChangeAspect="1"/>
          </p:cNvGraphicFramePr>
          <p:nvPr>
            <p:extLst>
              <p:ext uri="{D42A27DB-BD31-4B8C-83A1-F6EECF244321}">
                <p14:modId xmlns:p14="http://schemas.microsoft.com/office/powerpoint/2010/main" val="2750202721"/>
              </p:ext>
            </p:extLst>
          </p:nvPr>
        </p:nvGraphicFramePr>
        <p:xfrm>
          <a:off x="4538663" y="619200"/>
          <a:ext cx="3822700" cy="381000"/>
        </p:xfrm>
        <a:graphic>
          <a:graphicData uri="http://schemas.openxmlformats.org/presentationml/2006/ole">
            <mc:AlternateContent xmlns:mc="http://schemas.openxmlformats.org/markup-compatibility/2006">
              <mc:Choice xmlns:v="urn:schemas-microsoft-com:vml" Requires="v">
                <p:oleObj spid="_x0000_s14539" name="Equation" r:id="rId3" imgW="3822480" imgH="380880" progId="Equation.3">
                  <p:embed/>
                </p:oleObj>
              </mc:Choice>
              <mc:Fallback>
                <p:oleObj name="Equation" r:id="rId3" imgW="3822480" imgH="380880" progId="Equation.3">
                  <p:embed/>
                  <p:pic>
                    <p:nvPicPr>
                      <p:cNvPr id="0" name=""/>
                      <p:cNvPicPr>
                        <a:picLocks noChangeAspect="1" noChangeArrowheads="1"/>
                      </p:cNvPicPr>
                      <p:nvPr/>
                    </p:nvPicPr>
                    <p:blipFill>
                      <a:blip r:embed="rId4"/>
                      <a:srcRect/>
                      <a:stretch>
                        <a:fillRect/>
                      </a:stretch>
                    </p:blipFill>
                    <p:spPr bwMode="auto">
                      <a:xfrm>
                        <a:off x="4538663" y="619200"/>
                        <a:ext cx="3822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Rectangle 19"/>
          <p:cNvSpPr>
            <a:spLocks noChangeArrowheads="1"/>
          </p:cNvSpPr>
          <p:nvPr/>
        </p:nvSpPr>
        <p:spPr bwMode="auto">
          <a:xfrm>
            <a:off x="2339975" y="2747250"/>
            <a:ext cx="2921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Rectangle 19"/>
          <p:cNvSpPr>
            <a:spLocks noChangeArrowheads="1"/>
          </p:cNvSpPr>
          <p:nvPr/>
        </p:nvSpPr>
        <p:spPr bwMode="auto">
          <a:xfrm>
            <a:off x="3214800" y="572400"/>
            <a:ext cx="277200" cy="48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8" name="Object 47"/>
          <p:cNvGraphicFramePr>
            <a:graphicFrameLocks noChangeAspect="1"/>
          </p:cNvGraphicFramePr>
          <p:nvPr>
            <p:extLst>
              <p:ext uri="{D42A27DB-BD31-4B8C-83A1-F6EECF244321}">
                <p14:modId xmlns:p14="http://schemas.microsoft.com/office/powerpoint/2010/main" val="1035275181"/>
              </p:ext>
            </p:extLst>
          </p:nvPr>
        </p:nvGraphicFramePr>
        <p:xfrm>
          <a:off x="1816097" y="626400"/>
          <a:ext cx="2234880" cy="419040"/>
        </p:xfrm>
        <a:graphic>
          <a:graphicData uri="http://schemas.openxmlformats.org/presentationml/2006/ole">
            <mc:AlternateContent xmlns:mc="http://schemas.openxmlformats.org/markup-compatibility/2006">
              <mc:Choice xmlns:v="urn:schemas-microsoft-com:vml" Requires="v">
                <p:oleObj spid="_x0000_s14540" name="Equation" r:id="rId5" imgW="2234880" imgH="419040" progId="Equation.3">
                  <p:embed/>
                </p:oleObj>
              </mc:Choice>
              <mc:Fallback>
                <p:oleObj name="Equation" r:id="rId5" imgW="2234880" imgH="419040" progId="Equation.3">
                  <p:embed/>
                  <p:pic>
                    <p:nvPicPr>
                      <p:cNvPr id="0" name=""/>
                      <p:cNvPicPr>
                        <a:picLocks noChangeAspect="1" noChangeArrowheads="1"/>
                      </p:cNvPicPr>
                      <p:nvPr/>
                    </p:nvPicPr>
                    <p:blipFill>
                      <a:blip r:embed="rId6"/>
                      <a:srcRect/>
                      <a:stretch>
                        <a:fillRect/>
                      </a:stretch>
                    </p:blipFill>
                    <p:spPr bwMode="auto">
                      <a:xfrm>
                        <a:off x="1816097" y="626400"/>
                        <a:ext cx="2234880" cy="419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 name="Rectangle 16"/>
          <p:cNvSpPr>
            <a:spLocks noChangeArrowheads="1"/>
          </p:cNvSpPr>
          <p:nvPr/>
        </p:nvSpPr>
        <p:spPr bwMode="auto">
          <a:xfrm>
            <a:off x="0" y="119362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0" name="TextBox 31"/>
          <p:cNvSpPr txBox="1">
            <a:spLocks noChangeArrowheads="1"/>
          </p:cNvSpPr>
          <p:nvPr/>
        </p:nvSpPr>
        <p:spPr bwMode="auto">
          <a:xfrm>
            <a:off x="57150" y="123322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51" name="Object 7"/>
          <p:cNvGraphicFramePr>
            <a:graphicFrameLocks noChangeAspect="1"/>
          </p:cNvGraphicFramePr>
          <p:nvPr>
            <p:extLst>
              <p:ext uri="{D42A27DB-BD31-4B8C-83A1-F6EECF244321}">
                <p14:modId xmlns:p14="http://schemas.microsoft.com/office/powerpoint/2010/main" val="1900356903"/>
              </p:ext>
            </p:extLst>
          </p:nvPr>
        </p:nvGraphicFramePr>
        <p:xfrm>
          <a:off x="2372400" y="1260000"/>
          <a:ext cx="5473700" cy="825500"/>
        </p:xfrm>
        <a:graphic>
          <a:graphicData uri="http://schemas.openxmlformats.org/presentationml/2006/ole">
            <mc:AlternateContent xmlns:mc="http://schemas.openxmlformats.org/markup-compatibility/2006">
              <mc:Choice xmlns:v="urn:schemas-microsoft-com:vml" Requires="v">
                <p:oleObj spid="_x0000_s14541" name="Equation" r:id="rId7" imgW="5473440" imgH="825480" progId="Equation.3">
                  <p:embed/>
                </p:oleObj>
              </mc:Choice>
              <mc:Fallback>
                <p:oleObj name="Equation" r:id="rId7" imgW="5473440" imgH="825480" progId="Equation.3">
                  <p:embed/>
                  <p:pic>
                    <p:nvPicPr>
                      <p:cNvPr id="0" name=""/>
                      <p:cNvPicPr>
                        <a:picLocks noChangeAspect="1" noChangeArrowheads="1"/>
                      </p:cNvPicPr>
                      <p:nvPr/>
                    </p:nvPicPr>
                    <p:blipFill>
                      <a:blip r:embed="rId8"/>
                      <a:srcRect/>
                      <a:stretch>
                        <a:fillRect/>
                      </a:stretch>
                    </p:blipFill>
                    <p:spPr bwMode="auto">
                      <a:xfrm>
                        <a:off x="2372400" y="1260000"/>
                        <a:ext cx="54737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2" name="Rectangle 16"/>
          <p:cNvSpPr>
            <a:spLocks noChangeArrowheads="1"/>
          </p:cNvSpPr>
          <p:nvPr/>
        </p:nvSpPr>
        <p:spPr bwMode="auto">
          <a:xfrm>
            <a:off x="0" y="227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3" name="Rectangle 2"/>
          <p:cNvSpPr>
            <a:spLocks noChangeArrowheads="1"/>
          </p:cNvSpPr>
          <p:nvPr/>
        </p:nvSpPr>
        <p:spPr bwMode="auto">
          <a:xfrm>
            <a:off x="2257424" y="2307600"/>
            <a:ext cx="5058000" cy="9072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p>
        </p:txBody>
      </p:sp>
      <p:sp>
        <p:nvSpPr>
          <p:cNvPr id="54" name="TextBox 31"/>
          <p:cNvSpPr txBox="1">
            <a:spLocks noChangeArrowheads="1"/>
          </p:cNvSpPr>
          <p:nvPr/>
        </p:nvSpPr>
        <p:spPr bwMode="auto">
          <a:xfrm>
            <a:off x="57150" y="231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55" name="Object 54"/>
          <p:cNvGraphicFramePr>
            <a:graphicFrameLocks noChangeAspect="1"/>
          </p:cNvGraphicFramePr>
          <p:nvPr>
            <p:extLst>
              <p:ext uri="{D42A27DB-BD31-4B8C-83A1-F6EECF244321}">
                <p14:modId xmlns:p14="http://schemas.microsoft.com/office/powerpoint/2010/main" val="424938287"/>
              </p:ext>
            </p:extLst>
          </p:nvPr>
        </p:nvGraphicFramePr>
        <p:xfrm>
          <a:off x="2348700" y="2340000"/>
          <a:ext cx="4876800" cy="825500"/>
        </p:xfrm>
        <a:graphic>
          <a:graphicData uri="http://schemas.openxmlformats.org/presentationml/2006/ole">
            <mc:AlternateContent xmlns:mc="http://schemas.openxmlformats.org/markup-compatibility/2006">
              <mc:Choice xmlns:v="urn:schemas-microsoft-com:vml" Requires="v">
                <p:oleObj spid="_x0000_s14542" name="Equation" r:id="rId9" imgW="4876560" imgH="825480" progId="Equation.3">
                  <p:embed/>
                </p:oleObj>
              </mc:Choice>
              <mc:Fallback>
                <p:oleObj name="Equation" r:id="rId9" imgW="4876560" imgH="825480" progId="Equation.3">
                  <p:embed/>
                  <p:pic>
                    <p:nvPicPr>
                      <p:cNvPr id="0" name=""/>
                      <p:cNvPicPr>
                        <a:picLocks noChangeAspect="1" noChangeArrowheads="1"/>
                      </p:cNvPicPr>
                      <p:nvPr/>
                    </p:nvPicPr>
                    <p:blipFill>
                      <a:blip r:embed="rId10"/>
                      <a:srcRect/>
                      <a:stretch>
                        <a:fillRect/>
                      </a:stretch>
                    </p:blipFill>
                    <p:spPr bwMode="auto">
                      <a:xfrm>
                        <a:off x="2348700" y="2340000"/>
                        <a:ext cx="48768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 name="Rectangle 16"/>
          <p:cNvSpPr>
            <a:spLocks noChangeArrowheads="1"/>
          </p:cNvSpPr>
          <p:nvPr/>
        </p:nvSpPr>
        <p:spPr bwMode="auto">
          <a:xfrm>
            <a:off x="0" y="3355200"/>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16"/>
          <p:cNvSpPr>
            <a:spLocks noChangeArrowheads="1"/>
          </p:cNvSpPr>
          <p:nvPr/>
        </p:nvSpPr>
        <p:spPr bwMode="auto">
          <a:xfrm>
            <a:off x="0" y="4010400"/>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16"/>
          <p:cNvSpPr>
            <a:spLocks noChangeArrowheads="1"/>
          </p:cNvSpPr>
          <p:nvPr/>
        </p:nvSpPr>
        <p:spPr bwMode="auto">
          <a:xfrm>
            <a:off x="0" y="4664325"/>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2" name="Object 20"/>
          <p:cNvGraphicFramePr>
            <a:graphicFrameLocks noChangeAspect="1"/>
          </p:cNvGraphicFramePr>
          <p:nvPr>
            <p:extLst>
              <p:ext uri="{D42A27DB-BD31-4B8C-83A1-F6EECF244321}">
                <p14:modId xmlns:p14="http://schemas.microsoft.com/office/powerpoint/2010/main" val="2860411394"/>
              </p:ext>
            </p:extLst>
          </p:nvPr>
        </p:nvGraphicFramePr>
        <p:xfrm>
          <a:off x="2340000" y="4776788"/>
          <a:ext cx="800100" cy="290512"/>
        </p:xfrm>
        <a:graphic>
          <a:graphicData uri="http://schemas.openxmlformats.org/presentationml/2006/ole">
            <mc:AlternateContent xmlns:mc="http://schemas.openxmlformats.org/markup-compatibility/2006">
              <mc:Choice xmlns:v="urn:schemas-microsoft-com:vml" Requires="v">
                <p:oleObj spid="_x0000_s14543" name="Equation" r:id="rId11" imgW="799753" imgH="291973" progId="Equation.3">
                  <p:embed/>
                </p:oleObj>
              </mc:Choice>
              <mc:Fallback>
                <p:oleObj name="Equation" r:id="rId11" imgW="799753" imgH="291973"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40000" y="4776788"/>
                        <a:ext cx="800100" cy="290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21"/>
          <p:cNvGraphicFramePr>
            <a:graphicFrameLocks noChangeAspect="1"/>
          </p:cNvGraphicFramePr>
          <p:nvPr>
            <p:extLst>
              <p:ext uri="{D42A27DB-BD31-4B8C-83A1-F6EECF244321}">
                <p14:modId xmlns:p14="http://schemas.microsoft.com/office/powerpoint/2010/main" val="1945987294"/>
              </p:ext>
            </p:extLst>
          </p:nvPr>
        </p:nvGraphicFramePr>
        <p:xfrm>
          <a:off x="2343600" y="3449638"/>
          <a:ext cx="2336800" cy="381000"/>
        </p:xfrm>
        <a:graphic>
          <a:graphicData uri="http://schemas.openxmlformats.org/presentationml/2006/ole">
            <mc:AlternateContent xmlns:mc="http://schemas.openxmlformats.org/markup-compatibility/2006">
              <mc:Choice xmlns:v="urn:schemas-microsoft-com:vml" Requires="v">
                <p:oleObj spid="_x0000_s14544" name="Equation" r:id="rId13" imgW="2336800" imgH="381000" progId="Equation.3">
                  <p:embed/>
                </p:oleObj>
              </mc:Choice>
              <mc:Fallback>
                <p:oleObj name="Equation" r:id="rId13" imgW="2336800" imgH="3810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43600" y="3449638"/>
                        <a:ext cx="2336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22"/>
          <p:cNvGraphicFramePr>
            <a:graphicFrameLocks noChangeAspect="1"/>
          </p:cNvGraphicFramePr>
          <p:nvPr>
            <p:extLst>
              <p:ext uri="{D42A27DB-BD31-4B8C-83A1-F6EECF244321}">
                <p14:modId xmlns:p14="http://schemas.microsoft.com/office/powerpoint/2010/main" val="3370598364"/>
              </p:ext>
            </p:extLst>
          </p:nvPr>
        </p:nvGraphicFramePr>
        <p:xfrm>
          <a:off x="2343150" y="4102100"/>
          <a:ext cx="2324100" cy="381000"/>
        </p:xfrm>
        <a:graphic>
          <a:graphicData uri="http://schemas.openxmlformats.org/presentationml/2006/ole">
            <mc:AlternateContent xmlns:mc="http://schemas.openxmlformats.org/markup-compatibility/2006">
              <mc:Choice xmlns:v="urn:schemas-microsoft-com:vml" Requires="v">
                <p:oleObj spid="_x0000_s14545" name="Equation" r:id="rId15" imgW="2324100" imgH="381000" progId="Equation.3">
                  <p:embed/>
                </p:oleObj>
              </mc:Choice>
              <mc:Fallback>
                <p:oleObj name="Equation" r:id="rId15" imgW="2324100" imgH="3810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43150" y="4102100"/>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Rectangle 27"/>
          <p:cNvSpPr/>
          <p:nvPr/>
        </p:nvSpPr>
        <p:spPr bwMode="auto">
          <a:xfrm>
            <a:off x="5076000" y="4152900"/>
            <a:ext cx="3859200" cy="1285875"/>
          </a:xfrm>
          <a:prstGeom prst="rect">
            <a:avLst/>
          </a:prstGeom>
          <a:solidFill>
            <a:srgbClr val="F8F8FA"/>
          </a:solidFill>
          <a:ln>
            <a:noFill/>
          </a:ln>
          <a:effectLst>
            <a:innerShdw blurRad="95250">
              <a:srgbClr val="003366"/>
            </a:innerShdw>
          </a:effectLst>
          <a:extLst/>
        </p:spPr>
        <p:txBody>
          <a:bodyPr vert="horz" wrap="none" lIns="91440" tIns="45720" rIns="91440" bIns="45720" numCol="1" rtlCol="0" anchor="ctr"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GB" sz="1400" b="0" i="1" u="none" strike="noStrike" cap="none" normalizeH="0" baseline="0" smtClean="0">
              <a:ln>
                <a:noFill/>
              </a:ln>
              <a:solidFill>
                <a:schemeClr val="tx1"/>
              </a:solidFill>
              <a:effectLst/>
              <a:latin typeface="Arial" charset="0"/>
            </a:endParaRPr>
          </a:p>
        </p:txBody>
      </p:sp>
      <p:graphicFrame>
        <p:nvGraphicFramePr>
          <p:cNvPr id="36" name="Object 35"/>
          <p:cNvGraphicFramePr>
            <a:graphicFrameLocks noChangeAspect="1"/>
          </p:cNvGraphicFramePr>
          <p:nvPr>
            <p:extLst>
              <p:ext uri="{D42A27DB-BD31-4B8C-83A1-F6EECF244321}">
                <p14:modId xmlns:p14="http://schemas.microsoft.com/office/powerpoint/2010/main" val="2212243515"/>
              </p:ext>
            </p:extLst>
          </p:nvPr>
        </p:nvGraphicFramePr>
        <p:xfrm>
          <a:off x="5192713" y="4311650"/>
          <a:ext cx="3606800" cy="927100"/>
        </p:xfrm>
        <a:graphic>
          <a:graphicData uri="http://schemas.openxmlformats.org/presentationml/2006/ole">
            <mc:AlternateContent xmlns:mc="http://schemas.openxmlformats.org/markup-compatibility/2006">
              <mc:Choice xmlns:v="urn:schemas-microsoft-com:vml" Requires="v">
                <p:oleObj spid="_x0000_s14546" name="Equation" r:id="rId17" imgW="3606480" imgH="927000" progId="Equation.DSMT4">
                  <p:embed/>
                </p:oleObj>
              </mc:Choice>
              <mc:Fallback>
                <p:oleObj name="Equation" r:id="rId17" imgW="3606480" imgH="927000" progId="Equation.DSMT4">
                  <p:embed/>
                  <p:pic>
                    <p:nvPicPr>
                      <p:cNvPr id="0" name=""/>
                      <p:cNvPicPr>
                        <a:picLocks noChangeAspect="1" noChangeArrowheads="1"/>
                      </p:cNvPicPr>
                      <p:nvPr/>
                    </p:nvPicPr>
                    <p:blipFill>
                      <a:blip r:embed="rId18"/>
                      <a:srcRect/>
                      <a:stretch>
                        <a:fillRect/>
                      </a:stretch>
                    </p:blipFill>
                    <p:spPr bwMode="auto">
                      <a:xfrm>
                        <a:off x="5192713" y="4311650"/>
                        <a:ext cx="36068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365" name="Text Box 1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14</a:t>
            </a:r>
            <a:endParaRPr lang="en-US" sz="1000" i="0">
              <a:solidFill>
                <a:srgbClr val="3366FF"/>
              </a:solidFill>
            </a:endParaRPr>
          </a:p>
        </p:txBody>
      </p:sp>
      <p:sp>
        <p:nvSpPr>
          <p:cNvPr id="15366"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Finally, note that the TSLS estimator, and indeed any IV estimator, will yield consistent estimates only if the instruments are truly exogenous.  If they turn out to be endogenous, they are unlikely to be independent of the disturbance terms in the model.</a:t>
            </a:r>
            <a:endParaRPr lang="en-GB" sz="1500" b="1" i="0" dirty="0">
              <a:latin typeface="Times New Roman" pitchFamily="18" charset="0"/>
            </a:endParaRPr>
          </a:p>
        </p:txBody>
      </p:sp>
      <p:cxnSp>
        <p:nvCxnSpPr>
          <p:cNvPr id="15383" name="Straight Connector 5"/>
          <p:cNvCxnSpPr>
            <a:cxnSpLocks noChangeShapeType="1"/>
          </p:cNvCxnSpPr>
          <p:nvPr/>
        </p:nvCxnSpPr>
        <p:spPr bwMode="auto">
          <a:xfrm>
            <a:off x="2641600" y="-215900"/>
            <a:ext cx="0" cy="17399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5"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smtClean="0"/>
              <a:t>TWO-STAGE LEAST SQUARES</a:t>
            </a:r>
            <a:endParaRPr lang="en-GB" sz="1600" i="0" dirty="0">
              <a:latin typeface="Times New Roman" pitchFamily="18" charset="0"/>
            </a:endParaRPr>
          </a:p>
        </p:txBody>
      </p:sp>
      <p:sp>
        <p:nvSpPr>
          <p:cNvPr id="39"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0"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41" name="Object 18"/>
          <p:cNvGraphicFramePr>
            <a:graphicFrameLocks noChangeAspect="1"/>
          </p:cNvGraphicFramePr>
          <p:nvPr>
            <p:extLst>
              <p:ext uri="{D42A27DB-BD31-4B8C-83A1-F6EECF244321}">
                <p14:modId xmlns:p14="http://schemas.microsoft.com/office/powerpoint/2010/main" val="2750202721"/>
              </p:ext>
            </p:extLst>
          </p:nvPr>
        </p:nvGraphicFramePr>
        <p:xfrm>
          <a:off x="4538663" y="619200"/>
          <a:ext cx="3822700" cy="381000"/>
        </p:xfrm>
        <a:graphic>
          <a:graphicData uri="http://schemas.openxmlformats.org/presentationml/2006/ole">
            <mc:AlternateContent xmlns:mc="http://schemas.openxmlformats.org/markup-compatibility/2006">
              <mc:Choice xmlns:v="urn:schemas-microsoft-com:vml" Requires="v">
                <p:oleObj spid="_x0000_s15578" name="Equation" r:id="rId3" imgW="3822480" imgH="380880" progId="Equation.3">
                  <p:embed/>
                </p:oleObj>
              </mc:Choice>
              <mc:Fallback>
                <p:oleObj name="Equation" r:id="rId3" imgW="3822480" imgH="380880" progId="Equation.3">
                  <p:embed/>
                  <p:pic>
                    <p:nvPicPr>
                      <p:cNvPr id="0" name=""/>
                      <p:cNvPicPr>
                        <a:picLocks noChangeAspect="1" noChangeArrowheads="1"/>
                      </p:cNvPicPr>
                      <p:nvPr/>
                    </p:nvPicPr>
                    <p:blipFill>
                      <a:blip r:embed="rId4"/>
                      <a:srcRect/>
                      <a:stretch>
                        <a:fillRect/>
                      </a:stretch>
                    </p:blipFill>
                    <p:spPr bwMode="auto">
                      <a:xfrm>
                        <a:off x="4538663" y="619200"/>
                        <a:ext cx="3822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 name="Rectangle 19"/>
          <p:cNvSpPr>
            <a:spLocks noChangeArrowheads="1"/>
          </p:cNvSpPr>
          <p:nvPr/>
        </p:nvSpPr>
        <p:spPr bwMode="auto">
          <a:xfrm>
            <a:off x="2339975" y="2747250"/>
            <a:ext cx="2921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Rectangle 19"/>
          <p:cNvSpPr>
            <a:spLocks noChangeArrowheads="1"/>
          </p:cNvSpPr>
          <p:nvPr/>
        </p:nvSpPr>
        <p:spPr bwMode="auto">
          <a:xfrm>
            <a:off x="3214800" y="572400"/>
            <a:ext cx="277200" cy="48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4" name="Object 43"/>
          <p:cNvGraphicFramePr>
            <a:graphicFrameLocks noChangeAspect="1"/>
          </p:cNvGraphicFramePr>
          <p:nvPr>
            <p:extLst>
              <p:ext uri="{D42A27DB-BD31-4B8C-83A1-F6EECF244321}">
                <p14:modId xmlns:p14="http://schemas.microsoft.com/office/powerpoint/2010/main" val="1035275181"/>
              </p:ext>
            </p:extLst>
          </p:nvPr>
        </p:nvGraphicFramePr>
        <p:xfrm>
          <a:off x="1816097" y="626400"/>
          <a:ext cx="2234880" cy="419040"/>
        </p:xfrm>
        <a:graphic>
          <a:graphicData uri="http://schemas.openxmlformats.org/presentationml/2006/ole">
            <mc:AlternateContent xmlns:mc="http://schemas.openxmlformats.org/markup-compatibility/2006">
              <mc:Choice xmlns:v="urn:schemas-microsoft-com:vml" Requires="v">
                <p:oleObj spid="_x0000_s15579" name="Equation" r:id="rId5" imgW="2234880" imgH="419040" progId="Equation.3">
                  <p:embed/>
                </p:oleObj>
              </mc:Choice>
              <mc:Fallback>
                <p:oleObj name="Equation" r:id="rId5" imgW="2234880" imgH="419040" progId="Equation.3">
                  <p:embed/>
                  <p:pic>
                    <p:nvPicPr>
                      <p:cNvPr id="0" name=""/>
                      <p:cNvPicPr>
                        <a:picLocks noChangeAspect="1" noChangeArrowheads="1"/>
                      </p:cNvPicPr>
                      <p:nvPr/>
                    </p:nvPicPr>
                    <p:blipFill>
                      <a:blip r:embed="rId6"/>
                      <a:srcRect/>
                      <a:stretch>
                        <a:fillRect/>
                      </a:stretch>
                    </p:blipFill>
                    <p:spPr bwMode="auto">
                      <a:xfrm>
                        <a:off x="1816097" y="626400"/>
                        <a:ext cx="2234880" cy="419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 name="Rectangle 16"/>
          <p:cNvSpPr>
            <a:spLocks noChangeArrowheads="1"/>
          </p:cNvSpPr>
          <p:nvPr/>
        </p:nvSpPr>
        <p:spPr bwMode="auto">
          <a:xfrm>
            <a:off x="0" y="119362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6" name="TextBox 31"/>
          <p:cNvSpPr txBox="1">
            <a:spLocks noChangeArrowheads="1"/>
          </p:cNvSpPr>
          <p:nvPr/>
        </p:nvSpPr>
        <p:spPr bwMode="auto">
          <a:xfrm>
            <a:off x="57150" y="123322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47" name="Object 7"/>
          <p:cNvGraphicFramePr>
            <a:graphicFrameLocks noChangeAspect="1"/>
          </p:cNvGraphicFramePr>
          <p:nvPr>
            <p:extLst>
              <p:ext uri="{D42A27DB-BD31-4B8C-83A1-F6EECF244321}">
                <p14:modId xmlns:p14="http://schemas.microsoft.com/office/powerpoint/2010/main" val="1900356903"/>
              </p:ext>
            </p:extLst>
          </p:nvPr>
        </p:nvGraphicFramePr>
        <p:xfrm>
          <a:off x="2372400" y="1260000"/>
          <a:ext cx="5473700" cy="825500"/>
        </p:xfrm>
        <a:graphic>
          <a:graphicData uri="http://schemas.openxmlformats.org/presentationml/2006/ole">
            <mc:AlternateContent xmlns:mc="http://schemas.openxmlformats.org/markup-compatibility/2006">
              <mc:Choice xmlns:v="urn:schemas-microsoft-com:vml" Requires="v">
                <p:oleObj spid="_x0000_s15580" name="Equation" r:id="rId7" imgW="5473440" imgH="825480" progId="Equation.3">
                  <p:embed/>
                </p:oleObj>
              </mc:Choice>
              <mc:Fallback>
                <p:oleObj name="Equation" r:id="rId7" imgW="5473440" imgH="825480" progId="Equation.3">
                  <p:embed/>
                  <p:pic>
                    <p:nvPicPr>
                      <p:cNvPr id="0" name=""/>
                      <p:cNvPicPr>
                        <a:picLocks noChangeAspect="1" noChangeArrowheads="1"/>
                      </p:cNvPicPr>
                      <p:nvPr/>
                    </p:nvPicPr>
                    <p:blipFill>
                      <a:blip r:embed="rId8"/>
                      <a:srcRect/>
                      <a:stretch>
                        <a:fillRect/>
                      </a:stretch>
                    </p:blipFill>
                    <p:spPr bwMode="auto">
                      <a:xfrm>
                        <a:off x="2372400" y="1260000"/>
                        <a:ext cx="54737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8" name="Rectangle 16"/>
          <p:cNvSpPr>
            <a:spLocks noChangeArrowheads="1"/>
          </p:cNvSpPr>
          <p:nvPr/>
        </p:nvSpPr>
        <p:spPr bwMode="auto">
          <a:xfrm>
            <a:off x="0" y="227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9" name="Rectangle 2"/>
          <p:cNvSpPr>
            <a:spLocks noChangeArrowheads="1"/>
          </p:cNvSpPr>
          <p:nvPr/>
        </p:nvSpPr>
        <p:spPr bwMode="auto">
          <a:xfrm>
            <a:off x="2257424" y="2307600"/>
            <a:ext cx="5058000" cy="9072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p>
        </p:txBody>
      </p:sp>
      <p:sp>
        <p:nvSpPr>
          <p:cNvPr id="50" name="TextBox 31"/>
          <p:cNvSpPr txBox="1">
            <a:spLocks noChangeArrowheads="1"/>
          </p:cNvSpPr>
          <p:nvPr/>
        </p:nvSpPr>
        <p:spPr bwMode="auto">
          <a:xfrm>
            <a:off x="57150" y="231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51" name="Object 50"/>
          <p:cNvGraphicFramePr>
            <a:graphicFrameLocks noChangeAspect="1"/>
          </p:cNvGraphicFramePr>
          <p:nvPr>
            <p:extLst>
              <p:ext uri="{D42A27DB-BD31-4B8C-83A1-F6EECF244321}">
                <p14:modId xmlns:p14="http://schemas.microsoft.com/office/powerpoint/2010/main" val="424938287"/>
              </p:ext>
            </p:extLst>
          </p:nvPr>
        </p:nvGraphicFramePr>
        <p:xfrm>
          <a:off x="2348700" y="2340000"/>
          <a:ext cx="4876800" cy="825500"/>
        </p:xfrm>
        <a:graphic>
          <a:graphicData uri="http://schemas.openxmlformats.org/presentationml/2006/ole">
            <mc:AlternateContent xmlns:mc="http://schemas.openxmlformats.org/markup-compatibility/2006">
              <mc:Choice xmlns:v="urn:schemas-microsoft-com:vml" Requires="v">
                <p:oleObj spid="_x0000_s15581" name="Equation" r:id="rId9" imgW="4876560" imgH="825480" progId="Equation.3">
                  <p:embed/>
                </p:oleObj>
              </mc:Choice>
              <mc:Fallback>
                <p:oleObj name="Equation" r:id="rId9" imgW="4876560" imgH="825480" progId="Equation.3">
                  <p:embed/>
                  <p:pic>
                    <p:nvPicPr>
                      <p:cNvPr id="0" name=""/>
                      <p:cNvPicPr>
                        <a:picLocks noChangeAspect="1" noChangeArrowheads="1"/>
                      </p:cNvPicPr>
                      <p:nvPr/>
                    </p:nvPicPr>
                    <p:blipFill>
                      <a:blip r:embed="rId10"/>
                      <a:srcRect/>
                      <a:stretch>
                        <a:fillRect/>
                      </a:stretch>
                    </p:blipFill>
                    <p:spPr bwMode="auto">
                      <a:xfrm>
                        <a:off x="2348700" y="2340000"/>
                        <a:ext cx="48768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7" name="Rectangle 16"/>
          <p:cNvSpPr>
            <a:spLocks noChangeArrowheads="1"/>
          </p:cNvSpPr>
          <p:nvPr/>
        </p:nvSpPr>
        <p:spPr bwMode="auto">
          <a:xfrm>
            <a:off x="0" y="3355200"/>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16"/>
          <p:cNvSpPr>
            <a:spLocks noChangeArrowheads="1"/>
          </p:cNvSpPr>
          <p:nvPr/>
        </p:nvSpPr>
        <p:spPr bwMode="auto">
          <a:xfrm>
            <a:off x="0" y="4010400"/>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16"/>
          <p:cNvSpPr>
            <a:spLocks noChangeArrowheads="1"/>
          </p:cNvSpPr>
          <p:nvPr/>
        </p:nvSpPr>
        <p:spPr bwMode="auto">
          <a:xfrm>
            <a:off x="0" y="4664325"/>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29"/>
          <p:cNvSpPr/>
          <p:nvPr/>
        </p:nvSpPr>
        <p:spPr bwMode="auto">
          <a:xfrm>
            <a:off x="5076000" y="4152900"/>
            <a:ext cx="3859200" cy="1285875"/>
          </a:xfrm>
          <a:prstGeom prst="rect">
            <a:avLst/>
          </a:prstGeom>
          <a:solidFill>
            <a:srgbClr val="F8F8FA"/>
          </a:solidFill>
          <a:ln>
            <a:noFill/>
          </a:ln>
          <a:effectLst>
            <a:innerShdw blurRad="95250">
              <a:srgbClr val="003366"/>
            </a:innerShdw>
          </a:effectLst>
          <a:extLst/>
        </p:spPr>
        <p:txBody>
          <a:bodyPr vert="horz" wrap="none" lIns="91440" tIns="45720" rIns="91440" bIns="45720" numCol="1" rtlCol="0" anchor="ctr"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GB" sz="1400" b="0" i="1" u="none" strike="noStrike" cap="none" normalizeH="0" baseline="0" smtClean="0">
              <a:ln>
                <a:noFill/>
              </a:ln>
              <a:solidFill>
                <a:schemeClr val="tx1"/>
              </a:solidFill>
              <a:effectLst/>
              <a:latin typeface="Arial" charset="0"/>
            </a:endParaRPr>
          </a:p>
        </p:txBody>
      </p:sp>
      <p:graphicFrame>
        <p:nvGraphicFramePr>
          <p:cNvPr id="31" name="Object 20"/>
          <p:cNvGraphicFramePr>
            <a:graphicFrameLocks noChangeAspect="1"/>
          </p:cNvGraphicFramePr>
          <p:nvPr>
            <p:extLst>
              <p:ext uri="{D42A27DB-BD31-4B8C-83A1-F6EECF244321}">
                <p14:modId xmlns:p14="http://schemas.microsoft.com/office/powerpoint/2010/main" val="2860411394"/>
              </p:ext>
            </p:extLst>
          </p:nvPr>
        </p:nvGraphicFramePr>
        <p:xfrm>
          <a:off x="2340000" y="4776788"/>
          <a:ext cx="800100" cy="290512"/>
        </p:xfrm>
        <a:graphic>
          <a:graphicData uri="http://schemas.openxmlformats.org/presentationml/2006/ole">
            <mc:AlternateContent xmlns:mc="http://schemas.openxmlformats.org/markup-compatibility/2006">
              <mc:Choice xmlns:v="urn:schemas-microsoft-com:vml" Requires="v">
                <p:oleObj spid="_x0000_s15582" name="Equation" r:id="rId11" imgW="799753" imgH="291973" progId="Equation.3">
                  <p:embed/>
                </p:oleObj>
              </mc:Choice>
              <mc:Fallback>
                <p:oleObj name="Equation" r:id="rId11" imgW="799753" imgH="291973"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40000" y="4776788"/>
                        <a:ext cx="800100" cy="290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21"/>
          <p:cNvGraphicFramePr>
            <a:graphicFrameLocks noChangeAspect="1"/>
          </p:cNvGraphicFramePr>
          <p:nvPr>
            <p:extLst>
              <p:ext uri="{D42A27DB-BD31-4B8C-83A1-F6EECF244321}">
                <p14:modId xmlns:p14="http://schemas.microsoft.com/office/powerpoint/2010/main" val="1945987294"/>
              </p:ext>
            </p:extLst>
          </p:nvPr>
        </p:nvGraphicFramePr>
        <p:xfrm>
          <a:off x="2343600" y="3449638"/>
          <a:ext cx="2336800" cy="381000"/>
        </p:xfrm>
        <a:graphic>
          <a:graphicData uri="http://schemas.openxmlformats.org/presentationml/2006/ole">
            <mc:AlternateContent xmlns:mc="http://schemas.openxmlformats.org/markup-compatibility/2006">
              <mc:Choice xmlns:v="urn:schemas-microsoft-com:vml" Requires="v">
                <p:oleObj spid="_x0000_s15583" name="Equation" r:id="rId13" imgW="2336800" imgH="381000" progId="Equation.3">
                  <p:embed/>
                </p:oleObj>
              </mc:Choice>
              <mc:Fallback>
                <p:oleObj name="Equation" r:id="rId13" imgW="2336800" imgH="3810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43600" y="3449638"/>
                        <a:ext cx="2336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22"/>
          <p:cNvGraphicFramePr>
            <a:graphicFrameLocks noChangeAspect="1"/>
          </p:cNvGraphicFramePr>
          <p:nvPr>
            <p:extLst>
              <p:ext uri="{D42A27DB-BD31-4B8C-83A1-F6EECF244321}">
                <p14:modId xmlns:p14="http://schemas.microsoft.com/office/powerpoint/2010/main" val="3370598364"/>
              </p:ext>
            </p:extLst>
          </p:nvPr>
        </p:nvGraphicFramePr>
        <p:xfrm>
          <a:off x="2343150" y="4102100"/>
          <a:ext cx="2324100" cy="381000"/>
        </p:xfrm>
        <a:graphic>
          <a:graphicData uri="http://schemas.openxmlformats.org/presentationml/2006/ole">
            <mc:AlternateContent xmlns:mc="http://schemas.openxmlformats.org/markup-compatibility/2006">
              <mc:Choice xmlns:v="urn:schemas-microsoft-com:vml" Requires="v">
                <p:oleObj spid="_x0000_s15584" name="Equation" r:id="rId15" imgW="2324100" imgH="381000" progId="Equation.3">
                  <p:embed/>
                </p:oleObj>
              </mc:Choice>
              <mc:Fallback>
                <p:oleObj name="Equation" r:id="rId15" imgW="2324100" imgH="3810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43150" y="4102100"/>
                        <a:ext cx="2324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372989242"/>
              </p:ext>
            </p:extLst>
          </p:nvPr>
        </p:nvGraphicFramePr>
        <p:xfrm>
          <a:off x="5192713" y="4311650"/>
          <a:ext cx="3606800" cy="927100"/>
        </p:xfrm>
        <a:graphic>
          <a:graphicData uri="http://schemas.openxmlformats.org/presentationml/2006/ole">
            <mc:AlternateContent xmlns:mc="http://schemas.openxmlformats.org/markup-compatibility/2006">
              <mc:Choice xmlns:v="urn:schemas-microsoft-com:vml" Requires="v">
                <p:oleObj spid="_x0000_s15585" name="Equation" r:id="rId17" imgW="3606480" imgH="927000" progId="Equation.DSMT4">
                  <p:embed/>
                </p:oleObj>
              </mc:Choice>
              <mc:Fallback>
                <p:oleObj name="Equation" r:id="rId17" imgW="3606480" imgH="927000" progId="Equation.DSMT4">
                  <p:embed/>
                  <p:pic>
                    <p:nvPicPr>
                      <p:cNvPr id="0" name="Object 23"/>
                      <p:cNvPicPr>
                        <a:picLocks noChangeAspect="1" noChangeArrowheads="1"/>
                      </p:cNvPicPr>
                      <p:nvPr/>
                    </p:nvPicPr>
                    <p:blipFill>
                      <a:blip r:embed="rId18"/>
                      <a:srcRect/>
                      <a:stretch>
                        <a:fillRect/>
                      </a:stretch>
                    </p:blipFill>
                    <p:spPr bwMode="auto">
                      <a:xfrm>
                        <a:off x="5192713" y="4311650"/>
                        <a:ext cx="36068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389" name="Text Box 1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15</a:t>
            </a:r>
            <a:endParaRPr lang="en-US" sz="1000" i="0">
              <a:solidFill>
                <a:srgbClr val="3366FF"/>
              </a:solidFill>
            </a:endParaRPr>
          </a:p>
        </p:txBody>
      </p:sp>
      <p:sp>
        <p:nvSpPr>
          <p:cNvPr id="16390"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In the previous example, is </a:t>
            </a:r>
            <a:r>
              <a:rPr lang="en-GB" sz="1500" b="1" dirty="0"/>
              <a:t>m</a:t>
            </a:r>
            <a:r>
              <a:rPr lang="en-GB" sz="1500" b="1" i="0" dirty="0"/>
              <a:t> likely to be exogenous?  Probably not.  In the long run, at least, an increase in prices is likely to be one of the determinants of an increase in the money supply.</a:t>
            </a:r>
            <a:endParaRPr lang="en-GB" sz="1500" b="1" i="0" dirty="0">
              <a:latin typeface="Times New Roman" pitchFamily="18" charset="0"/>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smtClean="0"/>
              <a:t>TWO-STAGE LEAST SQUARES</a:t>
            </a:r>
            <a:endParaRPr lang="en-GB" sz="1600" i="0" dirty="0">
              <a:latin typeface="Times New Roman" pitchFamily="18" charset="0"/>
            </a:endParaRPr>
          </a:p>
        </p:txBody>
      </p:sp>
      <p:sp>
        <p:nvSpPr>
          <p:cNvPr id="24" name="Rectangle 23"/>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5"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26" name="Rectangle 2"/>
          <p:cNvSpPr>
            <a:spLocks noChangeArrowheads="1"/>
          </p:cNvSpPr>
          <p:nvPr/>
        </p:nvSpPr>
        <p:spPr bwMode="auto">
          <a:xfrm>
            <a:off x="6777037" y="583200"/>
            <a:ext cx="2700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9" name="Object 28"/>
          <p:cNvGraphicFramePr>
            <a:graphicFrameLocks noChangeAspect="1"/>
          </p:cNvGraphicFramePr>
          <p:nvPr>
            <p:extLst>
              <p:ext uri="{D42A27DB-BD31-4B8C-83A1-F6EECF244321}">
                <p14:modId xmlns:p14="http://schemas.microsoft.com/office/powerpoint/2010/main" val="32377373"/>
              </p:ext>
            </p:extLst>
          </p:nvPr>
        </p:nvGraphicFramePr>
        <p:xfrm>
          <a:off x="1818000" y="626400"/>
          <a:ext cx="3073400" cy="419100"/>
        </p:xfrm>
        <a:graphic>
          <a:graphicData uri="http://schemas.openxmlformats.org/presentationml/2006/ole">
            <mc:AlternateContent xmlns:mc="http://schemas.openxmlformats.org/markup-compatibility/2006">
              <mc:Choice xmlns:v="urn:schemas-microsoft-com:vml" Requires="v">
                <p:oleObj spid="_x0000_s16512" name="Equation" r:id="rId3" imgW="3073400" imgH="419100" progId="Equation.3">
                  <p:embed/>
                </p:oleObj>
              </mc:Choice>
              <mc:Fallback>
                <p:oleObj name="Equation" r:id="rId3" imgW="30734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8000" y="626400"/>
                        <a:ext cx="3073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18"/>
          <p:cNvGraphicFramePr>
            <a:graphicFrameLocks noChangeAspect="1"/>
          </p:cNvGraphicFramePr>
          <p:nvPr>
            <p:extLst>
              <p:ext uri="{D42A27DB-BD31-4B8C-83A1-F6EECF244321}">
                <p14:modId xmlns:p14="http://schemas.microsoft.com/office/powerpoint/2010/main" val="27948626"/>
              </p:ext>
            </p:extLst>
          </p:nvPr>
        </p:nvGraphicFramePr>
        <p:xfrm>
          <a:off x="5377350" y="619200"/>
          <a:ext cx="3022600" cy="381000"/>
        </p:xfrm>
        <a:graphic>
          <a:graphicData uri="http://schemas.openxmlformats.org/presentationml/2006/ole">
            <mc:AlternateContent xmlns:mc="http://schemas.openxmlformats.org/markup-compatibility/2006">
              <mc:Choice xmlns:v="urn:schemas-microsoft-com:vml" Requires="v">
                <p:oleObj spid="_x0000_s16513"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7350" y="619200"/>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Rectangle 16"/>
          <p:cNvSpPr>
            <a:spLocks noChangeArrowheads="1"/>
          </p:cNvSpPr>
          <p:nvPr/>
        </p:nvSpPr>
        <p:spPr bwMode="auto">
          <a:xfrm>
            <a:off x="0" y="119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7" name="Rectangle 21"/>
          <p:cNvSpPr>
            <a:spLocks noChangeArrowheads="1"/>
          </p:cNvSpPr>
          <p:nvPr/>
        </p:nvSpPr>
        <p:spPr bwMode="auto">
          <a:xfrm>
            <a:off x="5799600" y="1227600"/>
            <a:ext cx="288000" cy="435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20"/>
          <p:cNvSpPr>
            <a:spLocks noChangeArrowheads="1"/>
          </p:cNvSpPr>
          <p:nvPr/>
        </p:nvSpPr>
        <p:spPr bwMode="auto">
          <a:xfrm>
            <a:off x="2354400" y="1465263"/>
            <a:ext cx="2736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2" name="Object 7"/>
          <p:cNvGraphicFramePr>
            <a:graphicFrameLocks noChangeAspect="1"/>
          </p:cNvGraphicFramePr>
          <p:nvPr>
            <p:extLst>
              <p:ext uri="{D42A27DB-BD31-4B8C-83A1-F6EECF244321}">
                <p14:modId xmlns:p14="http://schemas.microsoft.com/office/powerpoint/2010/main" val="4293785235"/>
              </p:ext>
            </p:extLst>
          </p:nvPr>
        </p:nvGraphicFramePr>
        <p:xfrm>
          <a:off x="2372400" y="1256400"/>
          <a:ext cx="5245100" cy="825500"/>
        </p:xfrm>
        <a:graphic>
          <a:graphicData uri="http://schemas.openxmlformats.org/presentationml/2006/ole">
            <mc:AlternateContent xmlns:mc="http://schemas.openxmlformats.org/markup-compatibility/2006">
              <mc:Choice xmlns:v="urn:schemas-microsoft-com:vml" Requires="v">
                <p:oleObj spid="_x0000_s16514" name="Equation" r:id="rId7" imgW="5244840" imgH="825480" progId="Equation.3">
                  <p:embed/>
                </p:oleObj>
              </mc:Choice>
              <mc:Fallback>
                <p:oleObj name="Equation" r:id="rId7" imgW="5244840" imgH="825480" progId="Equation.3">
                  <p:embed/>
                  <p:pic>
                    <p:nvPicPr>
                      <p:cNvPr id="0" name=""/>
                      <p:cNvPicPr>
                        <a:picLocks noChangeAspect="1" noChangeArrowheads="1"/>
                      </p:cNvPicPr>
                      <p:nvPr/>
                    </p:nvPicPr>
                    <p:blipFill>
                      <a:blip r:embed="rId8"/>
                      <a:srcRect/>
                      <a:stretch>
                        <a:fillRect/>
                      </a:stretch>
                    </p:blipFill>
                    <p:spPr bwMode="auto">
                      <a:xfrm>
                        <a:off x="2372400" y="125640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5" name="TextBox 31"/>
          <p:cNvSpPr txBox="1">
            <a:spLocks noChangeArrowheads="1"/>
          </p:cNvSpPr>
          <p:nvPr/>
        </p:nvSpPr>
        <p:spPr bwMode="auto">
          <a:xfrm>
            <a:off x="57150" y="123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49" name="Rectangle 16"/>
          <p:cNvSpPr>
            <a:spLocks noChangeArrowheads="1"/>
          </p:cNvSpPr>
          <p:nvPr/>
        </p:nvSpPr>
        <p:spPr bwMode="auto">
          <a:xfrm>
            <a:off x="0" y="227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0" name="Object 49"/>
          <p:cNvGraphicFramePr>
            <a:graphicFrameLocks noChangeAspect="1"/>
          </p:cNvGraphicFramePr>
          <p:nvPr>
            <p:extLst>
              <p:ext uri="{D42A27DB-BD31-4B8C-83A1-F6EECF244321}">
                <p14:modId xmlns:p14="http://schemas.microsoft.com/office/powerpoint/2010/main" val="3014351977"/>
              </p:ext>
            </p:extLst>
          </p:nvPr>
        </p:nvGraphicFramePr>
        <p:xfrm>
          <a:off x="2350800" y="2340000"/>
          <a:ext cx="5245100" cy="825500"/>
        </p:xfrm>
        <a:graphic>
          <a:graphicData uri="http://schemas.openxmlformats.org/presentationml/2006/ole">
            <mc:AlternateContent xmlns:mc="http://schemas.openxmlformats.org/markup-compatibility/2006">
              <mc:Choice xmlns:v="urn:schemas-microsoft-com:vml" Requires="v">
                <p:oleObj spid="_x0000_s16515" name="Equation" r:id="rId9" imgW="5244840" imgH="825480" progId="Equation.3">
                  <p:embed/>
                </p:oleObj>
              </mc:Choice>
              <mc:Fallback>
                <p:oleObj name="Equation" r:id="rId9" imgW="5244840" imgH="825480" progId="Equation.3">
                  <p:embed/>
                  <p:pic>
                    <p:nvPicPr>
                      <p:cNvPr id="0" name=""/>
                      <p:cNvPicPr>
                        <a:picLocks noChangeAspect="1" noChangeArrowheads="1"/>
                      </p:cNvPicPr>
                      <p:nvPr/>
                    </p:nvPicPr>
                    <p:blipFill>
                      <a:blip r:embed="rId10"/>
                      <a:srcRect/>
                      <a:stretch>
                        <a:fillRect/>
                      </a:stretch>
                    </p:blipFill>
                    <p:spPr bwMode="auto">
                      <a:xfrm>
                        <a:off x="2350800" y="234000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 name="TextBox 31"/>
          <p:cNvSpPr txBox="1">
            <a:spLocks noChangeArrowheads="1"/>
          </p:cNvSpPr>
          <p:nvPr/>
        </p:nvSpPr>
        <p:spPr bwMode="auto">
          <a:xfrm>
            <a:off x="57150" y="231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418" name="Text Box 1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16</a:t>
            </a:r>
            <a:endParaRPr lang="en-US" sz="1000" i="0">
              <a:solidFill>
                <a:srgbClr val="3366FF"/>
              </a:solidFill>
            </a:endParaRPr>
          </a:p>
        </p:txBody>
      </p:sp>
      <p:sp>
        <p:nvSpPr>
          <p:cNvPr id="17419"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Finding truly exogenous variables to act as instruments is often a serious problem when fitting simultaneous equations models.</a:t>
            </a:r>
            <a:endParaRPr lang="en-GB" sz="1500" b="1" i="0" dirty="0">
              <a:latin typeface="Times New Roman" pitchFamily="18" charset="0"/>
            </a:endParaRP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smtClean="0"/>
              <a:t>TWO-STAGE LEAST SQUARES</a:t>
            </a:r>
            <a:endParaRPr lang="en-GB" sz="1600" i="0" dirty="0">
              <a:latin typeface="Times New Roman" pitchFamily="18" charset="0"/>
            </a:endParaRPr>
          </a:p>
        </p:txBody>
      </p:sp>
      <p:sp>
        <p:nvSpPr>
          <p:cNvPr id="38" name="Rectangle 37"/>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9"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40" name="Rectangle 2"/>
          <p:cNvSpPr>
            <a:spLocks noChangeArrowheads="1"/>
          </p:cNvSpPr>
          <p:nvPr/>
        </p:nvSpPr>
        <p:spPr bwMode="auto">
          <a:xfrm>
            <a:off x="6777037" y="583200"/>
            <a:ext cx="2700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1" name="Object 40"/>
          <p:cNvGraphicFramePr>
            <a:graphicFrameLocks noChangeAspect="1"/>
          </p:cNvGraphicFramePr>
          <p:nvPr>
            <p:extLst>
              <p:ext uri="{D42A27DB-BD31-4B8C-83A1-F6EECF244321}">
                <p14:modId xmlns:p14="http://schemas.microsoft.com/office/powerpoint/2010/main" val="3511161787"/>
              </p:ext>
            </p:extLst>
          </p:nvPr>
        </p:nvGraphicFramePr>
        <p:xfrm>
          <a:off x="1818000" y="626400"/>
          <a:ext cx="3073400" cy="419100"/>
        </p:xfrm>
        <a:graphic>
          <a:graphicData uri="http://schemas.openxmlformats.org/presentationml/2006/ole">
            <mc:AlternateContent xmlns:mc="http://schemas.openxmlformats.org/markup-compatibility/2006">
              <mc:Choice xmlns:v="urn:schemas-microsoft-com:vml" Requires="v">
                <p:oleObj spid="_x0000_s17520" name="Equation" r:id="rId3" imgW="3073400" imgH="419100" progId="Equation.3">
                  <p:embed/>
                </p:oleObj>
              </mc:Choice>
              <mc:Fallback>
                <p:oleObj name="Equation" r:id="rId3" imgW="30734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8000" y="626400"/>
                        <a:ext cx="3073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18"/>
          <p:cNvGraphicFramePr>
            <a:graphicFrameLocks noChangeAspect="1"/>
          </p:cNvGraphicFramePr>
          <p:nvPr>
            <p:extLst>
              <p:ext uri="{D42A27DB-BD31-4B8C-83A1-F6EECF244321}">
                <p14:modId xmlns:p14="http://schemas.microsoft.com/office/powerpoint/2010/main" val="555575730"/>
              </p:ext>
            </p:extLst>
          </p:nvPr>
        </p:nvGraphicFramePr>
        <p:xfrm>
          <a:off x="5377350" y="619200"/>
          <a:ext cx="3022600" cy="381000"/>
        </p:xfrm>
        <a:graphic>
          <a:graphicData uri="http://schemas.openxmlformats.org/presentationml/2006/ole">
            <mc:AlternateContent xmlns:mc="http://schemas.openxmlformats.org/markup-compatibility/2006">
              <mc:Choice xmlns:v="urn:schemas-microsoft-com:vml" Requires="v">
                <p:oleObj spid="_x0000_s17521"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7350" y="619200"/>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Rectangle 16"/>
          <p:cNvSpPr>
            <a:spLocks noChangeArrowheads="1"/>
          </p:cNvSpPr>
          <p:nvPr/>
        </p:nvSpPr>
        <p:spPr bwMode="auto">
          <a:xfrm>
            <a:off x="0" y="119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4" name="Rectangle 21"/>
          <p:cNvSpPr>
            <a:spLocks noChangeArrowheads="1"/>
          </p:cNvSpPr>
          <p:nvPr/>
        </p:nvSpPr>
        <p:spPr bwMode="auto">
          <a:xfrm>
            <a:off x="5799600" y="1227600"/>
            <a:ext cx="288000" cy="435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Rectangle 20"/>
          <p:cNvSpPr>
            <a:spLocks noChangeArrowheads="1"/>
          </p:cNvSpPr>
          <p:nvPr/>
        </p:nvSpPr>
        <p:spPr bwMode="auto">
          <a:xfrm>
            <a:off x="2354400" y="1465263"/>
            <a:ext cx="2736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6" name="Object 7"/>
          <p:cNvGraphicFramePr>
            <a:graphicFrameLocks noChangeAspect="1"/>
          </p:cNvGraphicFramePr>
          <p:nvPr>
            <p:extLst>
              <p:ext uri="{D42A27DB-BD31-4B8C-83A1-F6EECF244321}">
                <p14:modId xmlns:p14="http://schemas.microsoft.com/office/powerpoint/2010/main" val="19346347"/>
              </p:ext>
            </p:extLst>
          </p:nvPr>
        </p:nvGraphicFramePr>
        <p:xfrm>
          <a:off x="2372400" y="1256400"/>
          <a:ext cx="5245100" cy="825500"/>
        </p:xfrm>
        <a:graphic>
          <a:graphicData uri="http://schemas.openxmlformats.org/presentationml/2006/ole">
            <mc:AlternateContent xmlns:mc="http://schemas.openxmlformats.org/markup-compatibility/2006">
              <mc:Choice xmlns:v="urn:schemas-microsoft-com:vml" Requires="v">
                <p:oleObj spid="_x0000_s17522" name="Equation" r:id="rId7" imgW="5244840" imgH="825480" progId="Equation.3">
                  <p:embed/>
                </p:oleObj>
              </mc:Choice>
              <mc:Fallback>
                <p:oleObj name="Equation" r:id="rId7" imgW="5244840" imgH="825480" progId="Equation.3">
                  <p:embed/>
                  <p:pic>
                    <p:nvPicPr>
                      <p:cNvPr id="0" name=""/>
                      <p:cNvPicPr>
                        <a:picLocks noChangeAspect="1" noChangeArrowheads="1"/>
                      </p:cNvPicPr>
                      <p:nvPr/>
                    </p:nvPicPr>
                    <p:blipFill>
                      <a:blip r:embed="rId8"/>
                      <a:srcRect/>
                      <a:stretch>
                        <a:fillRect/>
                      </a:stretch>
                    </p:blipFill>
                    <p:spPr bwMode="auto">
                      <a:xfrm>
                        <a:off x="2372400" y="125640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7" name="TextBox 31"/>
          <p:cNvSpPr txBox="1">
            <a:spLocks noChangeArrowheads="1"/>
          </p:cNvSpPr>
          <p:nvPr/>
        </p:nvSpPr>
        <p:spPr bwMode="auto">
          <a:xfrm>
            <a:off x="57150" y="123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48" name="Rectangle 16"/>
          <p:cNvSpPr>
            <a:spLocks noChangeArrowheads="1"/>
          </p:cNvSpPr>
          <p:nvPr/>
        </p:nvSpPr>
        <p:spPr bwMode="auto">
          <a:xfrm>
            <a:off x="0" y="227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0" name="TextBox 31"/>
          <p:cNvSpPr txBox="1">
            <a:spLocks noChangeArrowheads="1"/>
          </p:cNvSpPr>
          <p:nvPr/>
        </p:nvSpPr>
        <p:spPr bwMode="auto">
          <a:xfrm>
            <a:off x="57150" y="231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2" name="Object 1"/>
          <p:cNvGraphicFramePr>
            <a:graphicFrameLocks noChangeAspect="1"/>
          </p:cNvGraphicFramePr>
          <p:nvPr>
            <p:extLst>
              <p:ext uri="{D42A27DB-BD31-4B8C-83A1-F6EECF244321}">
                <p14:modId xmlns:p14="http://schemas.microsoft.com/office/powerpoint/2010/main" val="3014351977"/>
              </p:ext>
            </p:extLst>
          </p:nvPr>
        </p:nvGraphicFramePr>
        <p:xfrm>
          <a:off x="2351088" y="2339975"/>
          <a:ext cx="5245100" cy="825500"/>
        </p:xfrm>
        <a:graphic>
          <a:graphicData uri="http://schemas.openxmlformats.org/presentationml/2006/ole">
            <mc:AlternateContent xmlns:mc="http://schemas.openxmlformats.org/markup-compatibility/2006">
              <mc:Choice xmlns:v="urn:schemas-microsoft-com:vml" Requires="v">
                <p:oleObj spid="_x0000_s17523" name="Equation" r:id="rId9" imgW="5244840" imgH="825480" progId="Equation.3">
                  <p:embed/>
                </p:oleObj>
              </mc:Choice>
              <mc:Fallback>
                <p:oleObj name="Equation" r:id="rId9" imgW="5244840" imgH="825480" progId="Equation.3">
                  <p:embed/>
                  <p:pic>
                    <p:nvPicPr>
                      <p:cNvPr id="0" name="Object 4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51088" y="2339975"/>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8434" name="Text Box 17"/>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lnSpc>
                <a:spcPct val="120000"/>
              </a:lnSpc>
              <a:spcBef>
                <a:spcPct val="50000"/>
              </a:spcBef>
            </a:pPr>
            <a:endParaRPr lang="en-GB" sz="1200" b="1" i="0" dirty="0">
              <a:solidFill>
                <a:schemeClr val="bg1"/>
              </a:solidFill>
            </a:endParaRPr>
          </a:p>
          <a:p>
            <a:pPr algn="l">
              <a:lnSpc>
                <a:spcPct val="120000"/>
              </a:lnSpc>
            </a:pPr>
            <a:r>
              <a:rPr lang="en-GB" b="1" i="0" dirty="0">
                <a:solidFill>
                  <a:schemeClr val="bg1"/>
                </a:solidFill>
              </a:rPr>
              <a:t>Copyright Christopher Dougherty </a:t>
            </a:r>
            <a:r>
              <a:rPr lang="en-GB" b="1" i="0" dirty="0" smtClean="0">
                <a:solidFill>
                  <a:schemeClr val="bg1"/>
                </a:solidFill>
              </a:rPr>
              <a:t>2016.</a:t>
            </a:r>
            <a:r>
              <a:rPr lang="en-GB" sz="1200" b="1" i="0" dirty="0" smtClean="0">
                <a:solidFill>
                  <a:schemeClr val="bg1"/>
                </a:solidFill>
              </a:rPr>
              <a:t> </a:t>
            </a:r>
            <a:endParaRPr lang="en-GB" sz="1200" b="1" i="0" dirty="0">
              <a:solidFill>
                <a:schemeClr val="bg1"/>
              </a:solidFill>
            </a:endParaRPr>
          </a:p>
          <a:p>
            <a:pPr algn="l">
              <a:lnSpc>
                <a:spcPct val="120000"/>
              </a:lnSpc>
            </a:pPr>
            <a:endParaRPr lang="en-GB" sz="1200" b="1" i="0" dirty="0">
              <a:solidFill>
                <a:schemeClr val="bg1"/>
              </a:solidFill>
            </a:endParaRPr>
          </a:p>
          <a:p>
            <a:pPr algn="l">
              <a:lnSpc>
                <a:spcPct val="120000"/>
              </a:lnSpc>
            </a:pPr>
            <a:r>
              <a:rPr lang="en-GB" sz="1200" b="1" i="0" dirty="0">
                <a:solidFill>
                  <a:schemeClr val="bg1"/>
                </a:solidFill>
              </a:rPr>
              <a:t>These slideshows may be downloaded by anyone, anywhere for personal use.</a:t>
            </a:r>
          </a:p>
          <a:p>
            <a:pPr algn="l">
              <a:lnSpc>
                <a:spcPct val="120000"/>
              </a:lnSpc>
            </a:pPr>
            <a:r>
              <a:rPr lang="en-GB" sz="1200" b="1" i="0" dirty="0">
                <a:solidFill>
                  <a:schemeClr val="bg1"/>
                </a:solidFill>
              </a:rPr>
              <a:t>Subject to respect for copyright and, where appropriate, attribution, they may be used as a resource for teaching an econometrics course.  There is no need to refer to the author.</a:t>
            </a:r>
          </a:p>
          <a:p>
            <a:pPr algn="l">
              <a:lnSpc>
                <a:spcPct val="120000"/>
              </a:lnSpc>
            </a:pPr>
            <a:endParaRPr lang="en-GB" sz="1200" b="1" i="0" dirty="0">
              <a:solidFill>
                <a:schemeClr val="bg1"/>
              </a:solidFill>
            </a:endParaRPr>
          </a:p>
          <a:p>
            <a:pPr algn="l">
              <a:lnSpc>
                <a:spcPct val="120000"/>
              </a:lnSpc>
            </a:pPr>
            <a:r>
              <a:rPr lang="en-GB" sz="1200" b="1" i="0" dirty="0">
                <a:solidFill>
                  <a:schemeClr val="bg1"/>
                </a:solidFill>
              </a:rPr>
              <a:t>The content of this slideshow comes from Section 9.3 of C. Dougherty, </a:t>
            </a:r>
            <a:r>
              <a:rPr lang="en-GB" sz="1200" b="1" dirty="0">
                <a:solidFill>
                  <a:schemeClr val="bg1"/>
                </a:solidFill>
              </a:rPr>
              <a:t>Introduction to Econometrics</a:t>
            </a:r>
            <a:r>
              <a:rPr lang="en-GB" sz="1200" b="1" i="0" dirty="0">
                <a:solidFill>
                  <a:schemeClr val="bg1"/>
                </a:solidFill>
              </a:rPr>
              <a:t>, </a:t>
            </a:r>
            <a:r>
              <a:rPr lang="en-GB" sz="1200" b="1" i="0" dirty="0" smtClean="0">
                <a:solidFill>
                  <a:schemeClr val="bg1"/>
                </a:solidFill>
              </a:rPr>
              <a:t>fifth </a:t>
            </a:r>
            <a:r>
              <a:rPr lang="en-GB" sz="1200" b="1" i="0" dirty="0">
                <a:solidFill>
                  <a:schemeClr val="bg1"/>
                </a:solidFill>
              </a:rPr>
              <a:t>edition </a:t>
            </a:r>
            <a:r>
              <a:rPr lang="en-GB" sz="1200" b="1" i="0" dirty="0" smtClean="0">
                <a:solidFill>
                  <a:schemeClr val="bg1"/>
                </a:solidFill>
              </a:rPr>
              <a:t>2016, </a:t>
            </a:r>
            <a:r>
              <a:rPr lang="en-GB" sz="1200" b="1" i="0" dirty="0">
                <a:solidFill>
                  <a:schemeClr val="bg1"/>
                </a:solidFill>
              </a:rPr>
              <a:t>Oxford University Press.</a:t>
            </a:r>
          </a:p>
          <a:p>
            <a:pPr algn="l">
              <a:lnSpc>
                <a:spcPct val="120000"/>
              </a:lnSpc>
            </a:pPr>
            <a:r>
              <a:rPr lang="en-GB" sz="1200" b="1" i="0" dirty="0">
                <a:solidFill>
                  <a:schemeClr val="bg1"/>
                </a:solidFill>
              </a:rPr>
              <a:t>Additional (free) resources for both students and instructors may be downloaded from the OUP Online Resource Centre</a:t>
            </a:r>
          </a:p>
          <a:p>
            <a:pPr algn="l">
              <a:lnSpc>
                <a:spcPct val="120000"/>
              </a:lnSpc>
            </a:pPr>
            <a:r>
              <a:rPr lang="en-GB" sz="1200" b="1" i="0" dirty="0">
                <a:solidFill>
                  <a:schemeClr val="bg1"/>
                </a:solidFill>
                <a:hlinkClick r:id="rId2"/>
              </a:rPr>
              <a:t>http://www.oxfordtextbooks.co.uk/orc/dougherty5e</a:t>
            </a:r>
            <a:r>
              <a:rPr lang="en-GB" sz="1200" b="1" i="0" dirty="0" smtClean="0">
                <a:solidFill>
                  <a:schemeClr val="bg1"/>
                </a:solidFill>
                <a:hlinkClick r:id="rId3"/>
              </a:rPr>
              <a:t>/</a:t>
            </a:r>
            <a:r>
              <a:rPr lang="en-GB" sz="1200" b="1" i="0" dirty="0" smtClean="0">
                <a:solidFill>
                  <a:schemeClr val="bg1"/>
                </a:solidFill>
              </a:rPr>
              <a:t>.</a:t>
            </a:r>
            <a:endParaRPr lang="en-GB" sz="1200" b="1" i="0" dirty="0">
              <a:solidFill>
                <a:schemeClr val="bg1"/>
              </a:solidFill>
            </a:endParaRPr>
          </a:p>
          <a:p>
            <a:pPr algn="l">
              <a:lnSpc>
                <a:spcPct val="120000"/>
              </a:lnSpc>
            </a:pPr>
            <a:endParaRPr lang="en-GB" sz="1200" b="1" i="0" dirty="0">
              <a:solidFill>
                <a:schemeClr val="bg1"/>
              </a:solidFill>
            </a:endParaRPr>
          </a:p>
          <a:p>
            <a:pPr algn="l">
              <a:lnSpc>
                <a:spcPct val="120000"/>
              </a:lnSpc>
            </a:pPr>
            <a:r>
              <a:rPr lang="en-GB" sz="1200" b="1" i="0" dirty="0">
                <a:solidFill>
                  <a:schemeClr val="bg1"/>
                </a:solidFill>
              </a:rPr>
              <a:t>Individuals studying econometrics on their own who feel that they might benefit from participation in a formal course should consider the London School of Economics summer school course</a:t>
            </a:r>
          </a:p>
          <a:p>
            <a:pPr algn="l">
              <a:lnSpc>
                <a:spcPct val="120000"/>
              </a:lnSpc>
            </a:pPr>
            <a:r>
              <a:rPr lang="en-GB" sz="1200" b="1" i="0" dirty="0">
                <a:solidFill>
                  <a:schemeClr val="bg1"/>
                </a:solidFill>
              </a:rPr>
              <a:t>EC212 Introduction to Econometrics </a:t>
            </a:r>
            <a:r>
              <a:rPr lang="en-GB" sz="1200" b="1" i="0" dirty="0">
                <a:solidFill>
                  <a:schemeClr val="bg1"/>
                </a:solidFill>
                <a:hlinkClick r:id="rId4"/>
              </a:rPr>
              <a:t>http://www2.lse.ac.uk/study/summerSchools/summerSchool/Home.aspx</a:t>
            </a:r>
            <a:endParaRPr lang="en-GB" sz="1200" b="1" i="0" dirty="0">
              <a:solidFill>
                <a:schemeClr val="bg1"/>
              </a:solidFill>
            </a:endParaRPr>
          </a:p>
          <a:p>
            <a:pPr algn="l">
              <a:lnSpc>
                <a:spcPct val="120000"/>
              </a:lnSpc>
            </a:pPr>
            <a:r>
              <a:rPr lang="en-GB" sz="1200" b="1" i="0" dirty="0">
                <a:solidFill>
                  <a:schemeClr val="bg1"/>
                </a:solidFill>
              </a:rPr>
              <a:t>or the University of London International Programmes distance learning course</a:t>
            </a:r>
          </a:p>
          <a:p>
            <a:pPr algn="l">
              <a:lnSpc>
                <a:spcPct val="120000"/>
              </a:lnSpc>
            </a:pPr>
            <a:r>
              <a:rPr lang="en-GB" sz="1200" b="1" i="0" dirty="0">
                <a:solidFill>
                  <a:schemeClr val="bg1"/>
                </a:solidFill>
              </a:rPr>
              <a:t>EC2020 Elements of Econometrics</a:t>
            </a:r>
          </a:p>
          <a:p>
            <a:pPr algn="l">
              <a:lnSpc>
                <a:spcPct val="120000"/>
              </a:lnSpc>
            </a:pPr>
            <a:r>
              <a:rPr lang="en-GB" sz="1200" b="1" i="0" dirty="0">
                <a:solidFill>
                  <a:schemeClr val="bg1"/>
                </a:solidFill>
                <a:hlinkClick r:id="rId5"/>
              </a:rPr>
              <a:t>www.londoninternational.ac.uk/lse</a:t>
            </a:r>
            <a:r>
              <a:rPr lang="en-GB" sz="1200" b="1" i="0" dirty="0">
                <a:solidFill>
                  <a:schemeClr val="bg1"/>
                </a:solidFill>
              </a:rPr>
              <a:t>.</a:t>
            </a:r>
            <a:r>
              <a:rPr lang="en-US" sz="1200" i="0" dirty="0">
                <a:solidFill>
                  <a:schemeClr val="bg1"/>
                </a:solidFill>
              </a:rPr>
              <a:t> </a:t>
            </a:r>
            <a:endParaRPr lang="en-GB" sz="1200" i="0" dirty="0">
              <a:solidFill>
                <a:schemeClr val="bg1"/>
              </a:solidFill>
            </a:endParaRPr>
          </a:p>
        </p:txBody>
      </p:sp>
      <p:sp>
        <p:nvSpPr>
          <p:cNvPr id="18435" name="Text Box 18"/>
          <p:cNvSpPr txBox="1">
            <a:spLocks noChangeArrowheads="1"/>
          </p:cNvSpPr>
          <p:nvPr/>
        </p:nvSpPr>
        <p:spPr bwMode="auto">
          <a:xfrm>
            <a:off x="8172450" y="6553200"/>
            <a:ext cx="8953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dirty="0" smtClean="0">
                <a:solidFill>
                  <a:srgbClr val="3366FF"/>
                </a:solidFill>
              </a:rPr>
              <a:t>2016.05.15</a:t>
            </a:r>
            <a:endParaRPr lang="en-US" sz="1000" i="0" dirty="0">
              <a:solidFill>
                <a:srgbClr val="3366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2" name="Text Box 4"/>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i="1">
                <a:solidFill>
                  <a:schemeClr val="tx1"/>
                </a:solidFill>
                <a:latin typeface="Arial" charset="0"/>
              </a:defRPr>
            </a:lvl1pPr>
            <a:lvl2pPr marL="742950" indent="-285750">
              <a:tabLst>
                <a:tab pos="946150" algn="l"/>
              </a:tabLst>
              <a:defRPr sz="1400" i="1">
                <a:solidFill>
                  <a:schemeClr val="tx1"/>
                </a:solidFill>
                <a:latin typeface="Arial" charset="0"/>
              </a:defRPr>
            </a:lvl2pPr>
            <a:lvl3pPr marL="1143000" indent="-228600">
              <a:tabLst>
                <a:tab pos="946150" algn="l"/>
              </a:tabLst>
              <a:defRPr sz="1400" i="1">
                <a:solidFill>
                  <a:schemeClr val="tx1"/>
                </a:solidFill>
                <a:latin typeface="Arial" charset="0"/>
              </a:defRPr>
            </a:lvl3pPr>
            <a:lvl4pPr marL="1600200" indent="-228600">
              <a:tabLst>
                <a:tab pos="946150" algn="l"/>
              </a:tabLst>
              <a:defRPr sz="1400" i="1">
                <a:solidFill>
                  <a:schemeClr val="tx1"/>
                </a:solidFill>
                <a:latin typeface="Arial" charset="0"/>
              </a:defRPr>
            </a:lvl4pPr>
            <a:lvl5pPr marL="2057400" indent="-228600">
              <a:tabLst>
                <a:tab pos="946150" algn="l"/>
              </a:tabLst>
              <a:defRPr sz="1400" i="1">
                <a:solidFill>
                  <a:schemeClr val="tx1"/>
                </a:solidFill>
                <a:latin typeface="Arial" charset="0"/>
              </a:defRPr>
            </a:lvl5pPr>
            <a:lvl6pPr marL="2514600" indent="-228600" algn="r" eaLnBrk="0" fontAlgn="base" hangingPunct="0">
              <a:spcBef>
                <a:spcPct val="0"/>
              </a:spcBef>
              <a:spcAft>
                <a:spcPct val="0"/>
              </a:spcAft>
              <a:tabLst>
                <a:tab pos="946150" algn="l"/>
              </a:tabLst>
              <a:defRPr sz="1400" i="1">
                <a:solidFill>
                  <a:schemeClr val="tx1"/>
                </a:solidFill>
                <a:latin typeface="Arial" charset="0"/>
              </a:defRPr>
            </a:lvl6pPr>
            <a:lvl7pPr marL="2971800" indent="-228600" algn="r" eaLnBrk="0" fontAlgn="base" hangingPunct="0">
              <a:spcBef>
                <a:spcPct val="0"/>
              </a:spcBef>
              <a:spcAft>
                <a:spcPct val="0"/>
              </a:spcAft>
              <a:tabLst>
                <a:tab pos="946150" algn="l"/>
              </a:tabLst>
              <a:defRPr sz="1400" i="1">
                <a:solidFill>
                  <a:schemeClr val="tx1"/>
                </a:solidFill>
                <a:latin typeface="Arial" charset="0"/>
              </a:defRPr>
            </a:lvl7pPr>
            <a:lvl8pPr marL="3429000" indent="-228600" algn="r" eaLnBrk="0" fontAlgn="base" hangingPunct="0">
              <a:spcBef>
                <a:spcPct val="0"/>
              </a:spcBef>
              <a:spcAft>
                <a:spcPct val="0"/>
              </a:spcAft>
              <a:tabLst>
                <a:tab pos="946150" algn="l"/>
              </a:tabLst>
              <a:defRPr sz="1400" i="1">
                <a:solidFill>
                  <a:schemeClr val="tx1"/>
                </a:solidFill>
                <a:latin typeface="Arial" charset="0"/>
              </a:defRPr>
            </a:lvl8pPr>
            <a:lvl9pPr marL="3886200" indent="-228600" algn="r" eaLnBrk="0" fontAlgn="base" hangingPunct="0">
              <a:spcBef>
                <a:spcPct val="0"/>
              </a:spcBef>
              <a:spcAft>
                <a:spcPct val="0"/>
              </a:spcAft>
              <a:tabLst>
                <a:tab pos="946150" algn="l"/>
              </a:tabLst>
              <a:defRPr sz="1400" i="1">
                <a:solidFill>
                  <a:schemeClr val="tx1"/>
                </a:solidFill>
                <a:latin typeface="Arial" charset="0"/>
              </a:defRPr>
            </a:lvl9pPr>
          </a:lstStyle>
          <a:p>
            <a:pPr algn="l"/>
            <a:endParaRPr lang="en-US" sz="1800" i="0"/>
          </a:p>
          <a:p>
            <a:pPr algn="l"/>
            <a:endParaRPr lang="en-US" sz="1800" i="0"/>
          </a:p>
          <a:p>
            <a:pPr algn="l"/>
            <a:endParaRPr lang="en-US" sz="2400" b="1" i="0"/>
          </a:p>
          <a:p>
            <a:pPr algn="l"/>
            <a:r>
              <a:rPr lang="en-US" sz="2400" b="1" i="0"/>
              <a:t>	</a:t>
            </a:r>
            <a:endParaRPr lang="en-US" sz="1800" i="0">
              <a:solidFill>
                <a:schemeClr val="bg1"/>
              </a:solidFill>
            </a:endParaRPr>
          </a:p>
        </p:txBody>
      </p:sp>
      <p:sp>
        <p:nvSpPr>
          <p:cNvPr id="2054" name="Text Box 1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1</a:t>
            </a:r>
            <a:endParaRPr lang="en-US" sz="1000" i="0">
              <a:solidFill>
                <a:srgbClr val="3366FF"/>
              </a:solidFill>
            </a:endParaRPr>
          </a:p>
        </p:txBody>
      </p:sp>
      <p:sp>
        <p:nvSpPr>
          <p:cNvPr id="2055"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In a second variation, we shall consider the model shown above.  </a:t>
            </a:r>
            <a:r>
              <a:rPr lang="en-GB" sz="1500" b="1" dirty="0"/>
              <a:t>x</a:t>
            </a:r>
            <a:r>
              <a:rPr lang="en-GB" sz="1500" b="1" i="0" dirty="0"/>
              <a:t> is the rate of growth of productivity, assumed to be exogenous.  </a:t>
            </a:r>
            <a:r>
              <a:rPr lang="en-GB" sz="1500" b="1" dirty="0"/>
              <a:t>w</a:t>
            </a:r>
            <a:r>
              <a:rPr lang="en-GB" sz="1500" b="1" i="0" dirty="0"/>
              <a:t> is now hypothesized to be a function of </a:t>
            </a:r>
            <a:r>
              <a:rPr lang="en-GB" sz="1500" b="1" dirty="0"/>
              <a:t>p</a:t>
            </a:r>
            <a:r>
              <a:rPr lang="en-GB" sz="1500" b="1" i="0" dirty="0"/>
              <a:t>, </a:t>
            </a:r>
            <a:r>
              <a:rPr lang="en-GB" sz="1500" b="1" dirty="0"/>
              <a:t>U</a:t>
            </a:r>
            <a:r>
              <a:rPr lang="en-GB" sz="1500" b="1" i="0" dirty="0"/>
              <a:t>, and </a:t>
            </a:r>
            <a:r>
              <a:rPr lang="en-GB" sz="1500" b="1" dirty="0"/>
              <a:t>x</a:t>
            </a:r>
            <a:r>
              <a:rPr lang="en-GB" sz="1500" b="1" i="0" dirty="0"/>
              <a:t>.  For simplicity, </a:t>
            </a:r>
            <a:r>
              <a:rPr lang="en-GB" sz="1500" b="1" dirty="0"/>
              <a:t>p</a:t>
            </a:r>
            <a:r>
              <a:rPr lang="en-GB" sz="1500" b="1" i="0" dirty="0"/>
              <a:t> has reverted to being a simple function of </a:t>
            </a:r>
            <a:r>
              <a:rPr lang="en-GB" sz="1500" b="1" dirty="0"/>
              <a:t>w</a:t>
            </a:r>
            <a:r>
              <a:rPr lang="en-GB" sz="1500" b="1" i="0" dirty="0"/>
              <a:t>.</a:t>
            </a:r>
            <a:endParaRPr lang="en-GB" sz="1500" b="1" i="0" dirty="0">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smtClean="0"/>
              <a:t>TWO-STAGE LEAST SQUARES</a:t>
            </a:r>
            <a:endParaRPr lang="en-GB" sz="1600" i="0" dirty="0">
              <a:latin typeface="Times New Roman" pitchFamily="18" charset="0"/>
            </a:endParaRPr>
          </a:p>
        </p:txBody>
      </p:sp>
      <p:sp>
        <p:nvSpPr>
          <p:cNvPr id="16"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8"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24" name="Rectangle 19"/>
          <p:cNvSpPr>
            <a:spLocks noChangeArrowheads="1"/>
          </p:cNvSpPr>
          <p:nvPr/>
        </p:nvSpPr>
        <p:spPr bwMode="auto">
          <a:xfrm>
            <a:off x="7531100" y="572400"/>
            <a:ext cx="270000" cy="48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5" name="Object 18"/>
          <p:cNvGraphicFramePr>
            <a:graphicFrameLocks noChangeAspect="1"/>
          </p:cNvGraphicFramePr>
          <p:nvPr>
            <p:extLst>
              <p:ext uri="{D42A27DB-BD31-4B8C-83A1-F6EECF244321}">
                <p14:modId xmlns:p14="http://schemas.microsoft.com/office/powerpoint/2010/main" val="3099739170"/>
              </p:ext>
            </p:extLst>
          </p:nvPr>
        </p:nvGraphicFramePr>
        <p:xfrm>
          <a:off x="4538663" y="619200"/>
          <a:ext cx="3822700" cy="381000"/>
        </p:xfrm>
        <a:graphic>
          <a:graphicData uri="http://schemas.openxmlformats.org/presentationml/2006/ole">
            <mc:AlternateContent xmlns:mc="http://schemas.openxmlformats.org/markup-compatibility/2006">
              <mc:Choice xmlns:v="urn:schemas-microsoft-com:vml" Requires="v">
                <p:oleObj spid="_x0000_s2102" name="Equation" r:id="rId3" imgW="3822480" imgH="380880" progId="Equation.3">
                  <p:embed/>
                </p:oleObj>
              </mc:Choice>
              <mc:Fallback>
                <p:oleObj name="Equation" r:id="rId3" imgW="3822480" imgH="380880" progId="Equation.3">
                  <p:embed/>
                  <p:pic>
                    <p:nvPicPr>
                      <p:cNvPr id="0" name=""/>
                      <p:cNvPicPr>
                        <a:picLocks noChangeAspect="1" noChangeArrowheads="1"/>
                      </p:cNvPicPr>
                      <p:nvPr/>
                    </p:nvPicPr>
                    <p:blipFill>
                      <a:blip r:embed="rId4"/>
                      <a:srcRect/>
                      <a:stretch>
                        <a:fillRect/>
                      </a:stretch>
                    </p:blipFill>
                    <p:spPr bwMode="auto">
                      <a:xfrm>
                        <a:off x="4538663" y="619200"/>
                        <a:ext cx="3822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083457621"/>
              </p:ext>
            </p:extLst>
          </p:nvPr>
        </p:nvGraphicFramePr>
        <p:xfrm>
          <a:off x="1816097" y="626400"/>
          <a:ext cx="2234880" cy="419040"/>
        </p:xfrm>
        <a:graphic>
          <a:graphicData uri="http://schemas.openxmlformats.org/presentationml/2006/ole">
            <mc:AlternateContent xmlns:mc="http://schemas.openxmlformats.org/markup-compatibility/2006">
              <mc:Choice xmlns:v="urn:schemas-microsoft-com:vml" Requires="v">
                <p:oleObj spid="_x0000_s2103" name="Equation" r:id="rId5" imgW="2234880" imgH="419040" progId="Equation.3">
                  <p:embed/>
                </p:oleObj>
              </mc:Choice>
              <mc:Fallback>
                <p:oleObj name="Equation" r:id="rId5" imgW="2234880" imgH="419040" progId="Equation.3">
                  <p:embed/>
                  <p:pic>
                    <p:nvPicPr>
                      <p:cNvPr id="0" name=""/>
                      <p:cNvPicPr>
                        <a:picLocks noChangeAspect="1" noChangeArrowheads="1"/>
                      </p:cNvPicPr>
                      <p:nvPr/>
                    </p:nvPicPr>
                    <p:blipFill>
                      <a:blip r:embed="rId6"/>
                      <a:srcRect/>
                      <a:stretch>
                        <a:fillRect/>
                      </a:stretch>
                    </p:blipFill>
                    <p:spPr bwMode="auto">
                      <a:xfrm>
                        <a:off x="1816097" y="626400"/>
                        <a:ext cx="2234880" cy="419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16"/>
          <p:cNvSpPr>
            <a:spLocks noChangeArrowheads="1"/>
          </p:cNvSpPr>
          <p:nvPr/>
        </p:nvSpPr>
        <p:spPr bwMode="auto">
          <a:xfrm>
            <a:off x="0" y="119362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7" name="TextBox 31"/>
          <p:cNvSpPr txBox="1">
            <a:spLocks noChangeArrowheads="1"/>
          </p:cNvSpPr>
          <p:nvPr/>
        </p:nvSpPr>
        <p:spPr bwMode="auto">
          <a:xfrm>
            <a:off x="57150" y="123322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28"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1"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27" name="Rectangle 19"/>
          <p:cNvSpPr>
            <a:spLocks noChangeArrowheads="1"/>
          </p:cNvSpPr>
          <p:nvPr/>
        </p:nvSpPr>
        <p:spPr bwMode="auto">
          <a:xfrm>
            <a:off x="5949950" y="572400"/>
            <a:ext cx="273600" cy="48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Rectangle 19"/>
          <p:cNvSpPr>
            <a:spLocks noChangeArrowheads="1"/>
          </p:cNvSpPr>
          <p:nvPr/>
        </p:nvSpPr>
        <p:spPr bwMode="auto">
          <a:xfrm>
            <a:off x="6714000" y="572400"/>
            <a:ext cx="295200" cy="48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Rectangle 19"/>
          <p:cNvSpPr>
            <a:spLocks noChangeArrowheads="1"/>
          </p:cNvSpPr>
          <p:nvPr/>
        </p:nvSpPr>
        <p:spPr bwMode="auto">
          <a:xfrm>
            <a:off x="7531100" y="572400"/>
            <a:ext cx="270000" cy="48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3" name="Object 18"/>
          <p:cNvGraphicFramePr>
            <a:graphicFrameLocks noChangeAspect="1"/>
          </p:cNvGraphicFramePr>
          <p:nvPr>
            <p:extLst>
              <p:ext uri="{D42A27DB-BD31-4B8C-83A1-F6EECF244321}">
                <p14:modId xmlns:p14="http://schemas.microsoft.com/office/powerpoint/2010/main" val="2720888548"/>
              </p:ext>
            </p:extLst>
          </p:nvPr>
        </p:nvGraphicFramePr>
        <p:xfrm>
          <a:off x="4538663" y="619200"/>
          <a:ext cx="3822700" cy="381000"/>
        </p:xfrm>
        <a:graphic>
          <a:graphicData uri="http://schemas.openxmlformats.org/presentationml/2006/ole">
            <mc:AlternateContent xmlns:mc="http://schemas.openxmlformats.org/markup-compatibility/2006">
              <mc:Choice xmlns:v="urn:schemas-microsoft-com:vml" Requires="v">
                <p:oleObj spid="_x0000_s3189" name="Equation" r:id="rId3" imgW="3822480" imgH="380880" progId="Equation.3">
                  <p:embed/>
                </p:oleObj>
              </mc:Choice>
              <mc:Fallback>
                <p:oleObj name="Equation" r:id="rId3" imgW="3822480" imgH="380880" progId="Equation.3">
                  <p:embed/>
                  <p:pic>
                    <p:nvPicPr>
                      <p:cNvPr id="0" name=""/>
                      <p:cNvPicPr>
                        <a:picLocks noChangeAspect="1" noChangeArrowheads="1"/>
                      </p:cNvPicPr>
                      <p:nvPr/>
                    </p:nvPicPr>
                    <p:blipFill>
                      <a:blip r:embed="rId4"/>
                      <a:srcRect/>
                      <a:stretch>
                        <a:fillRect/>
                      </a:stretch>
                    </p:blipFill>
                    <p:spPr bwMode="auto">
                      <a:xfrm>
                        <a:off x="4538663" y="619200"/>
                        <a:ext cx="3822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44"/>
          <p:cNvGraphicFramePr>
            <a:graphicFrameLocks noChangeAspect="1"/>
          </p:cNvGraphicFramePr>
          <p:nvPr>
            <p:extLst>
              <p:ext uri="{D42A27DB-BD31-4B8C-83A1-F6EECF244321}">
                <p14:modId xmlns:p14="http://schemas.microsoft.com/office/powerpoint/2010/main" val="2697177174"/>
              </p:ext>
            </p:extLst>
          </p:nvPr>
        </p:nvGraphicFramePr>
        <p:xfrm>
          <a:off x="1816097" y="626400"/>
          <a:ext cx="2234880" cy="419040"/>
        </p:xfrm>
        <a:graphic>
          <a:graphicData uri="http://schemas.openxmlformats.org/presentationml/2006/ole">
            <mc:AlternateContent xmlns:mc="http://schemas.openxmlformats.org/markup-compatibility/2006">
              <mc:Choice xmlns:v="urn:schemas-microsoft-com:vml" Requires="v">
                <p:oleObj spid="_x0000_s3190" name="Equation" r:id="rId5" imgW="2234880" imgH="419040" progId="Equation.3">
                  <p:embed/>
                </p:oleObj>
              </mc:Choice>
              <mc:Fallback>
                <p:oleObj name="Equation" r:id="rId5" imgW="2234880" imgH="419040" progId="Equation.3">
                  <p:embed/>
                  <p:pic>
                    <p:nvPicPr>
                      <p:cNvPr id="0" name=""/>
                      <p:cNvPicPr>
                        <a:picLocks noChangeAspect="1" noChangeArrowheads="1"/>
                      </p:cNvPicPr>
                      <p:nvPr/>
                    </p:nvPicPr>
                    <p:blipFill>
                      <a:blip r:embed="rId6"/>
                      <a:srcRect/>
                      <a:stretch>
                        <a:fillRect/>
                      </a:stretch>
                    </p:blipFill>
                    <p:spPr bwMode="auto">
                      <a:xfrm>
                        <a:off x="1816097" y="626400"/>
                        <a:ext cx="2234880" cy="419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076"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2</a:t>
            </a:r>
            <a:endParaRPr lang="en-US" sz="1000" i="0">
              <a:solidFill>
                <a:srgbClr val="3366FF"/>
              </a:solidFill>
            </a:endParaRPr>
          </a:p>
        </p:txBody>
      </p:sp>
      <p:sp>
        <p:nvSpPr>
          <p:cNvPr id="3077"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The reduced form equations are now as shown.  The equation for </a:t>
            </a:r>
            <a:r>
              <a:rPr lang="en-GB" sz="1500" b="1" dirty="0"/>
              <a:t>w</a:t>
            </a:r>
            <a:r>
              <a:rPr lang="en-GB" sz="1500" b="1" i="0" dirty="0"/>
              <a:t> is </a:t>
            </a:r>
            <a:r>
              <a:rPr lang="en-GB" sz="1500" b="1" i="0" dirty="0" err="1"/>
              <a:t>underidentified</a:t>
            </a:r>
            <a:r>
              <a:rPr lang="en-GB" sz="1500" b="1" i="0" dirty="0"/>
              <a:t> because there is no exogenous variable to act as an instrument for </a:t>
            </a:r>
            <a:r>
              <a:rPr lang="en-GB" sz="1500" b="1" dirty="0"/>
              <a:t>p</a:t>
            </a:r>
            <a:r>
              <a:rPr lang="en-GB" sz="1500" b="1" i="0" dirty="0"/>
              <a:t>.  Both </a:t>
            </a:r>
            <a:r>
              <a:rPr lang="en-GB" sz="1500" b="1" dirty="0"/>
              <a:t>U</a:t>
            </a:r>
            <a:r>
              <a:rPr lang="en-GB" sz="1500" b="1" i="0" dirty="0"/>
              <a:t> and </a:t>
            </a:r>
            <a:r>
              <a:rPr lang="en-GB" sz="1500" b="1" dirty="0"/>
              <a:t>x</a:t>
            </a:r>
            <a:r>
              <a:rPr lang="en-GB" sz="1500" b="1" i="0" dirty="0"/>
              <a:t> are already in the equation in their own right and are therefore unavailable.</a:t>
            </a:r>
            <a:endParaRPr lang="en-GB" sz="1500" b="1" i="0" dirty="0">
              <a:latin typeface="Times New Roman" pitchFamily="18" charset="0"/>
            </a:endParaRP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smtClean="0"/>
              <a:t>TWO-STAGE LEAST SQUARES</a:t>
            </a:r>
            <a:endParaRPr lang="en-GB" sz="1600" i="0" dirty="0">
              <a:latin typeface="Times New Roman" pitchFamily="18" charset="0"/>
            </a:endParaRPr>
          </a:p>
        </p:txBody>
      </p:sp>
      <p:sp>
        <p:nvSpPr>
          <p:cNvPr id="34" name="Rectangle 21"/>
          <p:cNvSpPr>
            <a:spLocks noChangeArrowheads="1"/>
          </p:cNvSpPr>
          <p:nvPr/>
        </p:nvSpPr>
        <p:spPr bwMode="auto">
          <a:xfrm>
            <a:off x="6076800" y="1227600"/>
            <a:ext cx="270000" cy="435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Rectangle 21"/>
          <p:cNvSpPr>
            <a:spLocks noChangeArrowheads="1"/>
          </p:cNvSpPr>
          <p:nvPr/>
        </p:nvSpPr>
        <p:spPr bwMode="auto">
          <a:xfrm>
            <a:off x="4957200" y="1227600"/>
            <a:ext cx="295200" cy="435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Rectangle 19"/>
          <p:cNvSpPr>
            <a:spLocks noChangeArrowheads="1"/>
          </p:cNvSpPr>
          <p:nvPr/>
        </p:nvSpPr>
        <p:spPr bwMode="auto">
          <a:xfrm>
            <a:off x="2358000" y="1461375"/>
            <a:ext cx="2736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Rectangle 19"/>
          <p:cNvSpPr>
            <a:spLocks noChangeArrowheads="1"/>
          </p:cNvSpPr>
          <p:nvPr/>
        </p:nvSpPr>
        <p:spPr bwMode="auto">
          <a:xfrm>
            <a:off x="2339975" y="2747250"/>
            <a:ext cx="2921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Rectangle 16"/>
          <p:cNvSpPr>
            <a:spLocks noChangeArrowheads="1"/>
          </p:cNvSpPr>
          <p:nvPr/>
        </p:nvSpPr>
        <p:spPr bwMode="auto">
          <a:xfrm>
            <a:off x="0" y="227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0" name="TextBox 31"/>
          <p:cNvSpPr txBox="1">
            <a:spLocks noChangeArrowheads="1"/>
          </p:cNvSpPr>
          <p:nvPr/>
        </p:nvSpPr>
        <p:spPr bwMode="auto">
          <a:xfrm>
            <a:off x="57150" y="231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51" name="Object 50"/>
          <p:cNvGraphicFramePr>
            <a:graphicFrameLocks noChangeAspect="1"/>
          </p:cNvGraphicFramePr>
          <p:nvPr>
            <p:extLst>
              <p:ext uri="{D42A27DB-BD31-4B8C-83A1-F6EECF244321}">
                <p14:modId xmlns:p14="http://schemas.microsoft.com/office/powerpoint/2010/main" val="3514627464"/>
              </p:ext>
            </p:extLst>
          </p:nvPr>
        </p:nvGraphicFramePr>
        <p:xfrm>
          <a:off x="2348700" y="2340000"/>
          <a:ext cx="4876800" cy="825500"/>
        </p:xfrm>
        <a:graphic>
          <a:graphicData uri="http://schemas.openxmlformats.org/presentationml/2006/ole">
            <mc:AlternateContent xmlns:mc="http://schemas.openxmlformats.org/markup-compatibility/2006">
              <mc:Choice xmlns:v="urn:schemas-microsoft-com:vml" Requires="v">
                <p:oleObj spid="_x0000_s3191" name="Equation" r:id="rId7" imgW="4876560" imgH="825480" progId="Equation.3">
                  <p:embed/>
                </p:oleObj>
              </mc:Choice>
              <mc:Fallback>
                <p:oleObj name="Equation" r:id="rId7" imgW="4876560" imgH="825480" progId="Equation.3">
                  <p:embed/>
                  <p:pic>
                    <p:nvPicPr>
                      <p:cNvPr id="0" name=""/>
                      <p:cNvPicPr>
                        <a:picLocks noChangeAspect="1" noChangeArrowheads="1"/>
                      </p:cNvPicPr>
                      <p:nvPr/>
                    </p:nvPicPr>
                    <p:blipFill>
                      <a:blip r:embed="rId8"/>
                      <a:srcRect/>
                      <a:stretch>
                        <a:fillRect/>
                      </a:stretch>
                    </p:blipFill>
                    <p:spPr bwMode="auto">
                      <a:xfrm>
                        <a:off x="2348700" y="2340000"/>
                        <a:ext cx="48768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145569197"/>
              </p:ext>
            </p:extLst>
          </p:nvPr>
        </p:nvGraphicFramePr>
        <p:xfrm>
          <a:off x="2371725" y="1260475"/>
          <a:ext cx="5473700" cy="825500"/>
        </p:xfrm>
        <a:graphic>
          <a:graphicData uri="http://schemas.openxmlformats.org/presentationml/2006/ole">
            <mc:AlternateContent xmlns:mc="http://schemas.openxmlformats.org/markup-compatibility/2006">
              <mc:Choice xmlns:v="urn:schemas-microsoft-com:vml" Requires="v">
                <p:oleObj spid="_x0000_s3192" name="Equation" r:id="rId9" imgW="5473440" imgH="825480" progId="Equation.3">
                  <p:embed/>
                </p:oleObj>
              </mc:Choice>
              <mc:Fallback>
                <p:oleObj name="Equation" r:id="rId9" imgW="5473440" imgH="825480" progId="Equation.3">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71725" y="1260475"/>
                        <a:ext cx="54737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4100" name="Text Box 6"/>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i="1">
                <a:solidFill>
                  <a:schemeClr val="tx1"/>
                </a:solidFill>
                <a:latin typeface="Arial" charset="0"/>
              </a:defRPr>
            </a:lvl1pPr>
            <a:lvl2pPr marL="742950" indent="-285750">
              <a:tabLst>
                <a:tab pos="946150" algn="l"/>
              </a:tabLst>
              <a:defRPr sz="1400" i="1">
                <a:solidFill>
                  <a:schemeClr val="tx1"/>
                </a:solidFill>
                <a:latin typeface="Arial" charset="0"/>
              </a:defRPr>
            </a:lvl2pPr>
            <a:lvl3pPr marL="1143000" indent="-228600">
              <a:tabLst>
                <a:tab pos="946150" algn="l"/>
              </a:tabLst>
              <a:defRPr sz="1400" i="1">
                <a:solidFill>
                  <a:schemeClr val="tx1"/>
                </a:solidFill>
                <a:latin typeface="Arial" charset="0"/>
              </a:defRPr>
            </a:lvl3pPr>
            <a:lvl4pPr marL="1600200" indent="-228600">
              <a:tabLst>
                <a:tab pos="946150" algn="l"/>
              </a:tabLst>
              <a:defRPr sz="1400" i="1">
                <a:solidFill>
                  <a:schemeClr val="tx1"/>
                </a:solidFill>
                <a:latin typeface="Arial" charset="0"/>
              </a:defRPr>
            </a:lvl4pPr>
            <a:lvl5pPr marL="2057400" indent="-228600">
              <a:tabLst>
                <a:tab pos="946150" algn="l"/>
              </a:tabLst>
              <a:defRPr sz="1400" i="1">
                <a:solidFill>
                  <a:schemeClr val="tx1"/>
                </a:solidFill>
                <a:latin typeface="Arial" charset="0"/>
              </a:defRPr>
            </a:lvl5pPr>
            <a:lvl6pPr marL="2514600" indent="-228600" algn="r" eaLnBrk="0" fontAlgn="base" hangingPunct="0">
              <a:spcBef>
                <a:spcPct val="0"/>
              </a:spcBef>
              <a:spcAft>
                <a:spcPct val="0"/>
              </a:spcAft>
              <a:tabLst>
                <a:tab pos="946150" algn="l"/>
              </a:tabLst>
              <a:defRPr sz="1400" i="1">
                <a:solidFill>
                  <a:schemeClr val="tx1"/>
                </a:solidFill>
                <a:latin typeface="Arial" charset="0"/>
              </a:defRPr>
            </a:lvl6pPr>
            <a:lvl7pPr marL="2971800" indent="-228600" algn="r" eaLnBrk="0" fontAlgn="base" hangingPunct="0">
              <a:spcBef>
                <a:spcPct val="0"/>
              </a:spcBef>
              <a:spcAft>
                <a:spcPct val="0"/>
              </a:spcAft>
              <a:tabLst>
                <a:tab pos="946150" algn="l"/>
              </a:tabLst>
              <a:defRPr sz="1400" i="1">
                <a:solidFill>
                  <a:schemeClr val="tx1"/>
                </a:solidFill>
                <a:latin typeface="Arial" charset="0"/>
              </a:defRPr>
            </a:lvl7pPr>
            <a:lvl8pPr marL="3429000" indent="-228600" algn="r" eaLnBrk="0" fontAlgn="base" hangingPunct="0">
              <a:spcBef>
                <a:spcPct val="0"/>
              </a:spcBef>
              <a:spcAft>
                <a:spcPct val="0"/>
              </a:spcAft>
              <a:tabLst>
                <a:tab pos="946150" algn="l"/>
              </a:tabLst>
              <a:defRPr sz="1400" i="1">
                <a:solidFill>
                  <a:schemeClr val="tx1"/>
                </a:solidFill>
                <a:latin typeface="Arial" charset="0"/>
              </a:defRPr>
            </a:lvl8pPr>
            <a:lvl9pPr marL="3886200" indent="-228600" algn="r" eaLnBrk="0" fontAlgn="base" hangingPunct="0">
              <a:spcBef>
                <a:spcPct val="0"/>
              </a:spcBef>
              <a:spcAft>
                <a:spcPct val="0"/>
              </a:spcAft>
              <a:tabLst>
                <a:tab pos="946150" algn="l"/>
              </a:tabLst>
              <a:defRPr sz="1400" i="1">
                <a:solidFill>
                  <a:schemeClr val="tx1"/>
                </a:solidFill>
                <a:latin typeface="Arial" charset="0"/>
              </a:defRPr>
            </a:lvl9pPr>
          </a:lstStyle>
          <a:p>
            <a:pPr algn="l"/>
            <a:endParaRPr lang="en-US" sz="1800" i="0"/>
          </a:p>
          <a:p>
            <a:pPr algn="l"/>
            <a:endParaRPr lang="en-US" sz="1800" i="0"/>
          </a:p>
          <a:p>
            <a:pPr algn="l"/>
            <a:endParaRPr lang="en-US" sz="2400" b="1" i="0"/>
          </a:p>
          <a:p>
            <a:pPr algn="l"/>
            <a:r>
              <a:rPr lang="en-US" sz="2400" b="1" i="0"/>
              <a:t>	</a:t>
            </a:r>
            <a:endParaRPr lang="en-US" sz="1800" i="0">
              <a:solidFill>
                <a:schemeClr val="bg1"/>
              </a:solidFill>
            </a:endParaRPr>
          </a:p>
        </p:txBody>
      </p:sp>
      <p:sp>
        <p:nvSpPr>
          <p:cNvPr id="4101" name="Text Box 1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3</a:t>
            </a:r>
            <a:endParaRPr lang="en-US" sz="1000" i="0">
              <a:solidFill>
                <a:srgbClr val="3366FF"/>
              </a:solidFill>
            </a:endParaRPr>
          </a:p>
        </p:txBody>
      </p:sp>
      <p:sp>
        <p:nvSpPr>
          <p:cNvPr id="4102"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However, the equation for </a:t>
            </a:r>
            <a:r>
              <a:rPr lang="en-GB" sz="1500" b="1" dirty="0"/>
              <a:t>p</a:t>
            </a:r>
            <a:r>
              <a:rPr lang="en-GB" sz="1500" b="1" i="0" dirty="0"/>
              <a:t> is now </a:t>
            </a:r>
            <a:r>
              <a:rPr lang="en-GB" sz="1500" b="1" i="0" dirty="0" err="1"/>
              <a:t>overidentified</a:t>
            </a:r>
            <a:r>
              <a:rPr lang="en-GB" sz="1500" b="1" i="0" dirty="0"/>
              <a:t>.  An equation is said to be </a:t>
            </a:r>
            <a:r>
              <a:rPr lang="en-GB" sz="1500" b="1" i="0" dirty="0" err="1"/>
              <a:t>overidentified</a:t>
            </a:r>
            <a:r>
              <a:rPr lang="en-GB" sz="1500" b="1" i="0" dirty="0"/>
              <a:t> if the number of available instruments exceeds the number of endogenous explanatory variables used as explanatory variables.</a:t>
            </a:r>
            <a:endParaRPr lang="en-GB" sz="1500" b="1" i="0" dirty="0">
              <a:latin typeface="Times New Roman" pitchFamily="18" charset="0"/>
            </a:endParaRP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smtClean="0"/>
              <a:t>TWO-STAGE LEAST SQUARES</a:t>
            </a:r>
            <a:endParaRPr lang="en-GB" sz="1600" i="0" dirty="0">
              <a:latin typeface="Times New Roman" pitchFamily="18" charset="0"/>
            </a:endParaRPr>
          </a:p>
        </p:txBody>
      </p:sp>
      <p:sp>
        <p:nvSpPr>
          <p:cNvPr id="24"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5"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31" name="Object 18"/>
          <p:cNvGraphicFramePr>
            <a:graphicFrameLocks noChangeAspect="1"/>
          </p:cNvGraphicFramePr>
          <p:nvPr>
            <p:extLst>
              <p:ext uri="{D42A27DB-BD31-4B8C-83A1-F6EECF244321}">
                <p14:modId xmlns:p14="http://schemas.microsoft.com/office/powerpoint/2010/main" val="1993181062"/>
              </p:ext>
            </p:extLst>
          </p:nvPr>
        </p:nvGraphicFramePr>
        <p:xfrm>
          <a:off x="4538663" y="619200"/>
          <a:ext cx="3822700" cy="381000"/>
        </p:xfrm>
        <a:graphic>
          <a:graphicData uri="http://schemas.openxmlformats.org/presentationml/2006/ole">
            <mc:AlternateContent xmlns:mc="http://schemas.openxmlformats.org/markup-compatibility/2006">
              <mc:Choice xmlns:v="urn:schemas-microsoft-com:vml" Requires="v">
                <p:oleObj spid="_x0000_s4209" name="Equation" r:id="rId3" imgW="3822480" imgH="380880" progId="Equation.3">
                  <p:embed/>
                </p:oleObj>
              </mc:Choice>
              <mc:Fallback>
                <p:oleObj name="Equation" r:id="rId3" imgW="3822480" imgH="380880" progId="Equation.3">
                  <p:embed/>
                  <p:pic>
                    <p:nvPicPr>
                      <p:cNvPr id="0" name=""/>
                      <p:cNvPicPr>
                        <a:picLocks noChangeAspect="1" noChangeArrowheads="1"/>
                      </p:cNvPicPr>
                      <p:nvPr/>
                    </p:nvPicPr>
                    <p:blipFill>
                      <a:blip r:embed="rId4"/>
                      <a:srcRect/>
                      <a:stretch>
                        <a:fillRect/>
                      </a:stretch>
                    </p:blipFill>
                    <p:spPr bwMode="auto">
                      <a:xfrm>
                        <a:off x="4538663" y="619200"/>
                        <a:ext cx="3822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Rectangle 19"/>
          <p:cNvSpPr>
            <a:spLocks noChangeArrowheads="1"/>
          </p:cNvSpPr>
          <p:nvPr/>
        </p:nvSpPr>
        <p:spPr bwMode="auto">
          <a:xfrm>
            <a:off x="2339975" y="2747250"/>
            <a:ext cx="2921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Rectangle 19"/>
          <p:cNvSpPr>
            <a:spLocks noChangeArrowheads="1"/>
          </p:cNvSpPr>
          <p:nvPr/>
        </p:nvSpPr>
        <p:spPr bwMode="auto">
          <a:xfrm>
            <a:off x="3214800" y="572400"/>
            <a:ext cx="277200" cy="48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8" name="Object 37"/>
          <p:cNvGraphicFramePr>
            <a:graphicFrameLocks noChangeAspect="1"/>
          </p:cNvGraphicFramePr>
          <p:nvPr>
            <p:extLst>
              <p:ext uri="{D42A27DB-BD31-4B8C-83A1-F6EECF244321}">
                <p14:modId xmlns:p14="http://schemas.microsoft.com/office/powerpoint/2010/main" val="2817211091"/>
              </p:ext>
            </p:extLst>
          </p:nvPr>
        </p:nvGraphicFramePr>
        <p:xfrm>
          <a:off x="1816097" y="626400"/>
          <a:ext cx="2234880" cy="419040"/>
        </p:xfrm>
        <a:graphic>
          <a:graphicData uri="http://schemas.openxmlformats.org/presentationml/2006/ole">
            <mc:AlternateContent xmlns:mc="http://schemas.openxmlformats.org/markup-compatibility/2006">
              <mc:Choice xmlns:v="urn:schemas-microsoft-com:vml" Requires="v">
                <p:oleObj spid="_x0000_s4210" name="Equation" r:id="rId5" imgW="2234880" imgH="419040" progId="Equation.3">
                  <p:embed/>
                </p:oleObj>
              </mc:Choice>
              <mc:Fallback>
                <p:oleObj name="Equation" r:id="rId5" imgW="2234880" imgH="419040" progId="Equation.3">
                  <p:embed/>
                  <p:pic>
                    <p:nvPicPr>
                      <p:cNvPr id="0" name=""/>
                      <p:cNvPicPr>
                        <a:picLocks noChangeAspect="1" noChangeArrowheads="1"/>
                      </p:cNvPicPr>
                      <p:nvPr/>
                    </p:nvPicPr>
                    <p:blipFill>
                      <a:blip r:embed="rId6"/>
                      <a:srcRect/>
                      <a:stretch>
                        <a:fillRect/>
                      </a:stretch>
                    </p:blipFill>
                    <p:spPr bwMode="auto">
                      <a:xfrm>
                        <a:off x="1816097" y="626400"/>
                        <a:ext cx="2234880" cy="419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16"/>
          <p:cNvSpPr>
            <a:spLocks noChangeArrowheads="1"/>
          </p:cNvSpPr>
          <p:nvPr/>
        </p:nvSpPr>
        <p:spPr bwMode="auto">
          <a:xfrm>
            <a:off x="0" y="119362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0" name="TextBox 31"/>
          <p:cNvSpPr txBox="1">
            <a:spLocks noChangeArrowheads="1"/>
          </p:cNvSpPr>
          <p:nvPr/>
        </p:nvSpPr>
        <p:spPr bwMode="auto">
          <a:xfrm>
            <a:off x="57150" y="123322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41" name="Object 7"/>
          <p:cNvGraphicFramePr>
            <a:graphicFrameLocks noChangeAspect="1"/>
          </p:cNvGraphicFramePr>
          <p:nvPr>
            <p:extLst>
              <p:ext uri="{D42A27DB-BD31-4B8C-83A1-F6EECF244321}">
                <p14:modId xmlns:p14="http://schemas.microsoft.com/office/powerpoint/2010/main" val="4145569197"/>
              </p:ext>
            </p:extLst>
          </p:nvPr>
        </p:nvGraphicFramePr>
        <p:xfrm>
          <a:off x="2372400" y="1260000"/>
          <a:ext cx="5473700" cy="825500"/>
        </p:xfrm>
        <a:graphic>
          <a:graphicData uri="http://schemas.openxmlformats.org/presentationml/2006/ole">
            <mc:AlternateContent xmlns:mc="http://schemas.openxmlformats.org/markup-compatibility/2006">
              <mc:Choice xmlns:v="urn:schemas-microsoft-com:vml" Requires="v">
                <p:oleObj spid="_x0000_s4211" name="Equation" r:id="rId7" imgW="5473440" imgH="825480" progId="Equation.3">
                  <p:embed/>
                </p:oleObj>
              </mc:Choice>
              <mc:Fallback>
                <p:oleObj name="Equation" r:id="rId7" imgW="5473440" imgH="825480" progId="Equation.3">
                  <p:embed/>
                  <p:pic>
                    <p:nvPicPr>
                      <p:cNvPr id="0" name=""/>
                      <p:cNvPicPr>
                        <a:picLocks noChangeAspect="1" noChangeArrowheads="1"/>
                      </p:cNvPicPr>
                      <p:nvPr/>
                    </p:nvPicPr>
                    <p:blipFill>
                      <a:blip r:embed="rId8"/>
                      <a:srcRect/>
                      <a:stretch>
                        <a:fillRect/>
                      </a:stretch>
                    </p:blipFill>
                    <p:spPr bwMode="auto">
                      <a:xfrm>
                        <a:off x="2372400" y="1260000"/>
                        <a:ext cx="54737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2" name="Rectangle 16"/>
          <p:cNvSpPr>
            <a:spLocks noChangeArrowheads="1"/>
          </p:cNvSpPr>
          <p:nvPr/>
        </p:nvSpPr>
        <p:spPr bwMode="auto">
          <a:xfrm>
            <a:off x="0" y="227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3" name="TextBox 31"/>
          <p:cNvSpPr txBox="1">
            <a:spLocks noChangeArrowheads="1"/>
          </p:cNvSpPr>
          <p:nvPr/>
        </p:nvSpPr>
        <p:spPr bwMode="auto">
          <a:xfrm>
            <a:off x="57150" y="231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22" name="Rectangle 19"/>
          <p:cNvSpPr>
            <a:spLocks noChangeArrowheads="1"/>
          </p:cNvSpPr>
          <p:nvPr/>
        </p:nvSpPr>
        <p:spPr bwMode="auto">
          <a:xfrm>
            <a:off x="2340000" y="2537700"/>
            <a:ext cx="2772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6" name="Object 45"/>
          <p:cNvGraphicFramePr>
            <a:graphicFrameLocks noChangeAspect="1"/>
          </p:cNvGraphicFramePr>
          <p:nvPr>
            <p:extLst>
              <p:ext uri="{D42A27DB-BD31-4B8C-83A1-F6EECF244321}">
                <p14:modId xmlns:p14="http://schemas.microsoft.com/office/powerpoint/2010/main" val="1727605467"/>
              </p:ext>
            </p:extLst>
          </p:nvPr>
        </p:nvGraphicFramePr>
        <p:xfrm>
          <a:off x="2348700" y="2340000"/>
          <a:ext cx="4876800" cy="825500"/>
        </p:xfrm>
        <a:graphic>
          <a:graphicData uri="http://schemas.openxmlformats.org/presentationml/2006/ole">
            <mc:AlternateContent xmlns:mc="http://schemas.openxmlformats.org/markup-compatibility/2006">
              <mc:Choice xmlns:v="urn:schemas-microsoft-com:vml" Requires="v">
                <p:oleObj spid="_x0000_s4212" name="Equation" r:id="rId9" imgW="4876560" imgH="825480" progId="Equation.3">
                  <p:embed/>
                </p:oleObj>
              </mc:Choice>
              <mc:Fallback>
                <p:oleObj name="Equation" r:id="rId9" imgW="4876560" imgH="825480" progId="Equation.3">
                  <p:embed/>
                  <p:pic>
                    <p:nvPicPr>
                      <p:cNvPr id="0" name=""/>
                      <p:cNvPicPr>
                        <a:picLocks noChangeAspect="1" noChangeArrowheads="1"/>
                      </p:cNvPicPr>
                      <p:nvPr/>
                    </p:nvPicPr>
                    <p:blipFill>
                      <a:blip r:embed="rId10"/>
                      <a:srcRect/>
                      <a:stretch>
                        <a:fillRect/>
                      </a:stretch>
                    </p:blipFill>
                    <p:spPr bwMode="auto">
                      <a:xfrm>
                        <a:off x="2348700" y="2340000"/>
                        <a:ext cx="48768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5124" name="Text Box 4"/>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i="1">
                <a:solidFill>
                  <a:schemeClr val="tx1"/>
                </a:solidFill>
                <a:latin typeface="Arial" charset="0"/>
              </a:defRPr>
            </a:lvl1pPr>
            <a:lvl2pPr marL="742950" indent="-285750">
              <a:tabLst>
                <a:tab pos="946150" algn="l"/>
              </a:tabLst>
              <a:defRPr sz="1400" i="1">
                <a:solidFill>
                  <a:schemeClr val="tx1"/>
                </a:solidFill>
                <a:latin typeface="Arial" charset="0"/>
              </a:defRPr>
            </a:lvl2pPr>
            <a:lvl3pPr marL="1143000" indent="-228600">
              <a:tabLst>
                <a:tab pos="946150" algn="l"/>
              </a:tabLst>
              <a:defRPr sz="1400" i="1">
                <a:solidFill>
                  <a:schemeClr val="tx1"/>
                </a:solidFill>
                <a:latin typeface="Arial" charset="0"/>
              </a:defRPr>
            </a:lvl3pPr>
            <a:lvl4pPr marL="1600200" indent="-228600">
              <a:tabLst>
                <a:tab pos="946150" algn="l"/>
              </a:tabLst>
              <a:defRPr sz="1400" i="1">
                <a:solidFill>
                  <a:schemeClr val="tx1"/>
                </a:solidFill>
                <a:latin typeface="Arial" charset="0"/>
              </a:defRPr>
            </a:lvl4pPr>
            <a:lvl5pPr marL="2057400" indent="-228600">
              <a:tabLst>
                <a:tab pos="946150" algn="l"/>
              </a:tabLst>
              <a:defRPr sz="1400" i="1">
                <a:solidFill>
                  <a:schemeClr val="tx1"/>
                </a:solidFill>
                <a:latin typeface="Arial" charset="0"/>
              </a:defRPr>
            </a:lvl5pPr>
            <a:lvl6pPr marL="2514600" indent="-228600" algn="r" eaLnBrk="0" fontAlgn="base" hangingPunct="0">
              <a:spcBef>
                <a:spcPct val="0"/>
              </a:spcBef>
              <a:spcAft>
                <a:spcPct val="0"/>
              </a:spcAft>
              <a:tabLst>
                <a:tab pos="946150" algn="l"/>
              </a:tabLst>
              <a:defRPr sz="1400" i="1">
                <a:solidFill>
                  <a:schemeClr val="tx1"/>
                </a:solidFill>
                <a:latin typeface="Arial" charset="0"/>
              </a:defRPr>
            </a:lvl6pPr>
            <a:lvl7pPr marL="2971800" indent="-228600" algn="r" eaLnBrk="0" fontAlgn="base" hangingPunct="0">
              <a:spcBef>
                <a:spcPct val="0"/>
              </a:spcBef>
              <a:spcAft>
                <a:spcPct val="0"/>
              </a:spcAft>
              <a:tabLst>
                <a:tab pos="946150" algn="l"/>
              </a:tabLst>
              <a:defRPr sz="1400" i="1">
                <a:solidFill>
                  <a:schemeClr val="tx1"/>
                </a:solidFill>
                <a:latin typeface="Arial" charset="0"/>
              </a:defRPr>
            </a:lvl7pPr>
            <a:lvl8pPr marL="3429000" indent="-228600" algn="r" eaLnBrk="0" fontAlgn="base" hangingPunct="0">
              <a:spcBef>
                <a:spcPct val="0"/>
              </a:spcBef>
              <a:spcAft>
                <a:spcPct val="0"/>
              </a:spcAft>
              <a:tabLst>
                <a:tab pos="946150" algn="l"/>
              </a:tabLst>
              <a:defRPr sz="1400" i="1">
                <a:solidFill>
                  <a:schemeClr val="tx1"/>
                </a:solidFill>
                <a:latin typeface="Arial" charset="0"/>
              </a:defRPr>
            </a:lvl8pPr>
            <a:lvl9pPr marL="3886200" indent="-228600" algn="r" eaLnBrk="0" fontAlgn="base" hangingPunct="0">
              <a:spcBef>
                <a:spcPct val="0"/>
              </a:spcBef>
              <a:spcAft>
                <a:spcPct val="0"/>
              </a:spcAft>
              <a:tabLst>
                <a:tab pos="946150" algn="l"/>
              </a:tabLst>
              <a:defRPr sz="1400" i="1">
                <a:solidFill>
                  <a:schemeClr val="tx1"/>
                </a:solidFill>
                <a:latin typeface="Arial" charset="0"/>
              </a:defRPr>
            </a:lvl9pPr>
          </a:lstStyle>
          <a:p>
            <a:pPr algn="l"/>
            <a:endParaRPr lang="en-US" sz="1800" i="0"/>
          </a:p>
          <a:p>
            <a:pPr algn="l"/>
            <a:endParaRPr lang="en-US" sz="1800" i="0"/>
          </a:p>
          <a:p>
            <a:pPr algn="l"/>
            <a:endParaRPr lang="en-US" sz="2400" b="1" i="0"/>
          </a:p>
          <a:p>
            <a:pPr algn="l"/>
            <a:r>
              <a:rPr lang="en-US" sz="2400" b="1" i="0"/>
              <a:t>	</a:t>
            </a:r>
            <a:endParaRPr lang="en-US" sz="1800" i="0">
              <a:solidFill>
                <a:schemeClr val="bg1"/>
              </a:solidFill>
            </a:endParaRPr>
          </a:p>
        </p:txBody>
      </p:sp>
      <p:sp>
        <p:nvSpPr>
          <p:cNvPr id="5125"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4</a:t>
            </a:r>
            <a:endParaRPr lang="en-US" sz="1000" i="0">
              <a:solidFill>
                <a:srgbClr val="3366FF"/>
              </a:solidFill>
            </a:endParaRPr>
          </a:p>
        </p:txBody>
      </p:sp>
      <p:sp>
        <p:nvSpPr>
          <p:cNvPr id="5126"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We could use </a:t>
            </a:r>
            <a:r>
              <a:rPr lang="en-GB" sz="1500" b="1" dirty="0"/>
              <a:t>U</a:t>
            </a:r>
            <a:r>
              <a:rPr lang="en-GB" sz="1500" b="1" i="0" dirty="0"/>
              <a:t> as an instrument.</a:t>
            </a:r>
            <a:endParaRPr lang="en-GB" sz="1500" b="1" i="0" dirty="0">
              <a:latin typeface="Times New Roman" pitchFamily="18" charset="0"/>
            </a:endParaRP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smtClean="0"/>
              <a:t>TWO-STAGE LEAST SQUARES</a:t>
            </a:r>
            <a:endParaRPr lang="en-GB" sz="1600" i="0" dirty="0">
              <a:latin typeface="Times New Roman" pitchFamily="18" charset="0"/>
            </a:endParaRPr>
          </a:p>
        </p:txBody>
      </p:sp>
      <p:sp>
        <p:nvSpPr>
          <p:cNvPr id="25"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6"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32" name="Object 18"/>
          <p:cNvGraphicFramePr>
            <a:graphicFrameLocks noChangeAspect="1"/>
          </p:cNvGraphicFramePr>
          <p:nvPr>
            <p:extLst>
              <p:ext uri="{D42A27DB-BD31-4B8C-83A1-F6EECF244321}">
                <p14:modId xmlns:p14="http://schemas.microsoft.com/office/powerpoint/2010/main" val="1993181062"/>
              </p:ext>
            </p:extLst>
          </p:nvPr>
        </p:nvGraphicFramePr>
        <p:xfrm>
          <a:off x="4538663" y="619200"/>
          <a:ext cx="3822700" cy="381000"/>
        </p:xfrm>
        <a:graphic>
          <a:graphicData uri="http://schemas.openxmlformats.org/presentationml/2006/ole">
            <mc:AlternateContent xmlns:mc="http://schemas.openxmlformats.org/markup-compatibility/2006">
              <mc:Choice xmlns:v="urn:schemas-microsoft-com:vml" Requires="v">
                <p:oleObj spid="_x0000_s5235" name="Equation" r:id="rId3" imgW="3822480" imgH="380880" progId="Equation.3">
                  <p:embed/>
                </p:oleObj>
              </mc:Choice>
              <mc:Fallback>
                <p:oleObj name="Equation" r:id="rId3" imgW="3822480" imgH="380880" progId="Equation.3">
                  <p:embed/>
                  <p:pic>
                    <p:nvPicPr>
                      <p:cNvPr id="0" name=""/>
                      <p:cNvPicPr>
                        <a:picLocks noChangeAspect="1" noChangeArrowheads="1"/>
                      </p:cNvPicPr>
                      <p:nvPr/>
                    </p:nvPicPr>
                    <p:blipFill>
                      <a:blip r:embed="rId4"/>
                      <a:srcRect/>
                      <a:stretch>
                        <a:fillRect/>
                      </a:stretch>
                    </p:blipFill>
                    <p:spPr bwMode="auto">
                      <a:xfrm>
                        <a:off x="4538663" y="619200"/>
                        <a:ext cx="3822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19"/>
          <p:cNvSpPr>
            <a:spLocks noChangeArrowheads="1"/>
          </p:cNvSpPr>
          <p:nvPr/>
        </p:nvSpPr>
        <p:spPr bwMode="auto">
          <a:xfrm>
            <a:off x="2339975" y="2747250"/>
            <a:ext cx="2921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Rectangle 19"/>
          <p:cNvSpPr>
            <a:spLocks noChangeArrowheads="1"/>
          </p:cNvSpPr>
          <p:nvPr/>
        </p:nvSpPr>
        <p:spPr bwMode="auto">
          <a:xfrm>
            <a:off x="3214800" y="572400"/>
            <a:ext cx="277200" cy="48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1" name="Object 40"/>
          <p:cNvGraphicFramePr>
            <a:graphicFrameLocks noChangeAspect="1"/>
          </p:cNvGraphicFramePr>
          <p:nvPr>
            <p:extLst>
              <p:ext uri="{D42A27DB-BD31-4B8C-83A1-F6EECF244321}">
                <p14:modId xmlns:p14="http://schemas.microsoft.com/office/powerpoint/2010/main" val="2817211091"/>
              </p:ext>
            </p:extLst>
          </p:nvPr>
        </p:nvGraphicFramePr>
        <p:xfrm>
          <a:off x="1816097" y="626400"/>
          <a:ext cx="2234880" cy="419040"/>
        </p:xfrm>
        <a:graphic>
          <a:graphicData uri="http://schemas.openxmlformats.org/presentationml/2006/ole">
            <mc:AlternateContent xmlns:mc="http://schemas.openxmlformats.org/markup-compatibility/2006">
              <mc:Choice xmlns:v="urn:schemas-microsoft-com:vml" Requires="v">
                <p:oleObj spid="_x0000_s5236" name="Equation" r:id="rId5" imgW="2234880" imgH="419040" progId="Equation.3">
                  <p:embed/>
                </p:oleObj>
              </mc:Choice>
              <mc:Fallback>
                <p:oleObj name="Equation" r:id="rId5" imgW="2234880" imgH="419040" progId="Equation.3">
                  <p:embed/>
                  <p:pic>
                    <p:nvPicPr>
                      <p:cNvPr id="0" name=""/>
                      <p:cNvPicPr>
                        <a:picLocks noChangeAspect="1" noChangeArrowheads="1"/>
                      </p:cNvPicPr>
                      <p:nvPr/>
                    </p:nvPicPr>
                    <p:blipFill>
                      <a:blip r:embed="rId6"/>
                      <a:srcRect/>
                      <a:stretch>
                        <a:fillRect/>
                      </a:stretch>
                    </p:blipFill>
                    <p:spPr bwMode="auto">
                      <a:xfrm>
                        <a:off x="1816097" y="626400"/>
                        <a:ext cx="2234880" cy="419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 name="Rectangle 16"/>
          <p:cNvSpPr>
            <a:spLocks noChangeArrowheads="1"/>
          </p:cNvSpPr>
          <p:nvPr/>
        </p:nvSpPr>
        <p:spPr bwMode="auto">
          <a:xfrm>
            <a:off x="0" y="119362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3" name="TextBox 31"/>
          <p:cNvSpPr txBox="1">
            <a:spLocks noChangeArrowheads="1"/>
          </p:cNvSpPr>
          <p:nvPr/>
        </p:nvSpPr>
        <p:spPr bwMode="auto">
          <a:xfrm>
            <a:off x="57150" y="123322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44" name="Object 7"/>
          <p:cNvGraphicFramePr>
            <a:graphicFrameLocks noChangeAspect="1"/>
          </p:cNvGraphicFramePr>
          <p:nvPr>
            <p:extLst>
              <p:ext uri="{D42A27DB-BD31-4B8C-83A1-F6EECF244321}">
                <p14:modId xmlns:p14="http://schemas.microsoft.com/office/powerpoint/2010/main" val="4145569197"/>
              </p:ext>
            </p:extLst>
          </p:nvPr>
        </p:nvGraphicFramePr>
        <p:xfrm>
          <a:off x="2372400" y="1260000"/>
          <a:ext cx="5473700" cy="825500"/>
        </p:xfrm>
        <a:graphic>
          <a:graphicData uri="http://schemas.openxmlformats.org/presentationml/2006/ole">
            <mc:AlternateContent xmlns:mc="http://schemas.openxmlformats.org/markup-compatibility/2006">
              <mc:Choice xmlns:v="urn:schemas-microsoft-com:vml" Requires="v">
                <p:oleObj spid="_x0000_s5237" name="Equation" r:id="rId7" imgW="5473440" imgH="825480" progId="Equation.3">
                  <p:embed/>
                </p:oleObj>
              </mc:Choice>
              <mc:Fallback>
                <p:oleObj name="Equation" r:id="rId7" imgW="5473440" imgH="825480" progId="Equation.3">
                  <p:embed/>
                  <p:pic>
                    <p:nvPicPr>
                      <p:cNvPr id="0" name=""/>
                      <p:cNvPicPr>
                        <a:picLocks noChangeAspect="1" noChangeArrowheads="1"/>
                      </p:cNvPicPr>
                      <p:nvPr/>
                    </p:nvPicPr>
                    <p:blipFill>
                      <a:blip r:embed="rId8"/>
                      <a:srcRect/>
                      <a:stretch>
                        <a:fillRect/>
                      </a:stretch>
                    </p:blipFill>
                    <p:spPr bwMode="auto">
                      <a:xfrm>
                        <a:off x="2372400" y="1260000"/>
                        <a:ext cx="54737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5" name="Rectangle 16"/>
          <p:cNvSpPr>
            <a:spLocks noChangeArrowheads="1"/>
          </p:cNvSpPr>
          <p:nvPr/>
        </p:nvSpPr>
        <p:spPr bwMode="auto">
          <a:xfrm>
            <a:off x="0" y="227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6" name="TextBox 31"/>
          <p:cNvSpPr txBox="1">
            <a:spLocks noChangeArrowheads="1"/>
          </p:cNvSpPr>
          <p:nvPr/>
        </p:nvSpPr>
        <p:spPr bwMode="auto">
          <a:xfrm>
            <a:off x="57150" y="231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48" name="Rectangle 21"/>
          <p:cNvSpPr>
            <a:spLocks noChangeArrowheads="1"/>
          </p:cNvSpPr>
          <p:nvPr/>
        </p:nvSpPr>
        <p:spPr bwMode="auto">
          <a:xfrm>
            <a:off x="4649788" y="2307600"/>
            <a:ext cx="295200"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19"/>
          <p:cNvSpPr>
            <a:spLocks noChangeArrowheads="1"/>
          </p:cNvSpPr>
          <p:nvPr/>
        </p:nvSpPr>
        <p:spPr bwMode="auto">
          <a:xfrm>
            <a:off x="2340000" y="2537700"/>
            <a:ext cx="2772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9" name="Object 48"/>
          <p:cNvGraphicFramePr>
            <a:graphicFrameLocks noChangeAspect="1"/>
          </p:cNvGraphicFramePr>
          <p:nvPr>
            <p:extLst>
              <p:ext uri="{D42A27DB-BD31-4B8C-83A1-F6EECF244321}">
                <p14:modId xmlns:p14="http://schemas.microsoft.com/office/powerpoint/2010/main" val="1727605467"/>
              </p:ext>
            </p:extLst>
          </p:nvPr>
        </p:nvGraphicFramePr>
        <p:xfrm>
          <a:off x="2348700" y="2340000"/>
          <a:ext cx="4876800" cy="825500"/>
        </p:xfrm>
        <a:graphic>
          <a:graphicData uri="http://schemas.openxmlformats.org/presentationml/2006/ole">
            <mc:AlternateContent xmlns:mc="http://schemas.openxmlformats.org/markup-compatibility/2006">
              <mc:Choice xmlns:v="urn:schemas-microsoft-com:vml" Requires="v">
                <p:oleObj spid="_x0000_s5238" name="Equation" r:id="rId9" imgW="4876560" imgH="825480" progId="Equation.3">
                  <p:embed/>
                </p:oleObj>
              </mc:Choice>
              <mc:Fallback>
                <p:oleObj name="Equation" r:id="rId9" imgW="4876560" imgH="825480" progId="Equation.3">
                  <p:embed/>
                  <p:pic>
                    <p:nvPicPr>
                      <p:cNvPr id="0" name=""/>
                      <p:cNvPicPr>
                        <a:picLocks noChangeAspect="1" noChangeArrowheads="1"/>
                      </p:cNvPicPr>
                      <p:nvPr/>
                    </p:nvPicPr>
                    <p:blipFill>
                      <a:blip r:embed="rId10"/>
                      <a:srcRect/>
                      <a:stretch>
                        <a:fillRect/>
                      </a:stretch>
                    </p:blipFill>
                    <p:spPr bwMode="auto">
                      <a:xfrm>
                        <a:off x="2348700" y="2340000"/>
                        <a:ext cx="48768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0" name="Rectangle 16"/>
          <p:cNvSpPr>
            <a:spLocks noChangeArrowheads="1"/>
          </p:cNvSpPr>
          <p:nvPr/>
        </p:nvSpPr>
        <p:spPr bwMode="auto">
          <a:xfrm>
            <a:off x="0" y="3355800"/>
            <a:ext cx="9144000" cy="106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4983617"/>
              </p:ext>
            </p:extLst>
          </p:nvPr>
        </p:nvGraphicFramePr>
        <p:xfrm>
          <a:off x="969963" y="3432175"/>
          <a:ext cx="3390900" cy="901700"/>
        </p:xfrm>
        <a:graphic>
          <a:graphicData uri="http://schemas.openxmlformats.org/presentationml/2006/ole">
            <mc:AlternateContent xmlns:mc="http://schemas.openxmlformats.org/markup-compatibility/2006">
              <mc:Choice xmlns:v="urn:schemas-microsoft-com:vml" Requires="v">
                <p:oleObj spid="_x0000_s5239" name="Equation" r:id="rId11" imgW="3390900" imgH="901700" progId="Equation.DSMT4">
                  <p:embed/>
                </p:oleObj>
              </mc:Choice>
              <mc:Fallback>
                <p:oleObj name="Equation" r:id="rId11" imgW="3390900" imgH="90170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69963" y="3432175"/>
                        <a:ext cx="33909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6148" name="Text Box 4"/>
          <p:cNvSpPr txBox="1">
            <a:spLocks noChangeArrowheads="1"/>
          </p:cNvSpPr>
          <p:nvPr/>
        </p:nvSpPr>
        <p:spPr bwMode="auto">
          <a:xfrm>
            <a:off x="301625" y="455613"/>
            <a:ext cx="8532813" cy="5038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46150" algn="l"/>
              </a:tabLst>
              <a:defRPr sz="1400" i="1">
                <a:solidFill>
                  <a:schemeClr val="tx1"/>
                </a:solidFill>
                <a:latin typeface="Arial" charset="0"/>
              </a:defRPr>
            </a:lvl1pPr>
            <a:lvl2pPr marL="742950" indent="-285750">
              <a:tabLst>
                <a:tab pos="946150" algn="l"/>
              </a:tabLst>
              <a:defRPr sz="1400" i="1">
                <a:solidFill>
                  <a:schemeClr val="tx1"/>
                </a:solidFill>
                <a:latin typeface="Arial" charset="0"/>
              </a:defRPr>
            </a:lvl2pPr>
            <a:lvl3pPr marL="1143000" indent="-228600">
              <a:tabLst>
                <a:tab pos="946150" algn="l"/>
              </a:tabLst>
              <a:defRPr sz="1400" i="1">
                <a:solidFill>
                  <a:schemeClr val="tx1"/>
                </a:solidFill>
                <a:latin typeface="Arial" charset="0"/>
              </a:defRPr>
            </a:lvl3pPr>
            <a:lvl4pPr marL="1600200" indent="-228600">
              <a:tabLst>
                <a:tab pos="946150" algn="l"/>
              </a:tabLst>
              <a:defRPr sz="1400" i="1">
                <a:solidFill>
                  <a:schemeClr val="tx1"/>
                </a:solidFill>
                <a:latin typeface="Arial" charset="0"/>
              </a:defRPr>
            </a:lvl4pPr>
            <a:lvl5pPr marL="2057400" indent="-228600">
              <a:tabLst>
                <a:tab pos="946150" algn="l"/>
              </a:tabLst>
              <a:defRPr sz="1400" i="1">
                <a:solidFill>
                  <a:schemeClr val="tx1"/>
                </a:solidFill>
                <a:latin typeface="Arial" charset="0"/>
              </a:defRPr>
            </a:lvl5pPr>
            <a:lvl6pPr marL="2514600" indent="-228600" algn="r" eaLnBrk="0" fontAlgn="base" hangingPunct="0">
              <a:spcBef>
                <a:spcPct val="0"/>
              </a:spcBef>
              <a:spcAft>
                <a:spcPct val="0"/>
              </a:spcAft>
              <a:tabLst>
                <a:tab pos="946150" algn="l"/>
              </a:tabLst>
              <a:defRPr sz="1400" i="1">
                <a:solidFill>
                  <a:schemeClr val="tx1"/>
                </a:solidFill>
                <a:latin typeface="Arial" charset="0"/>
              </a:defRPr>
            </a:lvl6pPr>
            <a:lvl7pPr marL="2971800" indent="-228600" algn="r" eaLnBrk="0" fontAlgn="base" hangingPunct="0">
              <a:spcBef>
                <a:spcPct val="0"/>
              </a:spcBef>
              <a:spcAft>
                <a:spcPct val="0"/>
              </a:spcAft>
              <a:tabLst>
                <a:tab pos="946150" algn="l"/>
              </a:tabLst>
              <a:defRPr sz="1400" i="1">
                <a:solidFill>
                  <a:schemeClr val="tx1"/>
                </a:solidFill>
                <a:latin typeface="Arial" charset="0"/>
              </a:defRPr>
            </a:lvl7pPr>
            <a:lvl8pPr marL="3429000" indent="-228600" algn="r" eaLnBrk="0" fontAlgn="base" hangingPunct="0">
              <a:spcBef>
                <a:spcPct val="0"/>
              </a:spcBef>
              <a:spcAft>
                <a:spcPct val="0"/>
              </a:spcAft>
              <a:tabLst>
                <a:tab pos="946150" algn="l"/>
              </a:tabLst>
              <a:defRPr sz="1400" i="1">
                <a:solidFill>
                  <a:schemeClr val="tx1"/>
                </a:solidFill>
                <a:latin typeface="Arial" charset="0"/>
              </a:defRPr>
            </a:lvl8pPr>
            <a:lvl9pPr marL="3886200" indent="-228600" algn="r" eaLnBrk="0" fontAlgn="base" hangingPunct="0">
              <a:spcBef>
                <a:spcPct val="0"/>
              </a:spcBef>
              <a:spcAft>
                <a:spcPct val="0"/>
              </a:spcAft>
              <a:tabLst>
                <a:tab pos="946150" algn="l"/>
              </a:tabLst>
              <a:defRPr sz="1400" i="1">
                <a:solidFill>
                  <a:schemeClr val="tx1"/>
                </a:solidFill>
                <a:latin typeface="Arial" charset="0"/>
              </a:defRPr>
            </a:lvl9pPr>
          </a:lstStyle>
          <a:p>
            <a:pPr algn="l"/>
            <a:endParaRPr lang="en-US" sz="1800" i="0"/>
          </a:p>
          <a:p>
            <a:pPr algn="l"/>
            <a:endParaRPr lang="en-US" sz="1800" i="0"/>
          </a:p>
          <a:p>
            <a:pPr algn="l"/>
            <a:endParaRPr lang="en-US" sz="2400" b="1" i="0"/>
          </a:p>
          <a:p>
            <a:pPr algn="l"/>
            <a:r>
              <a:rPr lang="en-US" sz="2400" b="1" i="0"/>
              <a:t>	</a:t>
            </a:r>
            <a:endParaRPr lang="en-US" sz="1800" i="0">
              <a:solidFill>
                <a:schemeClr val="bg1"/>
              </a:solidFill>
            </a:endParaRPr>
          </a:p>
        </p:txBody>
      </p:sp>
      <p:sp>
        <p:nvSpPr>
          <p:cNvPr id="6149"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5</a:t>
            </a:r>
            <a:endParaRPr lang="en-US" sz="1000" i="0">
              <a:solidFill>
                <a:srgbClr val="3366FF"/>
              </a:solidFill>
            </a:endParaRPr>
          </a:p>
        </p:txBody>
      </p:sp>
      <p:sp>
        <p:nvSpPr>
          <p:cNvPr id="6150"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Equally, we could use </a:t>
            </a:r>
            <a:r>
              <a:rPr lang="en-GB" sz="1500" b="1" dirty="0"/>
              <a:t>x</a:t>
            </a:r>
            <a:r>
              <a:rPr lang="en-GB" sz="1500" b="1" i="0" dirty="0"/>
              <a:t> as an instrument.  Both estimators are consistent.  Hence, in large samples they will yield the same estimate — the true value.  But in finite samples they will be different because they have different error components.</a:t>
            </a:r>
            <a:endParaRPr lang="en-GB" sz="1500" b="1" i="0" dirty="0">
              <a:latin typeface="Times New Roman" pitchFamily="18" charset="0"/>
            </a:endParaRP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smtClean="0"/>
              <a:t>TWO-STAGE LEAST SQUARES</a:t>
            </a:r>
            <a:endParaRPr lang="en-GB" sz="1600" i="0" dirty="0">
              <a:latin typeface="Times New Roman" pitchFamily="18" charset="0"/>
            </a:endParaRPr>
          </a:p>
        </p:txBody>
      </p:sp>
      <p:sp>
        <p:nvSpPr>
          <p:cNvPr id="23"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6"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27" name="Object 18"/>
          <p:cNvGraphicFramePr>
            <a:graphicFrameLocks noChangeAspect="1"/>
          </p:cNvGraphicFramePr>
          <p:nvPr>
            <p:extLst>
              <p:ext uri="{D42A27DB-BD31-4B8C-83A1-F6EECF244321}">
                <p14:modId xmlns:p14="http://schemas.microsoft.com/office/powerpoint/2010/main" val="1993181062"/>
              </p:ext>
            </p:extLst>
          </p:nvPr>
        </p:nvGraphicFramePr>
        <p:xfrm>
          <a:off x="4538663" y="619200"/>
          <a:ext cx="3822700" cy="381000"/>
        </p:xfrm>
        <a:graphic>
          <a:graphicData uri="http://schemas.openxmlformats.org/presentationml/2006/ole">
            <mc:AlternateContent xmlns:mc="http://schemas.openxmlformats.org/markup-compatibility/2006">
              <mc:Choice xmlns:v="urn:schemas-microsoft-com:vml" Requires="v">
                <p:oleObj spid="_x0000_s6271" name="Equation" r:id="rId3" imgW="3822480" imgH="380880" progId="Equation.3">
                  <p:embed/>
                </p:oleObj>
              </mc:Choice>
              <mc:Fallback>
                <p:oleObj name="Equation" r:id="rId3" imgW="3822480" imgH="380880" progId="Equation.3">
                  <p:embed/>
                  <p:pic>
                    <p:nvPicPr>
                      <p:cNvPr id="0" name=""/>
                      <p:cNvPicPr>
                        <a:picLocks noChangeAspect="1" noChangeArrowheads="1"/>
                      </p:cNvPicPr>
                      <p:nvPr/>
                    </p:nvPicPr>
                    <p:blipFill>
                      <a:blip r:embed="rId4"/>
                      <a:srcRect/>
                      <a:stretch>
                        <a:fillRect/>
                      </a:stretch>
                    </p:blipFill>
                    <p:spPr bwMode="auto">
                      <a:xfrm>
                        <a:off x="4538663" y="619200"/>
                        <a:ext cx="3822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Rectangle 19"/>
          <p:cNvSpPr>
            <a:spLocks noChangeArrowheads="1"/>
          </p:cNvSpPr>
          <p:nvPr/>
        </p:nvSpPr>
        <p:spPr bwMode="auto">
          <a:xfrm>
            <a:off x="2339975" y="2747250"/>
            <a:ext cx="2921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Rectangle 19"/>
          <p:cNvSpPr>
            <a:spLocks noChangeArrowheads="1"/>
          </p:cNvSpPr>
          <p:nvPr/>
        </p:nvSpPr>
        <p:spPr bwMode="auto">
          <a:xfrm>
            <a:off x="3214800" y="572400"/>
            <a:ext cx="277200" cy="48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1" name="Object 40"/>
          <p:cNvGraphicFramePr>
            <a:graphicFrameLocks noChangeAspect="1"/>
          </p:cNvGraphicFramePr>
          <p:nvPr>
            <p:extLst>
              <p:ext uri="{D42A27DB-BD31-4B8C-83A1-F6EECF244321}">
                <p14:modId xmlns:p14="http://schemas.microsoft.com/office/powerpoint/2010/main" val="2817211091"/>
              </p:ext>
            </p:extLst>
          </p:nvPr>
        </p:nvGraphicFramePr>
        <p:xfrm>
          <a:off x="1816097" y="626400"/>
          <a:ext cx="2234880" cy="419040"/>
        </p:xfrm>
        <a:graphic>
          <a:graphicData uri="http://schemas.openxmlformats.org/presentationml/2006/ole">
            <mc:AlternateContent xmlns:mc="http://schemas.openxmlformats.org/markup-compatibility/2006">
              <mc:Choice xmlns:v="urn:schemas-microsoft-com:vml" Requires="v">
                <p:oleObj spid="_x0000_s6272" name="Equation" r:id="rId5" imgW="2234880" imgH="419040" progId="Equation.3">
                  <p:embed/>
                </p:oleObj>
              </mc:Choice>
              <mc:Fallback>
                <p:oleObj name="Equation" r:id="rId5" imgW="2234880" imgH="419040" progId="Equation.3">
                  <p:embed/>
                  <p:pic>
                    <p:nvPicPr>
                      <p:cNvPr id="0" name=""/>
                      <p:cNvPicPr>
                        <a:picLocks noChangeAspect="1" noChangeArrowheads="1"/>
                      </p:cNvPicPr>
                      <p:nvPr/>
                    </p:nvPicPr>
                    <p:blipFill>
                      <a:blip r:embed="rId6"/>
                      <a:srcRect/>
                      <a:stretch>
                        <a:fillRect/>
                      </a:stretch>
                    </p:blipFill>
                    <p:spPr bwMode="auto">
                      <a:xfrm>
                        <a:off x="1816097" y="626400"/>
                        <a:ext cx="2234880" cy="419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 name="Rectangle 16"/>
          <p:cNvSpPr>
            <a:spLocks noChangeArrowheads="1"/>
          </p:cNvSpPr>
          <p:nvPr/>
        </p:nvSpPr>
        <p:spPr bwMode="auto">
          <a:xfrm>
            <a:off x="0" y="119362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3" name="TextBox 31"/>
          <p:cNvSpPr txBox="1">
            <a:spLocks noChangeArrowheads="1"/>
          </p:cNvSpPr>
          <p:nvPr/>
        </p:nvSpPr>
        <p:spPr bwMode="auto">
          <a:xfrm>
            <a:off x="57150" y="123322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44" name="Object 7"/>
          <p:cNvGraphicFramePr>
            <a:graphicFrameLocks noChangeAspect="1"/>
          </p:cNvGraphicFramePr>
          <p:nvPr>
            <p:extLst>
              <p:ext uri="{D42A27DB-BD31-4B8C-83A1-F6EECF244321}">
                <p14:modId xmlns:p14="http://schemas.microsoft.com/office/powerpoint/2010/main" val="4145569197"/>
              </p:ext>
            </p:extLst>
          </p:nvPr>
        </p:nvGraphicFramePr>
        <p:xfrm>
          <a:off x="2372400" y="1260000"/>
          <a:ext cx="5473700" cy="825500"/>
        </p:xfrm>
        <a:graphic>
          <a:graphicData uri="http://schemas.openxmlformats.org/presentationml/2006/ole">
            <mc:AlternateContent xmlns:mc="http://schemas.openxmlformats.org/markup-compatibility/2006">
              <mc:Choice xmlns:v="urn:schemas-microsoft-com:vml" Requires="v">
                <p:oleObj spid="_x0000_s6273" name="Equation" r:id="rId7" imgW="5473440" imgH="825480" progId="Equation.3">
                  <p:embed/>
                </p:oleObj>
              </mc:Choice>
              <mc:Fallback>
                <p:oleObj name="Equation" r:id="rId7" imgW="5473440" imgH="825480" progId="Equation.3">
                  <p:embed/>
                  <p:pic>
                    <p:nvPicPr>
                      <p:cNvPr id="0" name=""/>
                      <p:cNvPicPr>
                        <a:picLocks noChangeAspect="1" noChangeArrowheads="1"/>
                      </p:cNvPicPr>
                      <p:nvPr/>
                    </p:nvPicPr>
                    <p:blipFill>
                      <a:blip r:embed="rId8"/>
                      <a:srcRect/>
                      <a:stretch>
                        <a:fillRect/>
                      </a:stretch>
                    </p:blipFill>
                    <p:spPr bwMode="auto">
                      <a:xfrm>
                        <a:off x="2372400" y="1260000"/>
                        <a:ext cx="54737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5" name="Rectangle 16"/>
          <p:cNvSpPr>
            <a:spLocks noChangeArrowheads="1"/>
          </p:cNvSpPr>
          <p:nvPr/>
        </p:nvSpPr>
        <p:spPr bwMode="auto">
          <a:xfrm>
            <a:off x="0" y="227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6" name="TextBox 31"/>
          <p:cNvSpPr txBox="1">
            <a:spLocks noChangeArrowheads="1"/>
          </p:cNvSpPr>
          <p:nvPr/>
        </p:nvSpPr>
        <p:spPr bwMode="auto">
          <a:xfrm>
            <a:off x="57150" y="231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47" name="Rectangle 21"/>
          <p:cNvSpPr>
            <a:spLocks noChangeArrowheads="1"/>
          </p:cNvSpPr>
          <p:nvPr/>
        </p:nvSpPr>
        <p:spPr bwMode="auto">
          <a:xfrm>
            <a:off x="5469900" y="2307600"/>
            <a:ext cx="255587"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19"/>
          <p:cNvSpPr>
            <a:spLocks noChangeArrowheads="1"/>
          </p:cNvSpPr>
          <p:nvPr/>
        </p:nvSpPr>
        <p:spPr bwMode="auto">
          <a:xfrm>
            <a:off x="2340000" y="2537700"/>
            <a:ext cx="2772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9" name="Object 48"/>
          <p:cNvGraphicFramePr>
            <a:graphicFrameLocks noChangeAspect="1"/>
          </p:cNvGraphicFramePr>
          <p:nvPr>
            <p:extLst>
              <p:ext uri="{D42A27DB-BD31-4B8C-83A1-F6EECF244321}">
                <p14:modId xmlns:p14="http://schemas.microsoft.com/office/powerpoint/2010/main" val="1727605467"/>
              </p:ext>
            </p:extLst>
          </p:nvPr>
        </p:nvGraphicFramePr>
        <p:xfrm>
          <a:off x="2348700" y="2340000"/>
          <a:ext cx="4876800" cy="825500"/>
        </p:xfrm>
        <a:graphic>
          <a:graphicData uri="http://schemas.openxmlformats.org/presentationml/2006/ole">
            <mc:AlternateContent xmlns:mc="http://schemas.openxmlformats.org/markup-compatibility/2006">
              <mc:Choice xmlns:v="urn:schemas-microsoft-com:vml" Requires="v">
                <p:oleObj spid="_x0000_s6274" name="Equation" r:id="rId9" imgW="4876560" imgH="825480" progId="Equation.3">
                  <p:embed/>
                </p:oleObj>
              </mc:Choice>
              <mc:Fallback>
                <p:oleObj name="Equation" r:id="rId9" imgW="4876560" imgH="825480" progId="Equation.3">
                  <p:embed/>
                  <p:pic>
                    <p:nvPicPr>
                      <p:cNvPr id="0" name=""/>
                      <p:cNvPicPr>
                        <a:picLocks noChangeAspect="1" noChangeArrowheads="1"/>
                      </p:cNvPicPr>
                      <p:nvPr/>
                    </p:nvPicPr>
                    <p:blipFill>
                      <a:blip r:embed="rId10"/>
                      <a:srcRect/>
                      <a:stretch>
                        <a:fillRect/>
                      </a:stretch>
                    </p:blipFill>
                    <p:spPr bwMode="auto">
                      <a:xfrm>
                        <a:off x="2348700" y="2340000"/>
                        <a:ext cx="48768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0" name="Rectangle 16"/>
          <p:cNvSpPr>
            <a:spLocks noChangeArrowheads="1"/>
          </p:cNvSpPr>
          <p:nvPr/>
        </p:nvSpPr>
        <p:spPr bwMode="auto">
          <a:xfrm>
            <a:off x="0" y="3355800"/>
            <a:ext cx="9144000" cy="106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4983617"/>
              </p:ext>
            </p:extLst>
          </p:nvPr>
        </p:nvGraphicFramePr>
        <p:xfrm>
          <a:off x="969963" y="3432175"/>
          <a:ext cx="3390900" cy="901700"/>
        </p:xfrm>
        <a:graphic>
          <a:graphicData uri="http://schemas.openxmlformats.org/presentationml/2006/ole">
            <mc:AlternateContent xmlns:mc="http://schemas.openxmlformats.org/markup-compatibility/2006">
              <mc:Choice xmlns:v="urn:schemas-microsoft-com:vml" Requires="v">
                <p:oleObj spid="_x0000_s6275" name="Equation" r:id="rId11" imgW="3390900" imgH="901700" progId="Equation.DSMT4">
                  <p:embed/>
                </p:oleObj>
              </mc:Choice>
              <mc:Fallback>
                <p:oleObj name="Equation" r:id="rId11" imgW="3390900" imgH="90170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69963" y="3432175"/>
                        <a:ext cx="33909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260551669"/>
              </p:ext>
            </p:extLst>
          </p:nvPr>
        </p:nvGraphicFramePr>
        <p:xfrm>
          <a:off x="5059363" y="3432175"/>
          <a:ext cx="3314700" cy="901700"/>
        </p:xfrm>
        <a:graphic>
          <a:graphicData uri="http://schemas.openxmlformats.org/presentationml/2006/ole">
            <mc:AlternateContent xmlns:mc="http://schemas.openxmlformats.org/markup-compatibility/2006">
              <mc:Choice xmlns:v="urn:schemas-microsoft-com:vml" Requires="v">
                <p:oleObj spid="_x0000_s6276" name="Equation" r:id="rId13" imgW="3314700" imgH="901700" progId="Equation.DSMT4">
                  <p:embed/>
                </p:oleObj>
              </mc:Choice>
              <mc:Fallback>
                <p:oleObj name="Equation" r:id="rId13" imgW="3314700" imgH="901700" progId="Equation.DSMT4">
                  <p:embed/>
                  <p:pic>
                    <p:nvPicPr>
                      <p:cNvPr id="0" name="Object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59363" y="3432175"/>
                        <a:ext cx="33147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173" name="Text Box 1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6</a:t>
            </a:r>
            <a:endParaRPr lang="en-US" sz="1000" i="0">
              <a:solidFill>
                <a:srgbClr val="3366FF"/>
              </a:solidFill>
            </a:endParaRPr>
          </a:p>
        </p:txBody>
      </p:sp>
      <p:sp>
        <p:nvSpPr>
          <p:cNvPr id="7174"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If we had to choose between them, it would be rational to choose the more efficient, that is, that with the smaller population variance.  We would therefore choose the instrument more highly correlated with </a:t>
            </a:r>
            <a:r>
              <a:rPr lang="en-GB" sz="1500" b="1" dirty="0"/>
              <a:t>w</a:t>
            </a:r>
            <a:r>
              <a:rPr lang="en-GB" sz="1500" b="1" i="0" dirty="0"/>
              <a:t>.</a:t>
            </a:r>
            <a:endParaRPr lang="en-GB" sz="1500" b="1" i="0" dirty="0">
              <a:latin typeface="Times New Roman" pitchFamily="18" charset="0"/>
            </a:endParaRPr>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smtClean="0"/>
              <a:t>TWO-STAGE LEAST SQUARES</a:t>
            </a:r>
            <a:endParaRPr lang="en-GB" sz="1600" i="0" dirty="0">
              <a:latin typeface="Times New Roman" pitchFamily="18" charset="0"/>
            </a:endParaRPr>
          </a:p>
        </p:txBody>
      </p:sp>
      <p:sp>
        <p:nvSpPr>
          <p:cNvPr id="31" name="Rectangle 16"/>
          <p:cNvSpPr>
            <a:spLocks noChangeArrowheads="1"/>
          </p:cNvSpPr>
          <p:nvPr/>
        </p:nvSpPr>
        <p:spPr bwMode="auto">
          <a:xfrm>
            <a:off x="0" y="4525199"/>
            <a:ext cx="9144000" cy="106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16"/>
          <p:cNvSpPr>
            <a:spLocks noChangeArrowheads="1"/>
          </p:cNvSpPr>
          <p:nvPr/>
        </p:nvSpPr>
        <p:spPr bwMode="auto">
          <a:xfrm>
            <a:off x="0" y="3355800"/>
            <a:ext cx="9144000" cy="106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9"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0"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51" name="Object 18"/>
          <p:cNvGraphicFramePr>
            <a:graphicFrameLocks noChangeAspect="1"/>
          </p:cNvGraphicFramePr>
          <p:nvPr>
            <p:extLst>
              <p:ext uri="{D42A27DB-BD31-4B8C-83A1-F6EECF244321}">
                <p14:modId xmlns:p14="http://schemas.microsoft.com/office/powerpoint/2010/main" val="1993181062"/>
              </p:ext>
            </p:extLst>
          </p:nvPr>
        </p:nvGraphicFramePr>
        <p:xfrm>
          <a:off x="4538663" y="619200"/>
          <a:ext cx="3822700" cy="381000"/>
        </p:xfrm>
        <a:graphic>
          <a:graphicData uri="http://schemas.openxmlformats.org/presentationml/2006/ole">
            <mc:AlternateContent xmlns:mc="http://schemas.openxmlformats.org/markup-compatibility/2006">
              <mc:Choice xmlns:v="urn:schemas-microsoft-com:vml" Requires="v">
                <p:oleObj spid="_x0000_s7391" name="Equation" r:id="rId3" imgW="3822480" imgH="380880" progId="Equation.3">
                  <p:embed/>
                </p:oleObj>
              </mc:Choice>
              <mc:Fallback>
                <p:oleObj name="Equation" r:id="rId3" imgW="3822480" imgH="380880" progId="Equation.3">
                  <p:embed/>
                  <p:pic>
                    <p:nvPicPr>
                      <p:cNvPr id="0" name=""/>
                      <p:cNvPicPr>
                        <a:picLocks noChangeAspect="1" noChangeArrowheads="1"/>
                      </p:cNvPicPr>
                      <p:nvPr/>
                    </p:nvPicPr>
                    <p:blipFill>
                      <a:blip r:embed="rId4"/>
                      <a:srcRect/>
                      <a:stretch>
                        <a:fillRect/>
                      </a:stretch>
                    </p:blipFill>
                    <p:spPr bwMode="auto">
                      <a:xfrm>
                        <a:off x="4538663" y="619200"/>
                        <a:ext cx="3822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2" name="Rectangle 19"/>
          <p:cNvSpPr>
            <a:spLocks noChangeArrowheads="1"/>
          </p:cNvSpPr>
          <p:nvPr/>
        </p:nvSpPr>
        <p:spPr bwMode="auto">
          <a:xfrm>
            <a:off x="2339975" y="2747250"/>
            <a:ext cx="2921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Rectangle 19"/>
          <p:cNvSpPr>
            <a:spLocks noChangeArrowheads="1"/>
          </p:cNvSpPr>
          <p:nvPr/>
        </p:nvSpPr>
        <p:spPr bwMode="auto">
          <a:xfrm>
            <a:off x="3214800" y="572400"/>
            <a:ext cx="277200" cy="48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4" name="Object 53"/>
          <p:cNvGraphicFramePr>
            <a:graphicFrameLocks noChangeAspect="1"/>
          </p:cNvGraphicFramePr>
          <p:nvPr>
            <p:extLst>
              <p:ext uri="{D42A27DB-BD31-4B8C-83A1-F6EECF244321}">
                <p14:modId xmlns:p14="http://schemas.microsoft.com/office/powerpoint/2010/main" val="2817211091"/>
              </p:ext>
            </p:extLst>
          </p:nvPr>
        </p:nvGraphicFramePr>
        <p:xfrm>
          <a:off x="1816097" y="626400"/>
          <a:ext cx="2234880" cy="419040"/>
        </p:xfrm>
        <a:graphic>
          <a:graphicData uri="http://schemas.openxmlformats.org/presentationml/2006/ole">
            <mc:AlternateContent xmlns:mc="http://schemas.openxmlformats.org/markup-compatibility/2006">
              <mc:Choice xmlns:v="urn:schemas-microsoft-com:vml" Requires="v">
                <p:oleObj spid="_x0000_s7392" name="Equation" r:id="rId5" imgW="2234880" imgH="419040" progId="Equation.3">
                  <p:embed/>
                </p:oleObj>
              </mc:Choice>
              <mc:Fallback>
                <p:oleObj name="Equation" r:id="rId5" imgW="2234880" imgH="419040" progId="Equation.3">
                  <p:embed/>
                  <p:pic>
                    <p:nvPicPr>
                      <p:cNvPr id="0" name=""/>
                      <p:cNvPicPr>
                        <a:picLocks noChangeAspect="1" noChangeArrowheads="1"/>
                      </p:cNvPicPr>
                      <p:nvPr/>
                    </p:nvPicPr>
                    <p:blipFill>
                      <a:blip r:embed="rId6"/>
                      <a:srcRect/>
                      <a:stretch>
                        <a:fillRect/>
                      </a:stretch>
                    </p:blipFill>
                    <p:spPr bwMode="auto">
                      <a:xfrm>
                        <a:off x="1816097" y="626400"/>
                        <a:ext cx="2234880" cy="419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5" name="Rectangle 16"/>
          <p:cNvSpPr>
            <a:spLocks noChangeArrowheads="1"/>
          </p:cNvSpPr>
          <p:nvPr/>
        </p:nvSpPr>
        <p:spPr bwMode="auto">
          <a:xfrm>
            <a:off x="0" y="119362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6" name="TextBox 31"/>
          <p:cNvSpPr txBox="1">
            <a:spLocks noChangeArrowheads="1"/>
          </p:cNvSpPr>
          <p:nvPr/>
        </p:nvSpPr>
        <p:spPr bwMode="auto">
          <a:xfrm>
            <a:off x="57150" y="123322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57" name="Object 7"/>
          <p:cNvGraphicFramePr>
            <a:graphicFrameLocks noChangeAspect="1"/>
          </p:cNvGraphicFramePr>
          <p:nvPr>
            <p:extLst>
              <p:ext uri="{D42A27DB-BD31-4B8C-83A1-F6EECF244321}">
                <p14:modId xmlns:p14="http://schemas.microsoft.com/office/powerpoint/2010/main" val="4145569197"/>
              </p:ext>
            </p:extLst>
          </p:nvPr>
        </p:nvGraphicFramePr>
        <p:xfrm>
          <a:off x="2372400" y="1260000"/>
          <a:ext cx="5473700" cy="825500"/>
        </p:xfrm>
        <a:graphic>
          <a:graphicData uri="http://schemas.openxmlformats.org/presentationml/2006/ole">
            <mc:AlternateContent xmlns:mc="http://schemas.openxmlformats.org/markup-compatibility/2006">
              <mc:Choice xmlns:v="urn:schemas-microsoft-com:vml" Requires="v">
                <p:oleObj spid="_x0000_s7393" name="Equation" r:id="rId7" imgW="5473440" imgH="825480" progId="Equation.3">
                  <p:embed/>
                </p:oleObj>
              </mc:Choice>
              <mc:Fallback>
                <p:oleObj name="Equation" r:id="rId7" imgW="5473440" imgH="825480" progId="Equation.3">
                  <p:embed/>
                  <p:pic>
                    <p:nvPicPr>
                      <p:cNvPr id="0" name=""/>
                      <p:cNvPicPr>
                        <a:picLocks noChangeAspect="1" noChangeArrowheads="1"/>
                      </p:cNvPicPr>
                      <p:nvPr/>
                    </p:nvPicPr>
                    <p:blipFill>
                      <a:blip r:embed="rId8"/>
                      <a:srcRect/>
                      <a:stretch>
                        <a:fillRect/>
                      </a:stretch>
                    </p:blipFill>
                    <p:spPr bwMode="auto">
                      <a:xfrm>
                        <a:off x="2372400" y="1260000"/>
                        <a:ext cx="54737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8" name="Rectangle 16"/>
          <p:cNvSpPr>
            <a:spLocks noChangeArrowheads="1"/>
          </p:cNvSpPr>
          <p:nvPr/>
        </p:nvSpPr>
        <p:spPr bwMode="auto">
          <a:xfrm>
            <a:off x="0" y="227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9" name="TextBox 31"/>
          <p:cNvSpPr txBox="1">
            <a:spLocks noChangeArrowheads="1"/>
          </p:cNvSpPr>
          <p:nvPr/>
        </p:nvSpPr>
        <p:spPr bwMode="auto">
          <a:xfrm>
            <a:off x="57150" y="231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28" name="Rectangle 19"/>
          <p:cNvSpPr>
            <a:spLocks noChangeArrowheads="1"/>
          </p:cNvSpPr>
          <p:nvPr/>
        </p:nvSpPr>
        <p:spPr bwMode="auto">
          <a:xfrm>
            <a:off x="2340000" y="2537700"/>
            <a:ext cx="2772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Rectangle 21"/>
          <p:cNvSpPr>
            <a:spLocks noChangeArrowheads="1"/>
          </p:cNvSpPr>
          <p:nvPr/>
        </p:nvSpPr>
        <p:spPr bwMode="auto">
          <a:xfrm>
            <a:off x="5469900" y="2307600"/>
            <a:ext cx="255587"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Rectangle 21"/>
          <p:cNvSpPr>
            <a:spLocks noChangeArrowheads="1"/>
          </p:cNvSpPr>
          <p:nvPr/>
        </p:nvSpPr>
        <p:spPr bwMode="auto">
          <a:xfrm>
            <a:off x="4649788" y="2307600"/>
            <a:ext cx="295200"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62" name="Object 61"/>
          <p:cNvGraphicFramePr>
            <a:graphicFrameLocks noChangeAspect="1"/>
          </p:cNvGraphicFramePr>
          <p:nvPr>
            <p:extLst>
              <p:ext uri="{D42A27DB-BD31-4B8C-83A1-F6EECF244321}">
                <p14:modId xmlns:p14="http://schemas.microsoft.com/office/powerpoint/2010/main" val="1727605467"/>
              </p:ext>
            </p:extLst>
          </p:nvPr>
        </p:nvGraphicFramePr>
        <p:xfrm>
          <a:off x="2348700" y="2340000"/>
          <a:ext cx="4876800" cy="825500"/>
        </p:xfrm>
        <a:graphic>
          <a:graphicData uri="http://schemas.openxmlformats.org/presentationml/2006/ole">
            <mc:AlternateContent xmlns:mc="http://schemas.openxmlformats.org/markup-compatibility/2006">
              <mc:Choice xmlns:v="urn:schemas-microsoft-com:vml" Requires="v">
                <p:oleObj spid="_x0000_s7394" name="Equation" r:id="rId9" imgW="4876560" imgH="825480" progId="Equation.3">
                  <p:embed/>
                </p:oleObj>
              </mc:Choice>
              <mc:Fallback>
                <p:oleObj name="Equation" r:id="rId9" imgW="4876560" imgH="825480" progId="Equation.3">
                  <p:embed/>
                  <p:pic>
                    <p:nvPicPr>
                      <p:cNvPr id="0" name=""/>
                      <p:cNvPicPr>
                        <a:picLocks noChangeAspect="1" noChangeArrowheads="1"/>
                      </p:cNvPicPr>
                      <p:nvPr/>
                    </p:nvPicPr>
                    <p:blipFill>
                      <a:blip r:embed="rId10"/>
                      <a:srcRect/>
                      <a:stretch>
                        <a:fillRect/>
                      </a:stretch>
                    </p:blipFill>
                    <p:spPr bwMode="auto">
                      <a:xfrm>
                        <a:off x="2348700" y="2340000"/>
                        <a:ext cx="48768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4983617"/>
              </p:ext>
            </p:extLst>
          </p:nvPr>
        </p:nvGraphicFramePr>
        <p:xfrm>
          <a:off x="969963" y="3432175"/>
          <a:ext cx="3390900" cy="901700"/>
        </p:xfrm>
        <a:graphic>
          <a:graphicData uri="http://schemas.openxmlformats.org/presentationml/2006/ole">
            <mc:AlternateContent xmlns:mc="http://schemas.openxmlformats.org/markup-compatibility/2006">
              <mc:Choice xmlns:v="urn:schemas-microsoft-com:vml" Requires="v">
                <p:oleObj spid="_x0000_s7395" name="Equation" r:id="rId11" imgW="3390840" imgH="901440" progId="Equation.DSMT4">
                  <p:embed/>
                </p:oleObj>
              </mc:Choice>
              <mc:Fallback>
                <p:oleObj name="Equation" r:id="rId11" imgW="3390840" imgH="90144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69963" y="3432175"/>
                        <a:ext cx="33909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260551669"/>
              </p:ext>
            </p:extLst>
          </p:nvPr>
        </p:nvGraphicFramePr>
        <p:xfrm>
          <a:off x="5059363" y="3432175"/>
          <a:ext cx="3314700" cy="901700"/>
        </p:xfrm>
        <a:graphic>
          <a:graphicData uri="http://schemas.openxmlformats.org/presentationml/2006/ole">
            <mc:AlternateContent xmlns:mc="http://schemas.openxmlformats.org/markup-compatibility/2006">
              <mc:Choice xmlns:v="urn:schemas-microsoft-com:vml" Requires="v">
                <p:oleObj spid="_x0000_s7396" name="Equation" r:id="rId13" imgW="3314520" imgH="901440" progId="Equation.DSMT4">
                  <p:embed/>
                </p:oleObj>
              </mc:Choice>
              <mc:Fallback>
                <p:oleObj name="Equation" r:id="rId13" imgW="3314520" imgH="901440" progId="Equation.DSMT4">
                  <p:embed/>
                  <p:pic>
                    <p:nvPicPr>
                      <p:cNvPr id="0" name="Object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59363" y="3432175"/>
                        <a:ext cx="33147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697920124"/>
              </p:ext>
            </p:extLst>
          </p:nvPr>
        </p:nvGraphicFramePr>
        <p:xfrm>
          <a:off x="904875" y="4572000"/>
          <a:ext cx="2159000" cy="952500"/>
        </p:xfrm>
        <a:graphic>
          <a:graphicData uri="http://schemas.openxmlformats.org/presentationml/2006/ole">
            <mc:AlternateContent xmlns:mc="http://schemas.openxmlformats.org/markup-compatibility/2006">
              <mc:Choice xmlns:v="urn:schemas-microsoft-com:vml" Requires="v">
                <p:oleObj spid="_x0000_s7397" name="Equation" r:id="rId15" imgW="2158920" imgH="952200" progId="Equation.DSMT4">
                  <p:embed/>
                </p:oleObj>
              </mc:Choice>
              <mc:Fallback>
                <p:oleObj name="Equation" r:id="rId15" imgW="2158920" imgH="952200" progId="Equation.DSMT4">
                  <p:embed/>
                  <p:pic>
                    <p:nvPicPr>
                      <p:cNvPr id="0" name="Object 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04875" y="4572000"/>
                        <a:ext cx="2159000" cy="952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580720841"/>
              </p:ext>
            </p:extLst>
          </p:nvPr>
        </p:nvGraphicFramePr>
        <p:xfrm>
          <a:off x="4987925" y="4572000"/>
          <a:ext cx="2133600" cy="952500"/>
        </p:xfrm>
        <a:graphic>
          <a:graphicData uri="http://schemas.openxmlformats.org/presentationml/2006/ole">
            <mc:AlternateContent xmlns:mc="http://schemas.openxmlformats.org/markup-compatibility/2006">
              <mc:Choice xmlns:v="urn:schemas-microsoft-com:vml" Requires="v">
                <p:oleObj spid="_x0000_s7398" name="Equation" r:id="rId17" imgW="2133360" imgH="952200" progId="Equation.DSMT4">
                  <p:embed/>
                </p:oleObj>
              </mc:Choice>
              <mc:Fallback>
                <p:oleObj name="Equation" r:id="rId17" imgW="2133360" imgH="952200" progId="Equation.DSMT4">
                  <p:embed/>
                  <p:pic>
                    <p:nvPicPr>
                      <p:cNvPr id="0" name="Object 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987925" y="4572000"/>
                        <a:ext cx="2133600" cy="952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16"/>
          <p:cNvSpPr>
            <a:spLocks noChangeArrowheads="1"/>
          </p:cNvSpPr>
          <p:nvPr/>
        </p:nvSpPr>
        <p:spPr bwMode="auto">
          <a:xfrm>
            <a:off x="0" y="4525199"/>
            <a:ext cx="9144000" cy="106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54" name="Rectangle 16"/>
          <p:cNvSpPr>
            <a:spLocks noChangeArrowheads="1"/>
          </p:cNvSpPr>
          <p:nvPr/>
        </p:nvSpPr>
        <p:spPr bwMode="auto">
          <a:xfrm>
            <a:off x="0" y="3355800"/>
            <a:ext cx="9144000" cy="106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4"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5"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2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197"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7</a:t>
            </a:r>
            <a:endParaRPr lang="en-US" sz="1000" i="0">
              <a:solidFill>
                <a:srgbClr val="3366FF"/>
              </a:solidFill>
            </a:endParaRPr>
          </a:p>
        </p:txBody>
      </p:sp>
      <p:sp>
        <p:nvSpPr>
          <p:cNvPr id="8200" name="Text Box 2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But we do not need to choose between them.  Instead, we will combine them into a super-instrument more highly correlated with </a:t>
            </a:r>
            <a:r>
              <a:rPr lang="en-GB" sz="1500" b="1" dirty="0"/>
              <a:t>w</a:t>
            </a:r>
            <a:r>
              <a:rPr lang="en-GB" sz="1500" b="1" i="0" dirty="0"/>
              <a:t> than either individually.</a:t>
            </a:r>
            <a:endParaRPr lang="en-GB" sz="1500" b="1" i="0" dirty="0">
              <a:latin typeface="Times New Roman" pitchFamily="18" charset="0"/>
            </a:endParaRPr>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smtClean="0"/>
              <a:t>TWO-STAGE LEAST SQUARES</a:t>
            </a:r>
            <a:endParaRPr lang="en-GB" sz="1600" i="0" dirty="0">
              <a:latin typeface="Times New Roman" pitchFamily="18" charset="0"/>
            </a:endParaRPr>
          </a:p>
        </p:txBody>
      </p:sp>
      <p:graphicFrame>
        <p:nvGraphicFramePr>
          <p:cNvPr id="33" name="Object 18"/>
          <p:cNvGraphicFramePr>
            <a:graphicFrameLocks noChangeAspect="1"/>
          </p:cNvGraphicFramePr>
          <p:nvPr>
            <p:extLst>
              <p:ext uri="{D42A27DB-BD31-4B8C-83A1-F6EECF244321}">
                <p14:modId xmlns:p14="http://schemas.microsoft.com/office/powerpoint/2010/main" val="216956888"/>
              </p:ext>
            </p:extLst>
          </p:nvPr>
        </p:nvGraphicFramePr>
        <p:xfrm>
          <a:off x="4538663" y="619200"/>
          <a:ext cx="3822700" cy="381000"/>
        </p:xfrm>
        <a:graphic>
          <a:graphicData uri="http://schemas.openxmlformats.org/presentationml/2006/ole">
            <mc:AlternateContent xmlns:mc="http://schemas.openxmlformats.org/markup-compatibility/2006">
              <mc:Choice xmlns:v="urn:schemas-microsoft-com:vml" Requires="v">
                <p:oleObj spid="_x0000_s8414" name="Equation" r:id="rId3" imgW="3822480" imgH="380880" progId="Equation.3">
                  <p:embed/>
                </p:oleObj>
              </mc:Choice>
              <mc:Fallback>
                <p:oleObj name="Equation" r:id="rId3" imgW="3822480" imgH="380880" progId="Equation.3">
                  <p:embed/>
                  <p:pic>
                    <p:nvPicPr>
                      <p:cNvPr id="0" name=""/>
                      <p:cNvPicPr>
                        <a:picLocks noChangeAspect="1" noChangeArrowheads="1"/>
                      </p:cNvPicPr>
                      <p:nvPr/>
                    </p:nvPicPr>
                    <p:blipFill>
                      <a:blip r:embed="rId4"/>
                      <a:srcRect/>
                      <a:stretch>
                        <a:fillRect/>
                      </a:stretch>
                    </p:blipFill>
                    <p:spPr bwMode="auto">
                      <a:xfrm>
                        <a:off x="4538663" y="619200"/>
                        <a:ext cx="3822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 name="Rectangle 19"/>
          <p:cNvSpPr>
            <a:spLocks noChangeArrowheads="1"/>
          </p:cNvSpPr>
          <p:nvPr/>
        </p:nvSpPr>
        <p:spPr bwMode="auto">
          <a:xfrm>
            <a:off x="2339975" y="2747250"/>
            <a:ext cx="2921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Rectangle 19"/>
          <p:cNvSpPr>
            <a:spLocks noChangeArrowheads="1"/>
          </p:cNvSpPr>
          <p:nvPr/>
        </p:nvSpPr>
        <p:spPr bwMode="auto">
          <a:xfrm>
            <a:off x="3214800" y="572400"/>
            <a:ext cx="277200" cy="48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7" name="Object 46"/>
          <p:cNvGraphicFramePr>
            <a:graphicFrameLocks noChangeAspect="1"/>
          </p:cNvGraphicFramePr>
          <p:nvPr>
            <p:extLst>
              <p:ext uri="{D42A27DB-BD31-4B8C-83A1-F6EECF244321}">
                <p14:modId xmlns:p14="http://schemas.microsoft.com/office/powerpoint/2010/main" val="4194710654"/>
              </p:ext>
            </p:extLst>
          </p:nvPr>
        </p:nvGraphicFramePr>
        <p:xfrm>
          <a:off x="1816097" y="626400"/>
          <a:ext cx="2234880" cy="419040"/>
        </p:xfrm>
        <a:graphic>
          <a:graphicData uri="http://schemas.openxmlformats.org/presentationml/2006/ole">
            <mc:AlternateContent xmlns:mc="http://schemas.openxmlformats.org/markup-compatibility/2006">
              <mc:Choice xmlns:v="urn:schemas-microsoft-com:vml" Requires="v">
                <p:oleObj spid="_x0000_s8415" name="Equation" r:id="rId5" imgW="2234880" imgH="419040" progId="Equation.3">
                  <p:embed/>
                </p:oleObj>
              </mc:Choice>
              <mc:Fallback>
                <p:oleObj name="Equation" r:id="rId5" imgW="2234880" imgH="419040" progId="Equation.3">
                  <p:embed/>
                  <p:pic>
                    <p:nvPicPr>
                      <p:cNvPr id="0" name=""/>
                      <p:cNvPicPr>
                        <a:picLocks noChangeAspect="1" noChangeArrowheads="1"/>
                      </p:cNvPicPr>
                      <p:nvPr/>
                    </p:nvPicPr>
                    <p:blipFill>
                      <a:blip r:embed="rId6"/>
                      <a:srcRect/>
                      <a:stretch>
                        <a:fillRect/>
                      </a:stretch>
                    </p:blipFill>
                    <p:spPr bwMode="auto">
                      <a:xfrm>
                        <a:off x="1816097" y="626400"/>
                        <a:ext cx="2234880" cy="419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Rectangle 16"/>
          <p:cNvSpPr>
            <a:spLocks noChangeArrowheads="1"/>
          </p:cNvSpPr>
          <p:nvPr/>
        </p:nvSpPr>
        <p:spPr bwMode="auto">
          <a:xfrm>
            <a:off x="0" y="119362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9" name="TextBox 31"/>
          <p:cNvSpPr txBox="1">
            <a:spLocks noChangeArrowheads="1"/>
          </p:cNvSpPr>
          <p:nvPr/>
        </p:nvSpPr>
        <p:spPr bwMode="auto">
          <a:xfrm>
            <a:off x="57150" y="123322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38" name="Object 7"/>
          <p:cNvGraphicFramePr>
            <a:graphicFrameLocks noChangeAspect="1"/>
          </p:cNvGraphicFramePr>
          <p:nvPr>
            <p:extLst>
              <p:ext uri="{D42A27DB-BD31-4B8C-83A1-F6EECF244321}">
                <p14:modId xmlns:p14="http://schemas.microsoft.com/office/powerpoint/2010/main" val="4081736401"/>
              </p:ext>
            </p:extLst>
          </p:nvPr>
        </p:nvGraphicFramePr>
        <p:xfrm>
          <a:off x="2372400" y="1260000"/>
          <a:ext cx="5473700" cy="825500"/>
        </p:xfrm>
        <a:graphic>
          <a:graphicData uri="http://schemas.openxmlformats.org/presentationml/2006/ole">
            <mc:AlternateContent xmlns:mc="http://schemas.openxmlformats.org/markup-compatibility/2006">
              <mc:Choice xmlns:v="urn:schemas-microsoft-com:vml" Requires="v">
                <p:oleObj spid="_x0000_s8416" name="Equation" r:id="rId7" imgW="5473440" imgH="825480" progId="Equation.3">
                  <p:embed/>
                </p:oleObj>
              </mc:Choice>
              <mc:Fallback>
                <p:oleObj name="Equation" r:id="rId7" imgW="5473440" imgH="825480" progId="Equation.3">
                  <p:embed/>
                  <p:pic>
                    <p:nvPicPr>
                      <p:cNvPr id="0" name=""/>
                      <p:cNvPicPr>
                        <a:picLocks noChangeAspect="1" noChangeArrowheads="1"/>
                      </p:cNvPicPr>
                      <p:nvPr/>
                    </p:nvPicPr>
                    <p:blipFill>
                      <a:blip r:embed="rId8"/>
                      <a:srcRect/>
                      <a:stretch>
                        <a:fillRect/>
                      </a:stretch>
                    </p:blipFill>
                    <p:spPr bwMode="auto">
                      <a:xfrm>
                        <a:off x="2372400" y="1260000"/>
                        <a:ext cx="54737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 name="Rectangle 16"/>
          <p:cNvSpPr>
            <a:spLocks noChangeArrowheads="1"/>
          </p:cNvSpPr>
          <p:nvPr/>
        </p:nvSpPr>
        <p:spPr bwMode="auto">
          <a:xfrm>
            <a:off x="0" y="227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2" name="TextBox 31"/>
          <p:cNvSpPr txBox="1">
            <a:spLocks noChangeArrowheads="1"/>
          </p:cNvSpPr>
          <p:nvPr/>
        </p:nvSpPr>
        <p:spPr bwMode="auto">
          <a:xfrm>
            <a:off x="57150" y="231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32" name="Rectangle 19"/>
          <p:cNvSpPr>
            <a:spLocks noChangeArrowheads="1"/>
          </p:cNvSpPr>
          <p:nvPr/>
        </p:nvSpPr>
        <p:spPr bwMode="auto">
          <a:xfrm>
            <a:off x="2340000" y="2537700"/>
            <a:ext cx="2772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Rectangle 21"/>
          <p:cNvSpPr>
            <a:spLocks noChangeArrowheads="1"/>
          </p:cNvSpPr>
          <p:nvPr/>
        </p:nvSpPr>
        <p:spPr bwMode="auto">
          <a:xfrm>
            <a:off x="5469900" y="2307600"/>
            <a:ext cx="255587"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Rectangle 21"/>
          <p:cNvSpPr>
            <a:spLocks noChangeArrowheads="1"/>
          </p:cNvSpPr>
          <p:nvPr/>
        </p:nvSpPr>
        <p:spPr bwMode="auto">
          <a:xfrm>
            <a:off x="4649788" y="2307600"/>
            <a:ext cx="295200"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5" name="Object 44"/>
          <p:cNvGraphicFramePr>
            <a:graphicFrameLocks noChangeAspect="1"/>
          </p:cNvGraphicFramePr>
          <p:nvPr>
            <p:extLst>
              <p:ext uri="{D42A27DB-BD31-4B8C-83A1-F6EECF244321}">
                <p14:modId xmlns:p14="http://schemas.microsoft.com/office/powerpoint/2010/main" val="3144637280"/>
              </p:ext>
            </p:extLst>
          </p:nvPr>
        </p:nvGraphicFramePr>
        <p:xfrm>
          <a:off x="2348700" y="2340000"/>
          <a:ext cx="4876800" cy="825500"/>
        </p:xfrm>
        <a:graphic>
          <a:graphicData uri="http://schemas.openxmlformats.org/presentationml/2006/ole">
            <mc:AlternateContent xmlns:mc="http://schemas.openxmlformats.org/markup-compatibility/2006">
              <mc:Choice xmlns:v="urn:schemas-microsoft-com:vml" Requires="v">
                <p:oleObj spid="_x0000_s8417" name="Equation" r:id="rId9" imgW="4876560" imgH="825480" progId="Equation.3">
                  <p:embed/>
                </p:oleObj>
              </mc:Choice>
              <mc:Fallback>
                <p:oleObj name="Equation" r:id="rId9" imgW="4876560" imgH="825480" progId="Equation.3">
                  <p:embed/>
                  <p:pic>
                    <p:nvPicPr>
                      <p:cNvPr id="0" name=""/>
                      <p:cNvPicPr>
                        <a:picLocks noChangeAspect="1" noChangeArrowheads="1"/>
                      </p:cNvPicPr>
                      <p:nvPr/>
                    </p:nvPicPr>
                    <p:blipFill>
                      <a:blip r:embed="rId10"/>
                      <a:srcRect/>
                      <a:stretch>
                        <a:fillRect/>
                      </a:stretch>
                    </p:blipFill>
                    <p:spPr bwMode="auto">
                      <a:xfrm>
                        <a:off x="2348700" y="2340000"/>
                        <a:ext cx="48768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4983617"/>
              </p:ext>
            </p:extLst>
          </p:nvPr>
        </p:nvGraphicFramePr>
        <p:xfrm>
          <a:off x="969963" y="3432175"/>
          <a:ext cx="3390900" cy="901700"/>
        </p:xfrm>
        <a:graphic>
          <a:graphicData uri="http://schemas.openxmlformats.org/presentationml/2006/ole">
            <mc:AlternateContent xmlns:mc="http://schemas.openxmlformats.org/markup-compatibility/2006">
              <mc:Choice xmlns:v="urn:schemas-microsoft-com:vml" Requires="v">
                <p:oleObj spid="_x0000_s8418" name="Equation" r:id="rId11" imgW="3390840" imgH="901440" progId="Equation.DSMT4">
                  <p:embed/>
                </p:oleObj>
              </mc:Choice>
              <mc:Fallback>
                <p:oleObj name="Equation" r:id="rId11" imgW="3390840" imgH="901440" progId="Equation.DSMT4">
                  <p:embed/>
                  <p:pic>
                    <p:nvPicPr>
                      <p:cNvPr id="0" name="Object 18"/>
                      <p:cNvPicPr>
                        <a:picLocks noChangeAspect="1" noChangeArrowheads="1"/>
                      </p:cNvPicPr>
                      <p:nvPr/>
                    </p:nvPicPr>
                    <p:blipFill>
                      <a:blip r:embed="rId12"/>
                      <a:srcRect/>
                      <a:stretch>
                        <a:fillRect/>
                      </a:stretch>
                    </p:blipFill>
                    <p:spPr bwMode="auto">
                      <a:xfrm>
                        <a:off x="969963" y="3432175"/>
                        <a:ext cx="33909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260551669"/>
              </p:ext>
            </p:extLst>
          </p:nvPr>
        </p:nvGraphicFramePr>
        <p:xfrm>
          <a:off x="5059363" y="3432175"/>
          <a:ext cx="3314700" cy="901700"/>
        </p:xfrm>
        <a:graphic>
          <a:graphicData uri="http://schemas.openxmlformats.org/presentationml/2006/ole">
            <mc:AlternateContent xmlns:mc="http://schemas.openxmlformats.org/markup-compatibility/2006">
              <mc:Choice xmlns:v="urn:schemas-microsoft-com:vml" Requires="v">
                <p:oleObj spid="_x0000_s8419" name="Equation" r:id="rId13" imgW="3314520" imgH="901440" progId="Equation.DSMT4">
                  <p:embed/>
                </p:oleObj>
              </mc:Choice>
              <mc:Fallback>
                <p:oleObj name="Equation" r:id="rId13" imgW="3314520" imgH="901440" progId="Equation.DSMT4">
                  <p:embed/>
                  <p:pic>
                    <p:nvPicPr>
                      <p:cNvPr id="0" name="Object 22"/>
                      <p:cNvPicPr>
                        <a:picLocks noChangeAspect="1" noChangeArrowheads="1"/>
                      </p:cNvPicPr>
                      <p:nvPr/>
                    </p:nvPicPr>
                    <p:blipFill>
                      <a:blip r:embed="rId14"/>
                      <a:srcRect/>
                      <a:stretch>
                        <a:fillRect/>
                      </a:stretch>
                    </p:blipFill>
                    <p:spPr bwMode="auto">
                      <a:xfrm>
                        <a:off x="5059363" y="3432175"/>
                        <a:ext cx="33147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697920124"/>
              </p:ext>
            </p:extLst>
          </p:nvPr>
        </p:nvGraphicFramePr>
        <p:xfrm>
          <a:off x="904875" y="4572000"/>
          <a:ext cx="2159000" cy="952500"/>
        </p:xfrm>
        <a:graphic>
          <a:graphicData uri="http://schemas.openxmlformats.org/presentationml/2006/ole">
            <mc:AlternateContent xmlns:mc="http://schemas.openxmlformats.org/markup-compatibility/2006">
              <mc:Choice xmlns:v="urn:schemas-microsoft-com:vml" Requires="v">
                <p:oleObj spid="_x0000_s8420" name="Equation" r:id="rId15" imgW="2158920" imgH="952200" progId="Equation.DSMT4">
                  <p:embed/>
                </p:oleObj>
              </mc:Choice>
              <mc:Fallback>
                <p:oleObj name="Equation" r:id="rId15" imgW="2158920" imgH="952200" progId="Equation.DSMT4">
                  <p:embed/>
                  <p:pic>
                    <p:nvPicPr>
                      <p:cNvPr id="0" name="Object 20"/>
                      <p:cNvPicPr>
                        <a:picLocks noChangeAspect="1" noChangeArrowheads="1"/>
                      </p:cNvPicPr>
                      <p:nvPr/>
                    </p:nvPicPr>
                    <p:blipFill>
                      <a:blip r:embed="rId16"/>
                      <a:srcRect/>
                      <a:stretch>
                        <a:fillRect/>
                      </a:stretch>
                    </p:blipFill>
                    <p:spPr bwMode="auto">
                      <a:xfrm>
                        <a:off x="904875" y="4572000"/>
                        <a:ext cx="2159000" cy="952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580720841"/>
              </p:ext>
            </p:extLst>
          </p:nvPr>
        </p:nvGraphicFramePr>
        <p:xfrm>
          <a:off x="4987925" y="4572000"/>
          <a:ext cx="2133600" cy="952500"/>
        </p:xfrm>
        <a:graphic>
          <a:graphicData uri="http://schemas.openxmlformats.org/presentationml/2006/ole">
            <mc:AlternateContent xmlns:mc="http://schemas.openxmlformats.org/markup-compatibility/2006">
              <mc:Choice xmlns:v="urn:schemas-microsoft-com:vml" Requires="v">
                <p:oleObj spid="_x0000_s8421" name="Equation" r:id="rId17" imgW="2133360" imgH="952200" progId="Equation.DSMT4">
                  <p:embed/>
                </p:oleObj>
              </mc:Choice>
              <mc:Fallback>
                <p:oleObj name="Equation" r:id="rId17" imgW="2133360" imgH="952200" progId="Equation.DSMT4">
                  <p:embed/>
                  <p:pic>
                    <p:nvPicPr>
                      <p:cNvPr id="0" name="Object 21"/>
                      <p:cNvPicPr>
                        <a:picLocks noChangeAspect="1" noChangeArrowheads="1"/>
                      </p:cNvPicPr>
                      <p:nvPr/>
                    </p:nvPicPr>
                    <p:blipFill>
                      <a:blip r:embed="rId18"/>
                      <a:srcRect/>
                      <a:stretch>
                        <a:fillRect/>
                      </a:stretch>
                    </p:blipFill>
                    <p:spPr bwMode="auto">
                      <a:xfrm>
                        <a:off x="4987925" y="4572000"/>
                        <a:ext cx="2133600" cy="952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230"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8</a:t>
            </a:r>
            <a:endParaRPr lang="en-US" sz="1000" i="0">
              <a:solidFill>
                <a:srgbClr val="3366FF"/>
              </a:solidFill>
            </a:endParaRPr>
          </a:p>
        </p:txBody>
      </p:sp>
      <p:sp>
        <p:nvSpPr>
          <p:cNvPr id="9231" name="Text Box 2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Let us denote this super-instrument </a:t>
            </a:r>
            <a:r>
              <a:rPr lang="en-GB" sz="1500" b="1" dirty="0"/>
              <a:t>Z</a:t>
            </a:r>
            <a:r>
              <a:rPr lang="en-GB" sz="1500" b="1" i="0" dirty="0"/>
              <a:t>.  It will be a linear function of </a:t>
            </a:r>
            <a:r>
              <a:rPr lang="en-GB" sz="1500" b="1" dirty="0"/>
              <a:t>U</a:t>
            </a:r>
            <a:r>
              <a:rPr lang="en-GB" sz="1500" b="1" i="0" dirty="0"/>
              <a:t> and </a:t>
            </a:r>
            <a:r>
              <a:rPr lang="en-GB" sz="1500" b="1" dirty="0"/>
              <a:t>x</a:t>
            </a:r>
            <a:r>
              <a:rPr lang="en-GB" sz="1500" b="1" i="0" dirty="0"/>
              <a:t>.  How do we choose </a:t>
            </a:r>
            <a:r>
              <a:rPr lang="en-GB" sz="1500" b="1" dirty="0"/>
              <a:t>h</a:t>
            </a:r>
            <a:r>
              <a:rPr lang="en-GB" sz="1500" b="1" i="0" baseline="-25000" dirty="0"/>
              <a:t>1</a:t>
            </a:r>
            <a:r>
              <a:rPr lang="en-GB" sz="1500" b="1" i="0" dirty="0"/>
              <a:t>, </a:t>
            </a:r>
            <a:r>
              <a:rPr lang="en-GB" sz="1500" b="1" dirty="0"/>
              <a:t>h</a:t>
            </a:r>
            <a:r>
              <a:rPr lang="en-GB" sz="1500" b="1" i="0" baseline="-25000" dirty="0"/>
              <a:t>2</a:t>
            </a:r>
            <a:r>
              <a:rPr lang="en-GB" sz="1500" b="1" i="0" dirty="0"/>
              <a:t>, and </a:t>
            </a:r>
            <a:r>
              <a:rPr lang="en-GB" sz="1500" b="1" dirty="0"/>
              <a:t>h</a:t>
            </a:r>
            <a:r>
              <a:rPr lang="en-GB" sz="1500" b="1" i="0" baseline="-25000" dirty="0"/>
              <a:t>3</a:t>
            </a:r>
            <a:r>
              <a:rPr lang="en-GB" sz="1500" b="1" i="0" dirty="0"/>
              <a:t> so as to maximize the correlation between </a:t>
            </a:r>
            <a:r>
              <a:rPr lang="en-GB" sz="1500" b="1" dirty="0"/>
              <a:t>Z</a:t>
            </a:r>
            <a:r>
              <a:rPr lang="en-GB" sz="1500" b="1" i="0" dirty="0"/>
              <a:t> and </a:t>
            </a:r>
            <a:r>
              <a:rPr lang="en-GB" sz="1500" b="1" dirty="0"/>
              <a:t>w</a:t>
            </a:r>
            <a:r>
              <a:rPr lang="en-GB" sz="1500" b="1" i="0" dirty="0"/>
              <a:t>?</a:t>
            </a:r>
            <a:endParaRPr lang="en-GB" sz="1500" b="1" i="0" dirty="0">
              <a:latin typeface="Times New Roman" pitchFamily="18" charset="0"/>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smtClean="0"/>
              <a:t>TWO-STAGE LEAST SQUARES</a:t>
            </a:r>
            <a:endParaRPr lang="en-GB" sz="1600" i="0" dirty="0">
              <a:latin typeface="Times New Roman" pitchFamily="18" charset="0"/>
            </a:endParaRPr>
          </a:p>
        </p:txBody>
      </p:sp>
      <p:sp>
        <p:nvSpPr>
          <p:cNvPr id="26"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7"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38" name="Object 18"/>
          <p:cNvGraphicFramePr>
            <a:graphicFrameLocks noChangeAspect="1"/>
          </p:cNvGraphicFramePr>
          <p:nvPr>
            <p:extLst>
              <p:ext uri="{D42A27DB-BD31-4B8C-83A1-F6EECF244321}">
                <p14:modId xmlns:p14="http://schemas.microsoft.com/office/powerpoint/2010/main" val="3011383951"/>
              </p:ext>
            </p:extLst>
          </p:nvPr>
        </p:nvGraphicFramePr>
        <p:xfrm>
          <a:off x="4538663" y="619200"/>
          <a:ext cx="3822700" cy="381000"/>
        </p:xfrm>
        <a:graphic>
          <a:graphicData uri="http://schemas.openxmlformats.org/presentationml/2006/ole">
            <mc:AlternateContent xmlns:mc="http://schemas.openxmlformats.org/markup-compatibility/2006">
              <mc:Choice xmlns:v="urn:schemas-microsoft-com:vml" Requires="v">
                <p:oleObj spid="_x0000_s9355" name="Equation" r:id="rId3" imgW="3822480" imgH="380880" progId="Equation.3">
                  <p:embed/>
                </p:oleObj>
              </mc:Choice>
              <mc:Fallback>
                <p:oleObj name="Equation" r:id="rId3" imgW="3822480" imgH="380880" progId="Equation.3">
                  <p:embed/>
                  <p:pic>
                    <p:nvPicPr>
                      <p:cNvPr id="0" name=""/>
                      <p:cNvPicPr>
                        <a:picLocks noChangeAspect="1" noChangeArrowheads="1"/>
                      </p:cNvPicPr>
                      <p:nvPr/>
                    </p:nvPicPr>
                    <p:blipFill>
                      <a:blip r:embed="rId4"/>
                      <a:srcRect/>
                      <a:stretch>
                        <a:fillRect/>
                      </a:stretch>
                    </p:blipFill>
                    <p:spPr bwMode="auto">
                      <a:xfrm>
                        <a:off x="4538663" y="619200"/>
                        <a:ext cx="38227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19"/>
          <p:cNvSpPr>
            <a:spLocks noChangeArrowheads="1"/>
          </p:cNvSpPr>
          <p:nvPr/>
        </p:nvSpPr>
        <p:spPr bwMode="auto">
          <a:xfrm>
            <a:off x="2339975" y="2747250"/>
            <a:ext cx="2921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Rectangle 19"/>
          <p:cNvSpPr>
            <a:spLocks noChangeArrowheads="1"/>
          </p:cNvSpPr>
          <p:nvPr/>
        </p:nvSpPr>
        <p:spPr bwMode="auto">
          <a:xfrm>
            <a:off x="3214800" y="572400"/>
            <a:ext cx="277200" cy="48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3" name="Object 42"/>
          <p:cNvGraphicFramePr>
            <a:graphicFrameLocks noChangeAspect="1"/>
          </p:cNvGraphicFramePr>
          <p:nvPr>
            <p:extLst>
              <p:ext uri="{D42A27DB-BD31-4B8C-83A1-F6EECF244321}">
                <p14:modId xmlns:p14="http://schemas.microsoft.com/office/powerpoint/2010/main" val="2612642756"/>
              </p:ext>
            </p:extLst>
          </p:nvPr>
        </p:nvGraphicFramePr>
        <p:xfrm>
          <a:off x="1816097" y="626400"/>
          <a:ext cx="2234880" cy="419040"/>
        </p:xfrm>
        <a:graphic>
          <a:graphicData uri="http://schemas.openxmlformats.org/presentationml/2006/ole">
            <mc:AlternateContent xmlns:mc="http://schemas.openxmlformats.org/markup-compatibility/2006">
              <mc:Choice xmlns:v="urn:schemas-microsoft-com:vml" Requires="v">
                <p:oleObj spid="_x0000_s9356" name="Equation" r:id="rId5" imgW="2234880" imgH="419040" progId="Equation.3">
                  <p:embed/>
                </p:oleObj>
              </mc:Choice>
              <mc:Fallback>
                <p:oleObj name="Equation" r:id="rId5" imgW="2234880" imgH="419040" progId="Equation.3">
                  <p:embed/>
                  <p:pic>
                    <p:nvPicPr>
                      <p:cNvPr id="0" name=""/>
                      <p:cNvPicPr>
                        <a:picLocks noChangeAspect="1" noChangeArrowheads="1"/>
                      </p:cNvPicPr>
                      <p:nvPr/>
                    </p:nvPicPr>
                    <p:blipFill>
                      <a:blip r:embed="rId6"/>
                      <a:srcRect/>
                      <a:stretch>
                        <a:fillRect/>
                      </a:stretch>
                    </p:blipFill>
                    <p:spPr bwMode="auto">
                      <a:xfrm>
                        <a:off x="1816097" y="626400"/>
                        <a:ext cx="2234880" cy="419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 name="Rectangle 16"/>
          <p:cNvSpPr>
            <a:spLocks noChangeArrowheads="1"/>
          </p:cNvSpPr>
          <p:nvPr/>
        </p:nvSpPr>
        <p:spPr bwMode="auto">
          <a:xfrm>
            <a:off x="0" y="119362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5" name="TextBox 31"/>
          <p:cNvSpPr txBox="1">
            <a:spLocks noChangeArrowheads="1"/>
          </p:cNvSpPr>
          <p:nvPr/>
        </p:nvSpPr>
        <p:spPr bwMode="auto">
          <a:xfrm>
            <a:off x="57150" y="123322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46" name="Object 7"/>
          <p:cNvGraphicFramePr>
            <a:graphicFrameLocks noChangeAspect="1"/>
          </p:cNvGraphicFramePr>
          <p:nvPr>
            <p:extLst>
              <p:ext uri="{D42A27DB-BD31-4B8C-83A1-F6EECF244321}">
                <p14:modId xmlns:p14="http://schemas.microsoft.com/office/powerpoint/2010/main" val="378673177"/>
              </p:ext>
            </p:extLst>
          </p:nvPr>
        </p:nvGraphicFramePr>
        <p:xfrm>
          <a:off x="2372400" y="1260000"/>
          <a:ext cx="5473700" cy="825500"/>
        </p:xfrm>
        <a:graphic>
          <a:graphicData uri="http://schemas.openxmlformats.org/presentationml/2006/ole">
            <mc:AlternateContent xmlns:mc="http://schemas.openxmlformats.org/markup-compatibility/2006">
              <mc:Choice xmlns:v="urn:schemas-microsoft-com:vml" Requires="v">
                <p:oleObj spid="_x0000_s9357" name="Equation" r:id="rId7" imgW="5473440" imgH="825480" progId="Equation.3">
                  <p:embed/>
                </p:oleObj>
              </mc:Choice>
              <mc:Fallback>
                <p:oleObj name="Equation" r:id="rId7" imgW="5473440" imgH="825480" progId="Equation.3">
                  <p:embed/>
                  <p:pic>
                    <p:nvPicPr>
                      <p:cNvPr id="0" name=""/>
                      <p:cNvPicPr>
                        <a:picLocks noChangeAspect="1" noChangeArrowheads="1"/>
                      </p:cNvPicPr>
                      <p:nvPr/>
                    </p:nvPicPr>
                    <p:blipFill>
                      <a:blip r:embed="rId8"/>
                      <a:srcRect/>
                      <a:stretch>
                        <a:fillRect/>
                      </a:stretch>
                    </p:blipFill>
                    <p:spPr bwMode="auto">
                      <a:xfrm>
                        <a:off x="2372400" y="1260000"/>
                        <a:ext cx="54737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7" name="Rectangle 16"/>
          <p:cNvSpPr>
            <a:spLocks noChangeArrowheads="1"/>
          </p:cNvSpPr>
          <p:nvPr/>
        </p:nvSpPr>
        <p:spPr bwMode="auto">
          <a:xfrm>
            <a:off x="0" y="227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8" name="TextBox 31"/>
          <p:cNvSpPr txBox="1">
            <a:spLocks noChangeArrowheads="1"/>
          </p:cNvSpPr>
          <p:nvPr/>
        </p:nvSpPr>
        <p:spPr bwMode="auto">
          <a:xfrm>
            <a:off x="57150" y="231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49" name="Rectangle 21"/>
          <p:cNvSpPr>
            <a:spLocks noChangeArrowheads="1"/>
          </p:cNvSpPr>
          <p:nvPr/>
        </p:nvSpPr>
        <p:spPr bwMode="auto">
          <a:xfrm>
            <a:off x="5469900" y="2307600"/>
            <a:ext cx="255587"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Rectangle 21"/>
          <p:cNvSpPr>
            <a:spLocks noChangeArrowheads="1"/>
          </p:cNvSpPr>
          <p:nvPr/>
        </p:nvSpPr>
        <p:spPr bwMode="auto">
          <a:xfrm>
            <a:off x="4649788" y="2307600"/>
            <a:ext cx="295200" cy="43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Rectangle 19"/>
          <p:cNvSpPr>
            <a:spLocks noChangeArrowheads="1"/>
          </p:cNvSpPr>
          <p:nvPr/>
        </p:nvSpPr>
        <p:spPr bwMode="auto">
          <a:xfrm>
            <a:off x="2340000" y="2537700"/>
            <a:ext cx="2772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1" name="Object 50"/>
          <p:cNvGraphicFramePr>
            <a:graphicFrameLocks noChangeAspect="1"/>
          </p:cNvGraphicFramePr>
          <p:nvPr>
            <p:extLst>
              <p:ext uri="{D42A27DB-BD31-4B8C-83A1-F6EECF244321}">
                <p14:modId xmlns:p14="http://schemas.microsoft.com/office/powerpoint/2010/main" val="471602472"/>
              </p:ext>
            </p:extLst>
          </p:nvPr>
        </p:nvGraphicFramePr>
        <p:xfrm>
          <a:off x="2348700" y="2340000"/>
          <a:ext cx="4876800" cy="825500"/>
        </p:xfrm>
        <a:graphic>
          <a:graphicData uri="http://schemas.openxmlformats.org/presentationml/2006/ole">
            <mc:AlternateContent xmlns:mc="http://schemas.openxmlformats.org/markup-compatibility/2006">
              <mc:Choice xmlns:v="urn:schemas-microsoft-com:vml" Requires="v">
                <p:oleObj spid="_x0000_s9358" name="Equation" r:id="rId9" imgW="4876560" imgH="825480" progId="Equation.3">
                  <p:embed/>
                </p:oleObj>
              </mc:Choice>
              <mc:Fallback>
                <p:oleObj name="Equation" r:id="rId9" imgW="4876560" imgH="825480" progId="Equation.3">
                  <p:embed/>
                  <p:pic>
                    <p:nvPicPr>
                      <p:cNvPr id="0" name=""/>
                      <p:cNvPicPr>
                        <a:picLocks noChangeAspect="1" noChangeArrowheads="1"/>
                      </p:cNvPicPr>
                      <p:nvPr/>
                    </p:nvPicPr>
                    <p:blipFill>
                      <a:blip r:embed="rId10"/>
                      <a:srcRect/>
                      <a:stretch>
                        <a:fillRect/>
                      </a:stretch>
                    </p:blipFill>
                    <p:spPr bwMode="auto">
                      <a:xfrm>
                        <a:off x="2348700" y="2340000"/>
                        <a:ext cx="48768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 name="Rectangle 16"/>
          <p:cNvSpPr>
            <a:spLocks noChangeArrowheads="1"/>
          </p:cNvSpPr>
          <p:nvPr/>
        </p:nvSpPr>
        <p:spPr bwMode="auto">
          <a:xfrm>
            <a:off x="0" y="3355200"/>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5" name="Object 21"/>
          <p:cNvGraphicFramePr>
            <a:graphicFrameLocks noChangeAspect="1"/>
          </p:cNvGraphicFramePr>
          <p:nvPr>
            <p:extLst>
              <p:ext uri="{D42A27DB-BD31-4B8C-83A1-F6EECF244321}">
                <p14:modId xmlns:p14="http://schemas.microsoft.com/office/powerpoint/2010/main" val="3100132288"/>
              </p:ext>
            </p:extLst>
          </p:nvPr>
        </p:nvGraphicFramePr>
        <p:xfrm>
          <a:off x="2343600" y="3449638"/>
          <a:ext cx="2336800" cy="381000"/>
        </p:xfrm>
        <a:graphic>
          <a:graphicData uri="http://schemas.openxmlformats.org/presentationml/2006/ole">
            <mc:AlternateContent xmlns:mc="http://schemas.openxmlformats.org/markup-compatibility/2006">
              <mc:Choice xmlns:v="urn:schemas-microsoft-com:vml" Requires="v">
                <p:oleObj spid="_x0000_s9359" name="Equation" r:id="rId11" imgW="2336800" imgH="381000" progId="Equation.3">
                  <p:embed/>
                </p:oleObj>
              </mc:Choice>
              <mc:Fallback>
                <p:oleObj name="Equation" r:id="rId11" imgW="2336800" imgH="3810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43600" y="3449638"/>
                        <a:ext cx="23368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en-US" sz="1400" b="0" i="1"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FF00"/>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en-US" sz="1400" b="0" i="1"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C712A84-8468-453E-8747-727649315C81}"/>
</file>

<file path=customXml/itemProps2.xml><?xml version="1.0" encoding="utf-8"?>
<ds:datastoreItem xmlns:ds="http://schemas.openxmlformats.org/officeDocument/2006/customXml" ds:itemID="{B3CC198C-729F-453D-92B3-FC852AA96884}"/>
</file>

<file path=customXml/itemProps3.xml><?xml version="1.0" encoding="utf-8"?>
<ds:datastoreItem xmlns:ds="http://schemas.openxmlformats.org/officeDocument/2006/customXml" ds:itemID="{63523AE4-B9CA-4051-90EF-CB77BF0B842E}"/>
</file>

<file path=docProps/app.xml><?xml version="1.0" encoding="utf-8"?>
<Properties xmlns="http://schemas.openxmlformats.org/officeDocument/2006/extended-properties" xmlns:vt="http://schemas.openxmlformats.org/officeDocument/2006/docPropsVTypes">
  <TotalTime>4512</TotalTime>
  <Words>992</Words>
  <Application>Microsoft Office PowerPoint</Application>
  <PresentationFormat>On-screen Show (4:3)</PresentationFormat>
  <Paragraphs>148</Paragraphs>
  <Slides>18</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0"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131</cp:revision>
  <dcterms:created xsi:type="dcterms:W3CDTF">1998-05-09T13:24:56Z</dcterms:created>
  <dcterms:modified xsi:type="dcterms:W3CDTF">2016-05-23T09:38:17Z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