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5.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26.xml" ContentType="application/vnd.openxmlformats-officedocument.presentationml.slide+xml"/>
  <Override PartName="/ppt/slides/slide3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38.xml" ContentType="application/vnd.openxmlformats-officedocument.presentationml.slide+xml"/>
  <Override PartName="/ppt/slides/slide33.xml" ContentType="application/vnd.openxmlformats-officedocument.presentationml.slide+xml"/>
  <Override PartName="/ppt/slides/slide39.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66" r:id="rId2"/>
    <p:sldId id="384" r:id="rId3"/>
    <p:sldId id="385" r:id="rId4"/>
    <p:sldId id="386" r:id="rId5"/>
    <p:sldId id="438" r:id="rId6"/>
    <p:sldId id="441" r:id="rId7"/>
    <p:sldId id="442" r:id="rId8"/>
    <p:sldId id="443" r:id="rId9"/>
    <p:sldId id="444" r:id="rId10"/>
    <p:sldId id="445" r:id="rId11"/>
    <p:sldId id="446" r:id="rId12"/>
    <p:sldId id="458" r:id="rId13"/>
    <p:sldId id="463" r:id="rId14"/>
    <p:sldId id="462" r:id="rId15"/>
    <p:sldId id="461" r:id="rId16"/>
    <p:sldId id="460" r:id="rId17"/>
    <p:sldId id="459" r:id="rId18"/>
    <p:sldId id="464" r:id="rId19"/>
    <p:sldId id="465" r:id="rId20"/>
    <p:sldId id="296" r:id="rId21"/>
    <p:sldId id="395" r:id="rId22"/>
    <p:sldId id="396" r:id="rId23"/>
    <p:sldId id="397" r:id="rId24"/>
    <p:sldId id="398" r:id="rId25"/>
    <p:sldId id="399" r:id="rId26"/>
    <p:sldId id="286" r:id="rId27"/>
    <p:sldId id="432" r:id="rId28"/>
    <p:sldId id="433" r:id="rId29"/>
    <p:sldId id="434" r:id="rId30"/>
    <p:sldId id="435" r:id="rId31"/>
    <p:sldId id="355" r:id="rId32"/>
    <p:sldId id="437" r:id="rId33"/>
    <p:sldId id="436" r:id="rId34"/>
    <p:sldId id="400" r:id="rId35"/>
    <p:sldId id="401" r:id="rId36"/>
    <p:sldId id="402" r:id="rId37"/>
    <p:sldId id="403" r:id="rId38"/>
    <p:sldId id="404" r:id="rId39"/>
    <p:sldId id="284" r:id="rId40"/>
  </p:sldIdLst>
  <p:sldSz cx="9144000" cy="6858000" type="screen4x3"/>
  <p:notesSz cx="6858000" cy="9144000"/>
  <p:defaultTextStyle>
    <a:defPPr>
      <a:defRPr lang="en-US"/>
    </a:defPPr>
    <a:lvl1pPr algn="r" rtl="0" eaLnBrk="0" fontAlgn="base" hangingPunct="0">
      <a:spcBef>
        <a:spcPct val="0"/>
      </a:spcBef>
      <a:spcAft>
        <a:spcPct val="0"/>
      </a:spcAft>
      <a:defRPr sz="1400" i="1" kern="1200">
        <a:solidFill>
          <a:schemeClr val="tx1"/>
        </a:solidFill>
        <a:latin typeface="Arial" charset="0"/>
        <a:ea typeface="+mn-ea"/>
        <a:cs typeface="+mn-cs"/>
      </a:defRPr>
    </a:lvl1pPr>
    <a:lvl2pPr marL="457200" algn="r" rtl="0" eaLnBrk="0" fontAlgn="base" hangingPunct="0">
      <a:spcBef>
        <a:spcPct val="0"/>
      </a:spcBef>
      <a:spcAft>
        <a:spcPct val="0"/>
      </a:spcAft>
      <a:defRPr sz="1400" i="1" kern="1200">
        <a:solidFill>
          <a:schemeClr val="tx1"/>
        </a:solidFill>
        <a:latin typeface="Arial" charset="0"/>
        <a:ea typeface="+mn-ea"/>
        <a:cs typeface="+mn-cs"/>
      </a:defRPr>
    </a:lvl2pPr>
    <a:lvl3pPr marL="914400" algn="r" rtl="0" eaLnBrk="0" fontAlgn="base" hangingPunct="0">
      <a:spcBef>
        <a:spcPct val="0"/>
      </a:spcBef>
      <a:spcAft>
        <a:spcPct val="0"/>
      </a:spcAft>
      <a:defRPr sz="1400" i="1" kern="1200">
        <a:solidFill>
          <a:schemeClr val="tx1"/>
        </a:solidFill>
        <a:latin typeface="Arial" charset="0"/>
        <a:ea typeface="+mn-ea"/>
        <a:cs typeface="+mn-cs"/>
      </a:defRPr>
    </a:lvl3pPr>
    <a:lvl4pPr marL="1371600" algn="r" rtl="0" eaLnBrk="0" fontAlgn="base" hangingPunct="0">
      <a:spcBef>
        <a:spcPct val="0"/>
      </a:spcBef>
      <a:spcAft>
        <a:spcPct val="0"/>
      </a:spcAft>
      <a:defRPr sz="1400" i="1" kern="1200">
        <a:solidFill>
          <a:schemeClr val="tx1"/>
        </a:solidFill>
        <a:latin typeface="Arial" charset="0"/>
        <a:ea typeface="+mn-ea"/>
        <a:cs typeface="+mn-cs"/>
      </a:defRPr>
    </a:lvl4pPr>
    <a:lvl5pPr marL="1828800" algn="r" rtl="0" eaLnBrk="0" fontAlgn="base" hangingPunct="0">
      <a:spcBef>
        <a:spcPct val="0"/>
      </a:spcBef>
      <a:spcAft>
        <a:spcPct val="0"/>
      </a:spcAft>
      <a:defRPr sz="1400" i="1" kern="1200">
        <a:solidFill>
          <a:schemeClr val="tx1"/>
        </a:solidFill>
        <a:latin typeface="Arial" charset="0"/>
        <a:ea typeface="+mn-ea"/>
        <a:cs typeface="+mn-cs"/>
      </a:defRPr>
    </a:lvl5pPr>
    <a:lvl6pPr marL="2286000" algn="l" defTabSz="914400" rtl="0" eaLnBrk="1" latinLnBrk="0" hangingPunct="1">
      <a:defRPr sz="1400" i="1" kern="1200">
        <a:solidFill>
          <a:schemeClr val="tx1"/>
        </a:solidFill>
        <a:latin typeface="Arial" charset="0"/>
        <a:ea typeface="+mn-ea"/>
        <a:cs typeface="+mn-cs"/>
      </a:defRPr>
    </a:lvl6pPr>
    <a:lvl7pPr marL="2743200" algn="l" defTabSz="914400" rtl="0" eaLnBrk="1" latinLnBrk="0" hangingPunct="1">
      <a:defRPr sz="1400" i="1" kern="1200">
        <a:solidFill>
          <a:schemeClr val="tx1"/>
        </a:solidFill>
        <a:latin typeface="Arial" charset="0"/>
        <a:ea typeface="+mn-ea"/>
        <a:cs typeface="+mn-cs"/>
      </a:defRPr>
    </a:lvl7pPr>
    <a:lvl8pPr marL="3200400" algn="l" defTabSz="914400" rtl="0" eaLnBrk="1" latinLnBrk="0" hangingPunct="1">
      <a:defRPr sz="1400" i="1" kern="1200">
        <a:solidFill>
          <a:schemeClr val="tx1"/>
        </a:solidFill>
        <a:latin typeface="Arial" charset="0"/>
        <a:ea typeface="+mn-ea"/>
        <a:cs typeface="+mn-cs"/>
      </a:defRPr>
    </a:lvl8pPr>
    <a:lvl9pPr marL="3657600" algn="l" defTabSz="914400" rtl="0" eaLnBrk="1" latinLnBrk="0" hangingPunct="1">
      <a:defRPr sz="1400" i="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F3F6FF"/>
    <a:srgbClr val="0066CC"/>
    <a:srgbClr val="EAEAEA"/>
    <a:srgbClr val="DDDDDD"/>
    <a:srgbClr val="3366FF"/>
    <a:srgbClr val="FFFF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593" autoAdjust="0"/>
    <p:restoredTop sz="94660"/>
  </p:normalViewPr>
  <p:slideViewPr>
    <p:cSldViewPr snapToGrid="0" showGuides="1">
      <p:cViewPr>
        <p:scale>
          <a:sx n="100" d="100"/>
          <a:sy n="100" d="100"/>
        </p:scale>
        <p:origin x="-2436" y="-462"/>
      </p:cViewPr>
      <p:guideLst>
        <p:guide orient="horz" pos="3126"/>
        <p:guide pos="2856"/>
      </p:guideLst>
    </p:cSldViewPr>
  </p:slideViewPr>
  <p:notesTextViewPr>
    <p:cViewPr>
      <p:scale>
        <a:sx n="100" d="100"/>
        <a:sy n="100" d="100"/>
      </p:scale>
      <p:origin x="0" y="0"/>
    </p:cViewPr>
  </p:notesTextViewPr>
  <p:sorterViewPr>
    <p:cViewPr>
      <p:scale>
        <a:sx n="66" d="100"/>
        <a:sy n="66" d="100"/>
      </p:scale>
      <p:origin x="0" y="48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47"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12.wmf"/><Relationship Id="rId1" Type="http://schemas.openxmlformats.org/officeDocument/2006/relationships/image" Target="../media/image11.wmf"/><Relationship Id="rId5" Type="http://schemas.openxmlformats.org/officeDocument/2006/relationships/image" Target="../media/image9.wmf"/><Relationship Id="rId4" Type="http://schemas.openxmlformats.org/officeDocument/2006/relationships/image" Target="../media/image2.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9.wmf"/><Relationship Id="rId1" Type="http://schemas.openxmlformats.org/officeDocument/2006/relationships/image" Target="../media/image2.wmf"/><Relationship Id="rId4" Type="http://schemas.openxmlformats.org/officeDocument/2006/relationships/image" Target="../media/image14.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9.wmf"/><Relationship Id="rId1" Type="http://schemas.openxmlformats.org/officeDocument/2006/relationships/image" Target="../media/image2.wmf"/><Relationship Id="rId4" Type="http://schemas.openxmlformats.org/officeDocument/2006/relationships/image" Target="../media/image14.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9.wmf"/><Relationship Id="rId1" Type="http://schemas.openxmlformats.org/officeDocument/2006/relationships/image" Target="../media/image2.wmf"/><Relationship Id="rId4" Type="http://schemas.openxmlformats.org/officeDocument/2006/relationships/image" Target="../media/image14.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2.wmf"/><Relationship Id="rId1" Type="http://schemas.openxmlformats.org/officeDocument/2006/relationships/image" Target="../media/image13.wmf"/><Relationship Id="rId6" Type="http://schemas.openxmlformats.org/officeDocument/2006/relationships/image" Target="../media/image14.wmf"/><Relationship Id="rId5" Type="http://schemas.openxmlformats.org/officeDocument/2006/relationships/image" Target="../media/image17.wmf"/><Relationship Id="rId4" Type="http://schemas.openxmlformats.org/officeDocument/2006/relationships/image" Target="../media/image16.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9.wmf"/><Relationship Id="rId1" Type="http://schemas.openxmlformats.org/officeDocument/2006/relationships/image" Target="../media/image2.wmf"/><Relationship Id="rId4" Type="http://schemas.openxmlformats.org/officeDocument/2006/relationships/image" Target="../media/image14.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2.wmf"/><Relationship Id="rId1" Type="http://schemas.openxmlformats.org/officeDocument/2006/relationships/image" Target="../media/image8.wmf"/><Relationship Id="rId6" Type="http://schemas.openxmlformats.org/officeDocument/2006/relationships/image" Target="../media/image14.wmf"/><Relationship Id="rId5" Type="http://schemas.openxmlformats.org/officeDocument/2006/relationships/image" Target="../media/image18.wmf"/><Relationship Id="rId4" Type="http://schemas.openxmlformats.org/officeDocument/2006/relationships/image" Target="../media/image19.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9.wmf"/><Relationship Id="rId1" Type="http://schemas.openxmlformats.org/officeDocument/2006/relationships/image" Target="../media/image2.wmf"/><Relationship Id="rId5" Type="http://schemas.openxmlformats.org/officeDocument/2006/relationships/image" Target="../media/image14.wmf"/><Relationship Id="rId4" Type="http://schemas.openxmlformats.org/officeDocument/2006/relationships/image" Target="../media/image18.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2.wmf"/><Relationship Id="rId1" Type="http://schemas.openxmlformats.org/officeDocument/2006/relationships/image" Target="../media/image21.wmf"/><Relationship Id="rId5" Type="http://schemas.openxmlformats.org/officeDocument/2006/relationships/image" Target="../media/image22.wmf"/><Relationship Id="rId4" Type="http://schemas.openxmlformats.org/officeDocument/2006/relationships/image" Target="../media/image14.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23.wmf"/><Relationship Id="rId7" Type="http://schemas.openxmlformats.org/officeDocument/2006/relationships/image" Target="../media/image27.wmf"/><Relationship Id="rId2" Type="http://schemas.openxmlformats.org/officeDocument/2006/relationships/image" Target="../media/image2.wmf"/><Relationship Id="rId1" Type="http://schemas.openxmlformats.org/officeDocument/2006/relationships/image" Target="../media/image9.wmf"/><Relationship Id="rId6" Type="http://schemas.openxmlformats.org/officeDocument/2006/relationships/image" Target="../media/image26.wmf"/><Relationship Id="rId5" Type="http://schemas.openxmlformats.org/officeDocument/2006/relationships/image" Target="../media/image25.wmf"/><Relationship Id="rId4" Type="http://schemas.openxmlformats.org/officeDocument/2006/relationships/image" Target="../media/image24.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23.wmf"/><Relationship Id="rId7" Type="http://schemas.openxmlformats.org/officeDocument/2006/relationships/image" Target="../media/image27.wmf"/><Relationship Id="rId2" Type="http://schemas.openxmlformats.org/officeDocument/2006/relationships/image" Target="../media/image2.wmf"/><Relationship Id="rId1" Type="http://schemas.openxmlformats.org/officeDocument/2006/relationships/image" Target="../media/image9.wmf"/><Relationship Id="rId6" Type="http://schemas.openxmlformats.org/officeDocument/2006/relationships/image" Target="../media/image26.wmf"/><Relationship Id="rId5" Type="http://schemas.openxmlformats.org/officeDocument/2006/relationships/image" Target="../media/image25.wmf"/><Relationship Id="rId4" Type="http://schemas.openxmlformats.org/officeDocument/2006/relationships/image" Target="../media/image24.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23.wmf"/><Relationship Id="rId7" Type="http://schemas.openxmlformats.org/officeDocument/2006/relationships/image" Target="../media/image27.wmf"/><Relationship Id="rId2" Type="http://schemas.openxmlformats.org/officeDocument/2006/relationships/image" Target="../media/image2.wmf"/><Relationship Id="rId1" Type="http://schemas.openxmlformats.org/officeDocument/2006/relationships/image" Target="../media/image9.wmf"/><Relationship Id="rId6" Type="http://schemas.openxmlformats.org/officeDocument/2006/relationships/image" Target="../media/image26.wmf"/><Relationship Id="rId5" Type="http://schemas.openxmlformats.org/officeDocument/2006/relationships/image" Target="../media/image25.wmf"/><Relationship Id="rId4" Type="http://schemas.openxmlformats.org/officeDocument/2006/relationships/image" Target="../media/image24.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23.wmf"/><Relationship Id="rId7" Type="http://schemas.openxmlformats.org/officeDocument/2006/relationships/image" Target="../media/image27.wmf"/><Relationship Id="rId2" Type="http://schemas.openxmlformats.org/officeDocument/2006/relationships/image" Target="../media/image2.wmf"/><Relationship Id="rId1" Type="http://schemas.openxmlformats.org/officeDocument/2006/relationships/image" Target="../media/image9.wmf"/><Relationship Id="rId6" Type="http://schemas.openxmlformats.org/officeDocument/2006/relationships/image" Target="../media/image26.wmf"/><Relationship Id="rId5" Type="http://schemas.openxmlformats.org/officeDocument/2006/relationships/image" Target="../media/image25.wmf"/><Relationship Id="rId4" Type="http://schemas.openxmlformats.org/officeDocument/2006/relationships/image" Target="../media/image24.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23.wmf"/><Relationship Id="rId7" Type="http://schemas.openxmlformats.org/officeDocument/2006/relationships/image" Target="../media/image27.wmf"/><Relationship Id="rId2" Type="http://schemas.openxmlformats.org/officeDocument/2006/relationships/image" Target="../media/image2.wmf"/><Relationship Id="rId1" Type="http://schemas.openxmlformats.org/officeDocument/2006/relationships/image" Target="../media/image9.wmf"/><Relationship Id="rId6" Type="http://schemas.openxmlformats.org/officeDocument/2006/relationships/image" Target="../media/image26.wmf"/><Relationship Id="rId5" Type="http://schemas.openxmlformats.org/officeDocument/2006/relationships/image" Target="../media/image25.wmf"/><Relationship Id="rId4" Type="http://schemas.openxmlformats.org/officeDocument/2006/relationships/image" Target="../media/image24.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23.wmf"/><Relationship Id="rId7" Type="http://schemas.openxmlformats.org/officeDocument/2006/relationships/image" Target="../media/image27.wmf"/><Relationship Id="rId2" Type="http://schemas.openxmlformats.org/officeDocument/2006/relationships/image" Target="../media/image2.wmf"/><Relationship Id="rId1" Type="http://schemas.openxmlformats.org/officeDocument/2006/relationships/image" Target="../media/image9.wmf"/><Relationship Id="rId6" Type="http://schemas.openxmlformats.org/officeDocument/2006/relationships/image" Target="../media/image26.wmf"/><Relationship Id="rId5" Type="http://schemas.openxmlformats.org/officeDocument/2006/relationships/image" Target="../media/image25.wmf"/><Relationship Id="rId4" Type="http://schemas.openxmlformats.org/officeDocument/2006/relationships/image" Target="../media/image24.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9.wmf"/><Relationship Id="rId1" Type="http://schemas.openxmlformats.org/officeDocument/2006/relationships/image" Target="../media/image2.wmf"/><Relationship Id="rId4" Type="http://schemas.openxmlformats.org/officeDocument/2006/relationships/image" Target="../media/image8.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9.wmf"/><Relationship Id="rId1" Type="http://schemas.openxmlformats.org/officeDocument/2006/relationships/image" Target="../media/image2.wmf"/><Relationship Id="rId4" Type="http://schemas.openxmlformats.org/officeDocument/2006/relationships/image" Target="../media/image8.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9.wmf"/><Relationship Id="rId1" Type="http://schemas.openxmlformats.org/officeDocument/2006/relationships/image" Target="../media/image2.wmf"/><Relationship Id="rId4" Type="http://schemas.openxmlformats.org/officeDocument/2006/relationships/image" Target="../media/image8.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9.wmf"/><Relationship Id="rId1" Type="http://schemas.openxmlformats.org/officeDocument/2006/relationships/image" Target="../media/image2.wmf"/><Relationship Id="rId4" Type="http://schemas.openxmlformats.org/officeDocument/2006/relationships/image" Target="../media/image8.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9.wmf"/><Relationship Id="rId1" Type="http://schemas.openxmlformats.org/officeDocument/2006/relationships/image" Target="../media/image2.wmf"/><Relationship Id="rId4"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2.wmf"/><Relationship Id="rId1" Type="http://schemas.openxmlformats.org/officeDocument/2006/relationships/image" Target="../media/image10.wmf"/><Relationship Id="rId4" Type="http://schemas.openxmlformats.org/officeDocument/2006/relationships/image" Target="../media/image7.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2.wmf"/><Relationship Id="rId1" Type="http://schemas.openxmlformats.org/officeDocument/2006/relationships/image" Target="../media/image10.wmf"/><Relationship Id="rId4" Type="http://schemas.openxmlformats.org/officeDocument/2006/relationships/image" Target="../media/image7.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8.wmf"/><Relationship Id="rId1" Type="http://schemas.openxmlformats.org/officeDocument/2006/relationships/image" Target="../media/image11.wmf"/><Relationship Id="rId5" Type="http://schemas.openxmlformats.org/officeDocument/2006/relationships/image" Target="../media/image12.wmf"/><Relationship Id="rId4" Type="http://schemas.openxmlformats.org/officeDocument/2006/relationships/image" Target="../media/image9.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A911292-9C0F-4ADD-8E58-2793978A4503}" type="slidenum">
              <a:rPr lang="en-US"/>
              <a:pPr>
                <a:defRPr/>
              </a:pPr>
              <a:t>‹#›</a:t>
            </a:fld>
            <a:endParaRPr lang="en-US"/>
          </a:p>
        </p:txBody>
      </p:sp>
    </p:spTree>
    <p:extLst>
      <p:ext uri="{BB962C8B-B14F-4D97-AF65-F5344CB8AC3E}">
        <p14:creationId xmlns:p14="http://schemas.microsoft.com/office/powerpoint/2010/main" val="4769675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C07C744-E54E-4F89-B16E-1D33CF92D1E7}" type="slidenum">
              <a:rPr lang="en-US"/>
              <a:pPr>
                <a:defRPr/>
              </a:pPr>
              <a:t>‹#›</a:t>
            </a:fld>
            <a:endParaRPr lang="en-US"/>
          </a:p>
        </p:txBody>
      </p:sp>
    </p:spTree>
    <p:extLst>
      <p:ext uri="{BB962C8B-B14F-4D97-AF65-F5344CB8AC3E}">
        <p14:creationId xmlns:p14="http://schemas.microsoft.com/office/powerpoint/2010/main" val="2974975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C4C6A2A-CDA7-4FD6-BD1D-A47804432BF0}" type="slidenum">
              <a:rPr lang="en-US"/>
              <a:pPr>
                <a:defRPr/>
              </a:pPr>
              <a:t>‹#›</a:t>
            </a:fld>
            <a:endParaRPr lang="en-US"/>
          </a:p>
        </p:txBody>
      </p:sp>
    </p:spTree>
    <p:extLst>
      <p:ext uri="{BB962C8B-B14F-4D97-AF65-F5344CB8AC3E}">
        <p14:creationId xmlns:p14="http://schemas.microsoft.com/office/powerpoint/2010/main" val="1916933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9C037E0-040F-4AA7-AA6F-F11E70284E70}" type="slidenum">
              <a:rPr lang="en-US"/>
              <a:pPr>
                <a:defRPr/>
              </a:pPr>
              <a:t>‹#›</a:t>
            </a:fld>
            <a:endParaRPr lang="en-US"/>
          </a:p>
        </p:txBody>
      </p:sp>
    </p:spTree>
    <p:extLst>
      <p:ext uri="{BB962C8B-B14F-4D97-AF65-F5344CB8AC3E}">
        <p14:creationId xmlns:p14="http://schemas.microsoft.com/office/powerpoint/2010/main" val="400986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52C7519-D28E-4544-9764-DA208056206F}" type="slidenum">
              <a:rPr lang="en-US"/>
              <a:pPr>
                <a:defRPr/>
              </a:pPr>
              <a:t>‹#›</a:t>
            </a:fld>
            <a:endParaRPr lang="en-US"/>
          </a:p>
        </p:txBody>
      </p:sp>
    </p:spTree>
    <p:extLst>
      <p:ext uri="{BB962C8B-B14F-4D97-AF65-F5344CB8AC3E}">
        <p14:creationId xmlns:p14="http://schemas.microsoft.com/office/powerpoint/2010/main" val="1100321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B1EC0D1-75E6-4610-BE2F-5881C0C4322C}" type="slidenum">
              <a:rPr lang="en-US"/>
              <a:pPr>
                <a:defRPr/>
              </a:pPr>
              <a:t>‹#›</a:t>
            </a:fld>
            <a:endParaRPr lang="en-US"/>
          </a:p>
        </p:txBody>
      </p:sp>
    </p:spTree>
    <p:extLst>
      <p:ext uri="{BB962C8B-B14F-4D97-AF65-F5344CB8AC3E}">
        <p14:creationId xmlns:p14="http://schemas.microsoft.com/office/powerpoint/2010/main" val="1162464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53A30ED-27D9-4BA9-9444-481CE1FB8BC7}" type="slidenum">
              <a:rPr lang="en-US"/>
              <a:pPr>
                <a:defRPr/>
              </a:pPr>
              <a:t>‹#›</a:t>
            </a:fld>
            <a:endParaRPr lang="en-US"/>
          </a:p>
        </p:txBody>
      </p:sp>
    </p:spTree>
    <p:extLst>
      <p:ext uri="{BB962C8B-B14F-4D97-AF65-F5344CB8AC3E}">
        <p14:creationId xmlns:p14="http://schemas.microsoft.com/office/powerpoint/2010/main" val="33790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15F3125-68B0-4931-B6F9-A5F65A94D9C8}" type="slidenum">
              <a:rPr lang="en-US"/>
              <a:pPr>
                <a:defRPr/>
              </a:pPr>
              <a:t>‹#›</a:t>
            </a:fld>
            <a:endParaRPr lang="en-US"/>
          </a:p>
        </p:txBody>
      </p:sp>
    </p:spTree>
    <p:extLst>
      <p:ext uri="{BB962C8B-B14F-4D97-AF65-F5344CB8AC3E}">
        <p14:creationId xmlns:p14="http://schemas.microsoft.com/office/powerpoint/2010/main" val="1433410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F03A1D2-31FD-4344-8EAF-C28E59A50931}" type="slidenum">
              <a:rPr lang="en-US"/>
              <a:pPr>
                <a:defRPr/>
              </a:pPr>
              <a:t>‹#›</a:t>
            </a:fld>
            <a:endParaRPr lang="en-US"/>
          </a:p>
        </p:txBody>
      </p:sp>
    </p:spTree>
    <p:extLst>
      <p:ext uri="{BB962C8B-B14F-4D97-AF65-F5344CB8AC3E}">
        <p14:creationId xmlns:p14="http://schemas.microsoft.com/office/powerpoint/2010/main" val="2170190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1A01072-F5E7-4D32-A339-ED8CFB804308}" type="slidenum">
              <a:rPr lang="en-US"/>
              <a:pPr>
                <a:defRPr/>
              </a:pPr>
              <a:t>‹#›</a:t>
            </a:fld>
            <a:endParaRPr lang="en-US"/>
          </a:p>
        </p:txBody>
      </p:sp>
    </p:spTree>
    <p:extLst>
      <p:ext uri="{BB962C8B-B14F-4D97-AF65-F5344CB8AC3E}">
        <p14:creationId xmlns:p14="http://schemas.microsoft.com/office/powerpoint/2010/main" val="9537657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FA29E2F-7FEB-4800-B018-4EBA3C3B140C}" type="slidenum">
              <a:rPr lang="en-US"/>
              <a:pPr>
                <a:defRPr/>
              </a:pPr>
              <a:t>‹#›</a:t>
            </a:fld>
            <a:endParaRPr lang="en-US"/>
          </a:p>
        </p:txBody>
      </p:sp>
    </p:spTree>
    <p:extLst>
      <p:ext uri="{BB962C8B-B14F-4D97-AF65-F5344CB8AC3E}">
        <p14:creationId xmlns:p14="http://schemas.microsoft.com/office/powerpoint/2010/main" val="32847445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i="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i="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i="0">
                <a:latin typeface="+mn-lt"/>
              </a:defRPr>
            </a:lvl1pPr>
          </a:lstStyle>
          <a:p>
            <a:pPr>
              <a:defRPr/>
            </a:pPr>
            <a:fld id="{0FD5A980-B081-4B66-A0D0-FE245AC1906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45.bin"/><Relationship Id="rId13" Type="http://schemas.openxmlformats.org/officeDocument/2006/relationships/image" Target="../media/image12.wmf"/><Relationship Id="rId3" Type="http://schemas.openxmlformats.org/officeDocument/2006/relationships/oleObject" Target="../embeddings/oleObject42.bin"/><Relationship Id="rId7" Type="http://schemas.openxmlformats.org/officeDocument/2006/relationships/image" Target="../media/image8.wmf"/><Relationship Id="rId12"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oleObject" Target="../embeddings/oleObject44.bin"/><Relationship Id="rId11" Type="http://schemas.openxmlformats.org/officeDocument/2006/relationships/image" Target="../media/image9.wmf"/><Relationship Id="rId5" Type="http://schemas.openxmlformats.org/officeDocument/2006/relationships/oleObject" Target="../embeddings/oleObject43.bin"/><Relationship Id="rId10" Type="http://schemas.openxmlformats.org/officeDocument/2006/relationships/oleObject" Target="../embeddings/oleObject46.bin"/><Relationship Id="rId4" Type="http://schemas.openxmlformats.org/officeDocument/2006/relationships/image" Target="../media/image11.wmf"/><Relationship Id="rId9" Type="http://schemas.openxmlformats.org/officeDocument/2006/relationships/image" Target="../media/image2.wmf"/></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51.bin"/><Relationship Id="rId13" Type="http://schemas.openxmlformats.org/officeDocument/2006/relationships/image" Target="../media/image9.wmf"/><Relationship Id="rId3" Type="http://schemas.openxmlformats.org/officeDocument/2006/relationships/oleObject" Target="../embeddings/oleObject48.bin"/><Relationship Id="rId7" Type="http://schemas.openxmlformats.org/officeDocument/2006/relationships/image" Target="../media/image12.wmf"/><Relationship Id="rId12" Type="http://schemas.openxmlformats.org/officeDocument/2006/relationships/oleObject" Target="../embeddings/oleObject53.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50.bin"/><Relationship Id="rId11" Type="http://schemas.openxmlformats.org/officeDocument/2006/relationships/image" Target="../media/image2.wmf"/><Relationship Id="rId5" Type="http://schemas.openxmlformats.org/officeDocument/2006/relationships/oleObject" Target="../embeddings/oleObject49.bin"/><Relationship Id="rId10" Type="http://schemas.openxmlformats.org/officeDocument/2006/relationships/oleObject" Target="../embeddings/oleObject52.bin"/><Relationship Id="rId4" Type="http://schemas.openxmlformats.org/officeDocument/2006/relationships/image" Target="../media/image11.wmf"/><Relationship Id="rId9" Type="http://schemas.openxmlformats.org/officeDocument/2006/relationships/image" Target="../media/image8.wmf"/></Relationships>
</file>

<file path=ppt/slides/_rels/slide12.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54.bin"/><Relationship Id="rId7" Type="http://schemas.openxmlformats.org/officeDocument/2006/relationships/oleObject" Target="../embeddings/oleObject56.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9.wmf"/><Relationship Id="rId11" Type="http://schemas.openxmlformats.org/officeDocument/2006/relationships/image" Target="../media/image14.wmf"/><Relationship Id="rId5" Type="http://schemas.openxmlformats.org/officeDocument/2006/relationships/oleObject" Target="../embeddings/oleObject55.bin"/><Relationship Id="rId10" Type="http://schemas.openxmlformats.org/officeDocument/2006/relationships/oleObject" Target="../embeddings/oleObject57.bin"/><Relationship Id="rId4" Type="http://schemas.openxmlformats.org/officeDocument/2006/relationships/image" Target="../media/image2.wmf"/><Relationship Id="rId9" Type="http://schemas.openxmlformats.org/officeDocument/2006/relationships/image" Target="../media/image15.wmf"/></Relationships>
</file>

<file path=ppt/slides/_rels/slide13.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58.bin"/><Relationship Id="rId7" Type="http://schemas.openxmlformats.org/officeDocument/2006/relationships/oleObject" Target="../embeddings/oleObject60.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9.wmf"/><Relationship Id="rId11" Type="http://schemas.openxmlformats.org/officeDocument/2006/relationships/image" Target="../media/image14.wmf"/><Relationship Id="rId5" Type="http://schemas.openxmlformats.org/officeDocument/2006/relationships/oleObject" Target="../embeddings/oleObject59.bin"/><Relationship Id="rId10" Type="http://schemas.openxmlformats.org/officeDocument/2006/relationships/oleObject" Target="../embeddings/oleObject61.bin"/><Relationship Id="rId4" Type="http://schemas.openxmlformats.org/officeDocument/2006/relationships/image" Target="../media/image2.wmf"/><Relationship Id="rId9" Type="http://schemas.openxmlformats.org/officeDocument/2006/relationships/image" Target="../media/image15.wmf"/></Relationships>
</file>

<file path=ppt/slides/_rels/slide14.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62.bin"/><Relationship Id="rId7" Type="http://schemas.openxmlformats.org/officeDocument/2006/relationships/oleObject" Target="../embeddings/oleObject64.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9.wmf"/><Relationship Id="rId11" Type="http://schemas.openxmlformats.org/officeDocument/2006/relationships/image" Target="../media/image14.wmf"/><Relationship Id="rId5" Type="http://schemas.openxmlformats.org/officeDocument/2006/relationships/oleObject" Target="../embeddings/oleObject63.bin"/><Relationship Id="rId10" Type="http://schemas.openxmlformats.org/officeDocument/2006/relationships/oleObject" Target="../embeddings/oleObject65.bin"/><Relationship Id="rId4" Type="http://schemas.openxmlformats.org/officeDocument/2006/relationships/image" Target="../media/image2.wmf"/><Relationship Id="rId9" Type="http://schemas.openxmlformats.org/officeDocument/2006/relationships/image" Target="../media/image15.wmf"/></Relationships>
</file>

<file path=ppt/slides/_rels/slide15.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71.bin"/><Relationship Id="rId3" Type="http://schemas.openxmlformats.org/officeDocument/2006/relationships/oleObject" Target="../embeddings/oleObject66.bin"/><Relationship Id="rId7" Type="http://schemas.openxmlformats.org/officeDocument/2006/relationships/oleObject" Target="../embeddings/oleObject68.bin"/><Relationship Id="rId12" Type="http://schemas.openxmlformats.org/officeDocument/2006/relationships/image" Target="../media/image17.wmf"/><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2.wmf"/><Relationship Id="rId11" Type="http://schemas.openxmlformats.org/officeDocument/2006/relationships/oleObject" Target="../embeddings/oleObject70.bin"/><Relationship Id="rId5" Type="http://schemas.openxmlformats.org/officeDocument/2006/relationships/oleObject" Target="../embeddings/oleObject67.bin"/><Relationship Id="rId10" Type="http://schemas.openxmlformats.org/officeDocument/2006/relationships/image" Target="../media/image16.wmf"/><Relationship Id="rId4" Type="http://schemas.openxmlformats.org/officeDocument/2006/relationships/image" Target="../media/image13.wmf"/><Relationship Id="rId9" Type="http://schemas.openxmlformats.org/officeDocument/2006/relationships/oleObject" Target="../embeddings/oleObject69.bin"/><Relationship Id="rId14" Type="http://schemas.openxmlformats.org/officeDocument/2006/relationships/image" Target="../media/image14.wmf"/></Relationships>
</file>

<file path=ppt/slides/_rels/slide16.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72.bin"/><Relationship Id="rId7" Type="http://schemas.openxmlformats.org/officeDocument/2006/relationships/oleObject" Target="../embeddings/oleObject74.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9.wmf"/><Relationship Id="rId5" Type="http://schemas.openxmlformats.org/officeDocument/2006/relationships/oleObject" Target="../embeddings/oleObject73.bin"/><Relationship Id="rId10" Type="http://schemas.openxmlformats.org/officeDocument/2006/relationships/image" Target="../media/image14.wmf"/><Relationship Id="rId4" Type="http://schemas.openxmlformats.org/officeDocument/2006/relationships/image" Target="../media/image2.wmf"/><Relationship Id="rId9" Type="http://schemas.openxmlformats.org/officeDocument/2006/relationships/oleObject" Target="../embeddings/oleObject75.bin"/></Relationships>
</file>

<file path=ppt/slides/_rels/slide17.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81.bin"/><Relationship Id="rId3" Type="http://schemas.openxmlformats.org/officeDocument/2006/relationships/oleObject" Target="../embeddings/oleObject76.bin"/><Relationship Id="rId7" Type="http://schemas.openxmlformats.org/officeDocument/2006/relationships/oleObject" Target="../embeddings/oleObject78.bin"/><Relationship Id="rId12"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2.wmf"/><Relationship Id="rId11" Type="http://schemas.openxmlformats.org/officeDocument/2006/relationships/oleObject" Target="../embeddings/oleObject80.bin"/><Relationship Id="rId5" Type="http://schemas.openxmlformats.org/officeDocument/2006/relationships/oleObject" Target="../embeddings/oleObject77.bin"/><Relationship Id="rId10" Type="http://schemas.openxmlformats.org/officeDocument/2006/relationships/image" Target="../media/image19.wmf"/><Relationship Id="rId4" Type="http://schemas.openxmlformats.org/officeDocument/2006/relationships/image" Target="../media/image8.wmf"/><Relationship Id="rId9" Type="http://schemas.openxmlformats.org/officeDocument/2006/relationships/oleObject" Target="../embeddings/oleObject79.bin"/><Relationship Id="rId14" Type="http://schemas.openxmlformats.org/officeDocument/2006/relationships/image" Target="../media/image14.wmf"/></Relationships>
</file>

<file path=ppt/slides/_rels/slide18.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82.bin"/><Relationship Id="rId7" Type="http://schemas.openxmlformats.org/officeDocument/2006/relationships/oleObject" Target="../embeddings/oleObject84.bin"/><Relationship Id="rId12"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9.wmf"/><Relationship Id="rId11" Type="http://schemas.openxmlformats.org/officeDocument/2006/relationships/oleObject" Target="../embeddings/oleObject86.bin"/><Relationship Id="rId5" Type="http://schemas.openxmlformats.org/officeDocument/2006/relationships/oleObject" Target="../embeddings/oleObject83.bin"/><Relationship Id="rId10" Type="http://schemas.openxmlformats.org/officeDocument/2006/relationships/image" Target="../media/image18.wmf"/><Relationship Id="rId4" Type="http://schemas.openxmlformats.org/officeDocument/2006/relationships/image" Target="../media/image2.wmf"/><Relationship Id="rId9" Type="http://schemas.openxmlformats.org/officeDocument/2006/relationships/oleObject" Target="../embeddings/oleObject85.bin"/></Relationships>
</file>

<file path=ppt/slides/_rels/slide19.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87.bin"/><Relationship Id="rId7" Type="http://schemas.openxmlformats.org/officeDocument/2006/relationships/oleObject" Target="../embeddings/oleObject89.bin"/><Relationship Id="rId12"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2.wmf"/><Relationship Id="rId11" Type="http://schemas.openxmlformats.org/officeDocument/2006/relationships/oleObject" Target="../embeddings/oleObject91.bin"/><Relationship Id="rId5" Type="http://schemas.openxmlformats.org/officeDocument/2006/relationships/oleObject" Target="../embeddings/oleObject88.bin"/><Relationship Id="rId10" Type="http://schemas.openxmlformats.org/officeDocument/2006/relationships/image" Target="../media/image14.wmf"/><Relationship Id="rId4" Type="http://schemas.openxmlformats.org/officeDocument/2006/relationships/image" Target="../media/image21.wmf"/><Relationship Id="rId9" Type="http://schemas.openxmlformats.org/officeDocument/2006/relationships/oleObject" Target="../embeddings/oleObject90.bin"/></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6.bin"/><Relationship Id="rId18" Type="http://schemas.openxmlformats.org/officeDocument/2006/relationships/image" Target="../media/image9.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6.wmf"/><Relationship Id="rId17" Type="http://schemas.openxmlformats.org/officeDocument/2006/relationships/oleObject" Target="../embeddings/oleObject8.bin"/><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1.vml"/><Relationship Id="rId6" Type="http://schemas.openxmlformats.org/officeDocument/2006/relationships/image" Target="../media/image3.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oleObject" Target="../embeddings/oleObject7.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bin"/><Relationship Id="rId14" Type="http://schemas.openxmlformats.org/officeDocument/2006/relationships/image" Target="../media/image7.wmf"/></Relationships>
</file>

<file path=ppt/slides/_rels/slide20.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97.bin"/><Relationship Id="rId18" Type="http://schemas.openxmlformats.org/officeDocument/2006/relationships/oleObject" Target="../embeddings/oleObject100.bin"/><Relationship Id="rId3" Type="http://schemas.openxmlformats.org/officeDocument/2006/relationships/oleObject" Target="../embeddings/oleObject92.bin"/><Relationship Id="rId21" Type="http://schemas.openxmlformats.org/officeDocument/2006/relationships/oleObject" Target="../embeddings/oleObject103.bin"/><Relationship Id="rId7" Type="http://schemas.openxmlformats.org/officeDocument/2006/relationships/oleObject" Target="../embeddings/oleObject94.bin"/><Relationship Id="rId12" Type="http://schemas.openxmlformats.org/officeDocument/2006/relationships/image" Target="../media/image25.wmf"/><Relationship Id="rId17" Type="http://schemas.openxmlformats.org/officeDocument/2006/relationships/oleObject" Target="../embeddings/oleObject99.bin"/><Relationship Id="rId2" Type="http://schemas.openxmlformats.org/officeDocument/2006/relationships/slideLayout" Target="../slideLayouts/slideLayout7.xml"/><Relationship Id="rId16" Type="http://schemas.openxmlformats.org/officeDocument/2006/relationships/image" Target="../media/image27.wmf"/><Relationship Id="rId20" Type="http://schemas.openxmlformats.org/officeDocument/2006/relationships/oleObject" Target="../embeddings/oleObject102.bin"/><Relationship Id="rId1" Type="http://schemas.openxmlformats.org/officeDocument/2006/relationships/vmlDrawing" Target="../drawings/vmlDrawing19.vml"/><Relationship Id="rId6" Type="http://schemas.openxmlformats.org/officeDocument/2006/relationships/image" Target="../media/image2.wmf"/><Relationship Id="rId11" Type="http://schemas.openxmlformats.org/officeDocument/2006/relationships/oleObject" Target="../embeddings/oleObject96.bin"/><Relationship Id="rId5" Type="http://schemas.openxmlformats.org/officeDocument/2006/relationships/oleObject" Target="../embeddings/oleObject93.bin"/><Relationship Id="rId15" Type="http://schemas.openxmlformats.org/officeDocument/2006/relationships/oleObject" Target="../embeddings/oleObject98.bin"/><Relationship Id="rId10" Type="http://schemas.openxmlformats.org/officeDocument/2006/relationships/image" Target="../media/image24.wmf"/><Relationship Id="rId19" Type="http://schemas.openxmlformats.org/officeDocument/2006/relationships/oleObject" Target="../embeddings/oleObject101.bin"/><Relationship Id="rId4" Type="http://schemas.openxmlformats.org/officeDocument/2006/relationships/image" Target="../media/image9.wmf"/><Relationship Id="rId9" Type="http://schemas.openxmlformats.org/officeDocument/2006/relationships/oleObject" Target="../embeddings/oleObject95.bin"/><Relationship Id="rId14" Type="http://schemas.openxmlformats.org/officeDocument/2006/relationships/image" Target="../media/image26.wmf"/></Relationships>
</file>

<file path=ppt/slides/_rels/slide21.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109.bin"/><Relationship Id="rId18" Type="http://schemas.openxmlformats.org/officeDocument/2006/relationships/oleObject" Target="../embeddings/oleObject112.bin"/><Relationship Id="rId3" Type="http://schemas.openxmlformats.org/officeDocument/2006/relationships/oleObject" Target="../embeddings/oleObject104.bin"/><Relationship Id="rId21" Type="http://schemas.openxmlformats.org/officeDocument/2006/relationships/oleObject" Target="../embeddings/oleObject115.bin"/><Relationship Id="rId7" Type="http://schemas.openxmlformats.org/officeDocument/2006/relationships/oleObject" Target="../embeddings/oleObject106.bin"/><Relationship Id="rId12" Type="http://schemas.openxmlformats.org/officeDocument/2006/relationships/image" Target="../media/image25.wmf"/><Relationship Id="rId17" Type="http://schemas.openxmlformats.org/officeDocument/2006/relationships/oleObject" Target="../embeddings/oleObject111.bin"/><Relationship Id="rId2" Type="http://schemas.openxmlformats.org/officeDocument/2006/relationships/slideLayout" Target="../slideLayouts/slideLayout7.xml"/><Relationship Id="rId16" Type="http://schemas.openxmlformats.org/officeDocument/2006/relationships/image" Target="../media/image27.wmf"/><Relationship Id="rId20" Type="http://schemas.openxmlformats.org/officeDocument/2006/relationships/oleObject" Target="../embeddings/oleObject114.bin"/><Relationship Id="rId1" Type="http://schemas.openxmlformats.org/officeDocument/2006/relationships/vmlDrawing" Target="../drawings/vmlDrawing20.vml"/><Relationship Id="rId6" Type="http://schemas.openxmlformats.org/officeDocument/2006/relationships/image" Target="../media/image2.wmf"/><Relationship Id="rId11" Type="http://schemas.openxmlformats.org/officeDocument/2006/relationships/oleObject" Target="../embeddings/oleObject108.bin"/><Relationship Id="rId5" Type="http://schemas.openxmlformats.org/officeDocument/2006/relationships/oleObject" Target="../embeddings/oleObject105.bin"/><Relationship Id="rId15" Type="http://schemas.openxmlformats.org/officeDocument/2006/relationships/oleObject" Target="../embeddings/oleObject110.bin"/><Relationship Id="rId10" Type="http://schemas.openxmlformats.org/officeDocument/2006/relationships/image" Target="../media/image24.wmf"/><Relationship Id="rId19" Type="http://schemas.openxmlformats.org/officeDocument/2006/relationships/oleObject" Target="../embeddings/oleObject113.bin"/><Relationship Id="rId4" Type="http://schemas.openxmlformats.org/officeDocument/2006/relationships/image" Target="../media/image9.wmf"/><Relationship Id="rId9" Type="http://schemas.openxmlformats.org/officeDocument/2006/relationships/oleObject" Target="../embeddings/oleObject107.bin"/><Relationship Id="rId14" Type="http://schemas.openxmlformats.org/officeDocument/2006/relationships/image" Target="../media/image26.wmf"/></Relationships>
</file>

<file path=ppt/slides/_rels/slide22.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121.bin"/><Relationship Id="rId18" Type="http://schemas.openxmlformats.org/officeDocument/2006/relationships/oleObject" Target="../embeddings/oleObject124.bin"/><Relationship Id="rId3" Type="http://schemas.openxmlformats.org/officeDocument/2006/relationships/oleObject" Target="../embeddings/oleObject116.bin"/><Relationship Id="rId21" Type="http://schemas.openxmlformats.org/officeDocument/2006/relationships/oleObject" Target="../embeddings/oleObject127.bin"/><Relationship Id="rId7" Type="http://schemas.openxmlformats.org/officeDocument/2006/relationships/oleObject" Target="../embeddings/oleObject118.bin"/><Relationship Id="rId12" Type="http://schemas.openxmlformats.org/officeDocument/2006/relationships/image" Target="../media/image25.wmf"/><Relationship Id="rId17" Type="http://schemas.openxmlformats.org/officeDocument/2006/relationships/oleObject" Target="../embeddings/oleObject123.bin"/><Relationship Id="rId2" Type="http://schemas.openxmlformats.org/officeDocument/2006/relationships/slideLayout" Target="../slideLayouts/slideLayout7.xml"/><Relationship Id="rId16" Type="http://schemas.openxmlformats.org/officeDocument/2006/relationships/image" Target="../media/image27.wmf"/><Relationship Id="rId20" Type="http://schemas.openxmlformats.org/officeDocument/2006/relationships/oleObject" Target="../embeddings/oleObject126.bin"/><Relationship Id="rId1" Type="http://schemas.openxmlformats.org/officeDocument/2006/relationships/vmlDrawing" Target="../drawings/vmlDrawing21.vml"/><Relationship Id="rId6" Type="http://schemas.openxmlformats.org/officeDocument/2006/relationships/image" Target="../media/image2.wmf"/><Relationship Id="rId11" Type="http://schemas.openxmlformats.org/officeDocument/2006/relationships/oleObject" Target="../embeddings/oleObject120.bin"/><Relationship Id="rId5" Type="http://schemas.openxmlformats.org/officeDocument/2006/relationships/oleObject" Target="../embeddings/oleObject117.bin"/><Relationship Id="rId15" Type="http://schemas.openxmlformats.org/officeDocument/2006/relationships/oleObject" Target="../embeddings/oleObject122.bin"/><Relationship Id="rId10" Type="http://schemas.openxmlformats.org/officeDocument/2006/relationships/image" Target="../media/image24.wmf"/><Relationship Id="rId19" Type="http://schemas.openxmlformats.org/officeDocument/2006/relationships/oleObject" Target="../embeddings/oleObject125.bin"/><Relationship Id="rId4" Type="http://schemas.openxmlformats.org/officeDocument/2006/relationships/image" Target="../media/image9.wmf"/><Relationship Id="rId9" Type="http://schemas.openxmlformats.org/officeDocument/2006/relationships/oleObject" Target="../embeddings/oleObject119.bin"/><Relationship Id="rId14" Type="http://schemas.openxmlformats.org/officeDocument/2006/relationships/image" Target="../media/image26.wmf"/></Relationships>
</file>

<file path=ppt/slides/_rels/slide23.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133.bin"/><Relationship Id="rId18" Type="http://schemas.openxmlformats.org/officeDocument/2006/relationships/oleObject" Target="../embeddings/oleObject136.bin"/><Relationship Id="rId3" Type="http://schemas.openxmlformats.org/officeDocument/2006/relationships/oleObject" Target="../embeddings/oleObject128.bin"/><Relationship Id="rId21" Type="http://schemas.openxmlformats.org/officeDocument/2006/relationships/oleObject" Target="../embeddings/oleObject139.bin"/><Relationship Id="rId7" Type="http://schemas.openxmlformats.org/officeDocument/2006/relationships/oleObject" Target="../embeddings/oleObject130.bin"/><Relationship Id="rId12" Type="http://schemas.openxmlformats.org/officeDocument/2006/relationships/image" Target="../media/image25.wmf"/><Relationship Id="rId17" Type="http://schemas.openxmlformats.org/officeDocument/2006/relationships/oleObject" Target="../embeddings/oleObject135.bin"/><Relationship Id="rId2" Type="http://schemas.openxmlformats.org/officeDocument/2006/relationships/slideLayout" Target="../slideLayouts/slideLayout7.xml"/><Relationship Id="rId16" Type="http://schemas.openxmlformats.org/officeDocument/2006/relationships/image" Target="../media/image27.wmf"/><Relationship Id="rId20" Type="http://schemas.openxmlformats.org/officeDocument/2006/relationships/oleObject" Target="../embeddings/oleObject138.bin"/><Relationship Id="rId1" Type="http://schemas.openxmlformats.org/officeDocument/2006/relationships/vmlDrawing" Target="../drawings/vmlDrawing22.vml"/><Relationship Id="rId6" Type="http://schemas.openxmlformats.org/officeDocument/2006/relationships/image" Target="../media/image2.wmf"/><Relationship Id="rId11" Type="http://schemas.openxmlformats.org/officeDocument/2006/relationships/oleObject" Target="../embeddings/oleObject132.bin"/><Relationship Id="rId5" Type="http://schemas.openxmlformats.org/officeDocument/2006/relationships/oleObject" Target="../embeddings/oleObject129.bin"/><Relationship Id="rId15" Type="http://schemas.openxmlformats.org/officeDocument/2006/relationships/oleObject" Target="../embeddings/oleObject134.bin"/><Relationship Id="rId10" Type="http://schemas.openxmlformats.org/officeDocument/2006/relationships/image" Target="../media/image24.wmf"/><Relationship Id="rId19" Type="http://schemas.openxmlformats.org/officeDocument/2006/relationships/oleObject" Target="../embeddings/oleObject137.bin"/><Relationship Id="rId4" Type="http://schemas.openxmlformats.org/officeDocument/2006/relationships/image" Target="../media/image9.wmf"/><Relationship Id="rId9" Type="http://schemas.openxmlformats.org/officeDocument/2006/relationships/oleObject" Target="../embeddings/oleObject131.bin"/><Relationship Id="rId14" Type="http://schemas.openxmlformats.org/officeDocument/2006/relationships/image" Target="../media/image26.wmf"/></Relationships>
</file>

<file path=ppt/slides/_rels/slide24.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145.bin"/><Relationship Id="rId18" Type="http://schemas.openxmlformats.org/officeDocument/2006/relationships/oleObject" Target="../embeddings/oleObject148.bin"/><Relationship Id="rId3" Type="http://schemas.openxmlformats.org/officeDocument/2006/relationships/oleObject" Target="../embeddings/oleObject140.bin"/><Relationship Id="rId21" Type="http://schemas.openxmlformats.org/officeDocument/2006/relationships/oleObject" Target="../embeddings/oleObject151.bin"/><Relationship Id="rId7" Type="http://schemas.openxmlformats.org/officeDocument/2006/relationships/oleObject" Target="../embeddings/oleObject142.bin"/><Relationship Id="rId12" Type="http://schemas.openxmlformats.org/officeDocument/2006/relationships/image" Target="../media/image25.wmf"/><Relationship Id="rId17" Type="http://schemas.openxmlformats.org/officeDocument/2006/relationships/oleObject" Target="../embeddings/oleObject147.bin"/><Relationship Id="rId2" Type="http://schemas.openxmlformats.org/officeDocument/2006/relationships/slideLayout" Target="../slideLayouts/slideLayout7.xml"/><Relationship Id="rId16" Type="http://schemas.openxmlformats.org/officeDocument/2006/relationships/image" Target="../media/image27.wmf"/><Relationship Id="rId20" Type="http://schemas.openxmlformats.org/officeDocument/2006/relationships/oleObject" Target="../embeddings/oleObject150.bin"/><Relationship Id="rId1" Type="http://schemas.openxmlformats.org/officeDocument/2006/relationships/vmlDrawing" Target="../drawings/vmlDrawing23.vml"/><Relationship Id="rId6" Type="http://schemas.openxmlformats.org/officeDocument/2006/relationships/image" Target="../media/image2.wmf"/><Relationship Id="rId11" Type="http://schemas.openxmlformats.org/officeDocument/2006/relationships/oleObject" Target="../embeddings/oleObject144.bin"/><Relationship Id="rId5" Type="http://schemas.openxmlformats.org/officeDocument/2006/relationships/oleObject" Target="../embeddings/oleObject141.bin"/><Relationship Id="rId15" Type="http://schemas.openxmlformats.org/officeDocument/2006/relationships/oleObject" Target="../embeddings/oleObject146.bin"/><Relationship Id="rId10" Type="http://schemas.openxmlformats.org/officeDocument/2006/relationships/image" Target="../media/image24.wmf"/><Relationship Id="rId19" Type="http://schemas.openxmlformats.org/officeDocument/2006/relationships/oleObject" Target="../embeddings/oleObject149.bin"/><Relationship Id="rId4" Type="http://schemas.openxmlformats.org/officeDocument/2006/relationships/image" Target="../media/image9.wmf"/><Relationship Id="rId9" Type="http://schemas.openxmlformats.org/officeDocument/2006/relationships/oleObject" Target="../embeddings/oleObject143.bin"/><Relationship Id="rId14" Type="http://schemas.openxmlformats.org/officeDocument/2006/relationships/image" Target="../media/image26.wmf"/></Relationships>
</file>

<file path=ppt/slides/_rels/slide25.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157.bin"/><Relationship Id="rId18" Type="http://schemas.openxmlformats.org/officeDocument/2006/relationships/oleObject" Target="../embeddings/oleObject160.bin"/><Relationship Id="rId3" Type="http://schemas.openxmlformats.org/officeDocument/2006/relationships/oleObject" Target="../embeddings/oleObject152.bin"/><Relationship Id="rId21" Type="http://schemas.openxmlformats.org/officeDocument/2006/relationships/oleObject" Target="../embeddings/oleObject163.bin"/><Relationship Id="rId7" Type="http://schemas.openxmlformats.org/officeDocument/2006/relationships/oleObject" Target="../embeddings/oleObject154.bin"/><Relationship Id="rId12" Type="http://schemas.openxmlformats.org/officeDocument/2006/relationships/image" Target="../media/image25.wmf"/><Relationship Id="rId17" Type="http://schemas.openxmlformats.org/officeDocument/2006/relationships/oleObject" Target="../embeddings/oleObject159.bin"/><Relationship Id="rId2" Type="http://schemas.openxmlformats.org/officeDocument/2006/relationships/slideLayout" Target="../slideLayouts/slideLayout7.xml"/><Relationship Id="rId16" Type="http://schemas.openxmlformats.org/officeDocument/2006/relationships/image" Target="../media/image27.wmf"/><Relationship Id="rId20" Type="http://schemas.openxmlformats.org/officeDocument/2006/relationships/oleObject" Target="../embeddings/oleObject162.bin"/><Relationship Id="rId1" Type="http://schemas.openxmlformats.org/officeDocument/2006/relationships/vmlDrawing" Target="../drawings/vmlDrawing24.vml"/><Relationship Id="rId6" Type="http://schemas.openxmlformats.org/officeDocument/2006/relationships/image" Target="../media/image2.wmf"/><Relationship Id="rId11" Type="http://schemas.openxmlformats.org/officeDocument/2006/relationships/oleObject" Target="../embeddings/oleObject156.bin"/><Relationship Id="rId5" Type="http://schemas.openxmlformats.org/officeDocument/2006/relationships/oleObject" Target="../embeddings/oleObject153.bin"/><Relationship Id="rId15" Type="http://schemas.openxmlformats.org/officeDocument/2006/relationships/oleObject" Target="../embeddings/oleObject158.bin"/><Relationship Id="rId10" Type="http://schemas.openxmlformats.org/officeDocument/2006/relationships/image" Target="../media/image24.wmf"/><Relationship Id="rId19" Type="http://schemas.openxmlformats.org/officeDocument/2006/relationships/oleObject" Target="../embeddings/oleObject161.bin"/><Relationship Id="rId4" Type="http://schemas.openxmlformats.org/officeDocument/2006/relationships/image" Target="../media/image9.wmf"/><Relationship Id="rId9" Type="http://schemas.openxmlformats.org/officeDocument/2006/relationships/oleObject" Target="../embeddings/oleObject155.bin"/><Relationship Id="rId14" Type="http://schemas.openxmlformats.org/officeDocument/2006/relationships/image" Target="../media/image26.wmf"/></Relationships>
</file>

<file path=ppt/slides/_rels/slide2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slideLayout" Target="../slideLayouts/slideLayout7.xml"/><Relationship Id="rId1" Type="http://schemas.openxmlformats.org/officeDocument/2006/relationships/vmlDrawing" Target="../drawings/vmlDrawing25.vml"/><Relationship Id="rId5" Type="http://schemas.openxmlformats.org/officeDocument/2006/relationships/image" Target="../media/image25.wmf"/><Relationship Id="rId4" Type="http://schemas.openxmlformats.org/officeDocument/2006/relationships/oleObject" Target="../embeddings/oleObject164.bin"/></Relationships>
</file>

<file path=ppt/slides/_rels/slide2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slideLayout" Target="../slideLayouts/slideLayout7.xml"/><Relationship Id="rId1" Type="http://schemas.openxmlformats.org/officeDocument/2006/relationships/vmlDrawing" Target="../drawings/vmlDrawing26.vml"/><Relationship Id="rId5" Type="http://schemas.openxmlformats.org/officeDocument/2006/relationships/image" Target="../media/image25.wmf"/><Relationship Id="rId4" Type="http://schemas.openxmlformats.org/officeDocument/2006/relationships/oleObject" Target="../embeddings/oleObject165.bin"/></Relationships>
</file>

<file path=ppt/slides/_rels/slide2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slideLayout" Target="../slideLayouts/slideLayout7.xml"/><Relationship Id="rId1" Type="http://schemas.openxmlformats.org/officeDocument/2006/relationships/vmlDrawing" Target="../drawings/vmlDrawing27.vml"/><Relationship Id="rId5" Type="http://schemas.openxmlformats.org/officeDocument/2006/relationships/image" Target="../media/image25.wmf"/><Relationship Id="rId4" Type="http://schemas.openxmlformats.org/officeDocument/2006/relationships/oleObject" Target="../embeddings/oleObject166.bin"/></Relationships>
</file>

<file path=ppt/slides/_rels/slide2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slideLayout" Target="../slideLayouts/slideLayout7.xml"/><Relationship Id="rId1" Type="http://schemas.openxmlformats.org/officeDocument/2006/relationships/vmlDrawing" Target="../drawings/vmlDrawing28.vml"/><Relationship Id="rId5" Type="http://schemas.openxmlformats.org/officeDocument/2006/relationships/image" Target="../media/image25.wmf"/><Relationship Id="rId4" Type="http://schemas.openxmlformats.org/officeDocument/2006/relationships/oleObject" Target="../embeddings/oleObject167.bin"/></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14.bin"/><Relationship Id="rId18" Type="http://schemas.openxmlformats.org/officeDocument/2006/relationships/image" Target="../media/image9.wmf"/><Relationship Id="rId3" Type="http://schemas.openxmlformats.org/officeDocument/2006/relationships/oleObject" Target="../embeddings/oleObject9.bin"/><Relationship Id="rId7" Type="http://schemas.openxmlformats.org/officeDocument/2006/relationships/oleObject" Target="../embeddings/oleObject11.bin"/><Relationship Id="rId12" Type="http://schemas.openxmlformats.org/officeDocument/2006/relationships/image" Target="../media/image6.wmf"/><Relationship Id="rId17" Type="http://schemas.openxmlformats.org/officeDocument/2006/relationships/oleObject" Target="../embeddings/oleObject16.bin"/><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2.vml"/><Relationship Id="rId6" Type="http://schemas.openxmlformats.org/officeDocument/2006/relationships/image" Target="../media/image3.wmf"/><Relationship Id="rId11" Type="http://schemas.openxmlformats.org/officeDocument/2006/relationships/oleObject" Target="../embeddings/oleObject13.bin"/><Relationship Id="rId5" Type="http://schemas.openxmlformats.org/officeDocument/2006/relationships/oleObject" Target="../embeddings/oleObject10.bin"/><Relationship Id="rId15" Type="http://schemas.openxmlformats.org/officeDocument/2006/relationships/oleObject" Target="../embeddings/oleObject15.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2.bin"/><Relationship Id="rId14" Type="http://schemas.openxmlformats.org/officeDocument/2006/relationships/image" Target="../media/image7.wmf"/></Relationships>
</file>

<file path=ppt/slides/_rels/slide30.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slideLayout" Target="../slideLayouts/slideLayout7.xml"/><Relationship Id="rId1" Type="http://schemas.openxmlformats.org/officeDocument/2006/relationships/vmlDrawing" Target="../drawings/vmlDrawing29.vml"/><Relationship Id="rId5" Type="http://schemas.openxmlformats.org/officeDocument/2006/relationships/image" Target="../media/image25.wmf"/><Relationship Id="rId4" Type="http://schemas.openxmlformats.org/officeDocument/2006/relationships/oleObject" Target="../embeddings/oleObject168.bin"/></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69.bin"/><Relationship Id="rId2" Type="http://schemas.openxmlformats.org/officeDocument/2006/relationships/slideLayout" Target="../slideLayouts/slideLayout7.xml"/><Relationship Id="rId1" Type="http://schemas.openxmlformats.org/officeDocument/2006/relationships/vmlDrawing" Target="../drawings/vmlDrawing30.vml"/><Relationship Id="rId4" Type="http://schemas.openxmlformats.org/officeDocument/2006/relationships/image" Target="../media/image25.w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70.bin"/><Relationship Id="rId2" Type="http://schemas.openxmlformats.org/officeDocument/2006/relationships/slideLayout" Target="../slideLayouts/slideLayout7.xml"/><Relationship Id="rId1" Type="http://schemas.openxmlformats.org/officeDocument/2006/relationships/vmlDrawing" Target="../drawings/vmlDrawing31.vml"/><Relationship Id="rId4" Type="http://schemas.openxmlformats.org/officeDocument/2006/relationships/image" Target="../media/image25.w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71.bin"/><Relationship Id="rId2" Type="http://schemas.openxmlformats.org/officeDocument/2006/relationships/slideLayout" Target="../slideLayouts/slideLayout7.xml"/><Relationship Id="rId1" Type="http://schemas.openxmlformats.org/officeDocument/2006/relationships/vmlDrawing" Target="../drawings/vmlDrawing32.vml"/><Relationship Id="rId4" Type="http://schemas.openxmlformats.org/officeDocument/2006/relationships/image" Target="../media/image25.wmf"/></Relationships>
</file>

<file path=ppt/slides/_rels/slide34.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72.bin"/><Relationship Id="rId7" Type="http://schemas.openxmlformats.org/officeDocument/2006/relationships/oleObject" Target="../embeddings/oleObject174.bin"/><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image" Target="../media/image9.wmf"/><Relationship Id="rId5" Type="http://schemas.openxmlformats.org/officeDocument/2006/relationships/oleObject" Target="../embeddings/oleObject173.bin"/><Relationship Id="rId10" Type="http://schemas.openxmlformats.org/officeDocument/2006/relationships/image" Target="../media/image8.wmf"/><Relationship Id="rId4" Type="http://schemas.openxmlformats.org/officeDocument/2006/relationships/image" Target="../media/image2.wmf"/><Relationship Id="rId9" Type="http://schemas.openxmlformats.org/officeDocument/2006/relationships/oleObject" Target="../embeddings/oleObject175.bin"/></Relationships>
</file>

<file path=ppt/slides/_rels/slide35.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76.bin"/><Relationship Id="rId7" Type="http://schemas.openxmlformats.org/officeDocument/2006/relationships/oleObject" Target="../embeddings/oleObject178.bin"/><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image" Target="../media/image9.wmf"/><Relationship Id="rId5" Type="http://schemas.openxmlformats.org/officeDocument/2006/relationships/oleObject" Target="../embeddings/oleObject177.bin"/><Relationship Id="rId10" Type="http://schemas.openxmlformats.org/officeDocument/2006/relationships/image" Target="../media/image8.wmf"/><Relationship Id="rId4" Type="http://schemas.openxmlformats.org/officeDocument/2006/relationships/image" Target="../media/image2.wmf"/><Relationship Id="rId9" Type="http://schemas.openxmlformats.org/officeDocument/2006/relationships/oleObject" Target="../embeddings/oleObject179.bin"/></Relationships>
</file>

<file path=ppt/slides/_rels/slide36.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80.bin"/><Relationship Id="rId7" Type="http://schemas.openxmlformats.org/officeDocument/2006/relationships/oleObject" Target="../embeddings/oleObject182.bin"/><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image" Target="../media/image9.wmf"/><Relationship Id="rId5" Type="http://schemas.openxmlformats.org/officeDocument/2006/relationships/oleObject" Target="../embeddings/oleObject181.bin"/><Relationship Id="rId10" Type="http://schemas.openxmlformats.org/officeDocument/2006/relationships/image" Target="../media/image8.wmf"/><Relationship Id="rId4" Type="http://schemas.openxmlformats.org/officeDocument/2006/relationships/image" Target="../media/image2.wmf"/><Relationship Id="rId9" Type="http://schemas.openxmlformats.org/officeDocument/2006/relationships/oleObject" Target="../embeddings/oleObject183.bin"/></Relationships>
</file>

<file path=ppt/slides/_rels/slide37.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84.bin"/><Relationship Id="rId7" Type="http://schemas.openxmlformats.org/officeDocument/2006/relationships/oleObject" Target="../embeddings/oleObject186.bin"/><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image" Target="../media/image9.wmf"/><Relationship Id="rId5" Type="http://schemas.openxmlformats.org/officeDocument/2006/relationships/oleObject" Target="../embeddings/oleObject185.bin"/><Relationship Id="rId10" Type="http://schemas.openxmlformats.org/officeDocument/2006/relationships/image" Target="../media/image8.wmf"/><Relationship Id="rId4" Type="http://schemas.openxmlformats.org/officeDocument/2006/relationships/image" Target="../media/image2.wmf"/><Relationship Id="rId9" Type="http://schemas.openxmlformats.org/officeDocument/2006/relationships/oleObject" Target="../embeddings/oleObject187.bin"/></Relationships>
</file>

<file path=ppt/slides/_rels/slide38.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88.bin"/><Relationship Id="rId7" Type="http://schemas.openxmlformats.org/officeDocument/2006/relationships/oleObject" Target="../embeddings/oleObject190.bin"/><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image" Target="../media/image9.wmf"/><Relationship Id="rId5" Type="http://schemas.openxmlformats.org/officeDocument/2006/relationships/oleObject" Target="../embeddings/oleObject189.bin"/><Relationship Id="rId10" Type="http://schemas.openxmlformats.org/officeDocument/2006/relationships/image" Target="../media/image8.wmf"/><Relationship Id="rId4" Type="http://schemas.openxmlformats.org/officeDocument/2006/relationships/image" Target="../media/image2.wmf"/><Relationship Id="rId9" Type="http://schemas.openxmlformats.org/officeDocument/2006/relationships/oleObject" Target="../embeddings/oleObject191.bin"/></Relationships>
</file>

<file path=ppt/slides/_rels/slide39.xml.rels><?xml version="1.0" encoding="UTF-8" standalone="yes"?>
<Relationships xmlns="http://schemas.openxmlformats.org/package/2006/relationships"><Relationship Id="rId3" Type="http://schemas.openxmlformats.org/officeDocument/2006/relationships/hyperlink" Target="http://www.oup.com/uk/orc/bin/9780199567089/"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5" Type="http://schemas.openxmlformats.org/officeDocument/2006/relationships/hyperlink" Target="../www.londoninternational.ac.uk/lse" TargetMode="External"/><Relationship Id="rId4" Type="http://schemas.openxmlformats.org/officeDocument/2006/relationships/hyperlink" Target="http://www2.lse.ac.uk/study/summerSchools/summerSchool/Home.aspx"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22.bin"/><Relationship Id="rId18" Type="http://schemas.openxmlformats.org/officeDocument/2006/relationships/image" Target="../media/image9.wmf"/><Relationship Id="rId3" Type="http://schemas.openxmlformats.org/officeDocument/2006/relationships/oleObject" Target="../embeddings/oleObject17.bin"/><Relationship Id="rId7" Type="http://schemas.openxmlformats.org/officeDocument/2006/relationships/oleObject" Target="../embeddings/oleObject19.bin"/><Relationship Id="rId12" Type="http://schemas.openxmlformats.org/officeDocument/2006/relationships/image" Target="../media/image6.wmf"/><Relationship Id="rId17" Type="http://schemas.openxmlformats.org/officeDocument/2006/relationships/oleObject" Target="../embeddings/oleObject24.bin"/><Relationship Id="rId2" Type="http://schemas.openxmlformats.org/officeDocument/2006/relationships/slideLayout" Target="../slideLayouts/slideLayout7.xml"/><Relationship Id="rId16" Type="http://schemas.openxmlformats.org/officeDocument/2006/relationships/image" Target="../media/image8.wmf"/><Relationship Id="rId1" Type="http://schemas.openxmlformats.org/officeDocument/2006/relationships/vmlDrawing" Target="../drawings/vmlDrawing3.vml"/><Relationship Id="rId6" Type="http://schemas.openxmlformats.org/officeDocument/2006/relationships/image" Target="../media/image3.wmf"/><Relationship Id="rId11" Type="http://schemas.openxmlformats.org/officeDocument/2006/relationships/oleObject" Target="../embeddings/oleObject21.bin"/><Relationship Id="rId5" Type="http://schemas.openxmlformats.org/officeDocument/2006/relationships/oleObject" Target="../embeddings/oleObject18.bin"/><Relationship Id="rId15" Type="http://schemas.openxmlformats.org/officeDocument/2006/relationships/oleObject" Target="../embeddings/oleObject23.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20.bin"/><Relationship Id="rId14" Type="http://schemas.openxmlformats.org/officeDocument/2006/relationships/image" Target="../media/image7.wmf"/></Relationships>
</file>

<file path=ppt/slides/_rels/slide5.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25.bin"/><Relationship Id="rId7"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9.wmf"/><Relationship Id="rId5" Type="http://schemas.openxmlformats.org/officeDocument/2006/relationships/oleObject" Target="../embeddings/oleObject26.bin"/><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28.bin"/><Relationship Id="rId7"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2.wmf"/><Relationship Id="rId5" Type="http://schemas.openxmlformats.org/officeDocument/2006/relationships/oleObject" Target="../embeddings/oleObject29.bin"/><Relationship Id="rId10" Type="http://schemas.openxmlformats.org/officeDocument/2006/relationships/image" Target="../media/image7.wmf"/><Relationship Id="rId4" Type="http://schemas.openxmlformats.org/officeDocument/2006/relationships/image" Target="../media/image10.wmf"/><Relationship Id="rId9" Type="http://schemas.openxmlformats.org/officeDocument/2006/relationships/oleObject" Target="../embeddings/oleObject31.bin"/></Relationships>
</file>

<file path=ppt/slides/_rels/slide7.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32.bin"/><Relationship Id="rId7"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2.wmf"/><Relationship Id="rId5" Type="http://schemas.openxmlformats.org/officeDocument/2006/relationships/oleObject" Target="../embeddings/oleObject33.bin"/><Relationship Id="rId10" Type="http://schemas.openxmlformats.org/officeDocument/2006/relationships/image" Target="../media/image7.wmf"/><Relationship Id="rId4" Type="http://schemas.openxmlformats.org/officeDocument/2006/relationships/image" Target="../media/image10.wmf"/><Relationship Id="rId9" Type="http://schemas.openxmlformats.org/officeDocument/2006/relationships/oleObject" Target="../embeddings/oleObject35.bin"/></Relationships>
</file>

<file path=ppt/slides/_rels/slide8.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36.bin"/><Relationship Id="rId7" Type="http://schemas.openxmlformats.org/officeDocument/2006/relationships/oleObject" Target="../embeddings/oleObject38.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9.wmf"/><Relationship Id="rId5" Type="http://schemas.openxmlformats.org/officeDocument/2006/relationships/oleObject" Target="../embeddings/oleObject37.bin"/><Relationship Id="rId4" Type="http://schemas.openxmlformats.org/officeDocument/2006/relationships/image" Target="../media/image2.wmf"/></Relationships>
</file>

<file path=ppt/slides/_rels/slide9.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39.bin"/><Relationship Id="rId7" Type="http://schemas.openxmlformats.org/officeDocument/2006/relationships/oleObject" Target="../embeddings/oleObject41.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9.wmf"/><Relationship Id="rId5" Type="http://schemas.openxmlformats.org/officeDocument/2006/relationships/oleObject" Target="../embeddings/oleObject40.bin"/><Relationship Id="rId4" Type="http://schemas.openxmlformats.org/officeDocument/2006/relationships/image" Target="../media/image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9: </a:t>
            </a:r>
            <a:r>
              <a:rPr lang="en-GB" dirty="0">
                <a:solidFill>
                  <a:schemeClr val="bg1"/>
                </a:solidFill>
                <a:latin typeface="Arial" pitchFamily="34" charset="0"/>
                <a:cs typeface="Arial" pitchFamily="34" charset="0"/>
              </a:rPr>
              <a:t>Simultaneous Equations Estimation</a:t>
            </a: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4239434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249"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We would like to demonstrate that the expected value of the error term is 0 and hence that the estimator is unbiased.  However it is impossible to obtain a closed-form analytical expression for the error term because it is a complex nonlinear function of </a:t>
            </a:r>
            <a:r>
              <a:rPr lang="en-GB" sz="1500" b="1" dirty="0"/>
              <a:t>u</a:t>
            </a:r>
            <a:r>
              <a:rPr lang="en-GB" sz="1500" b="1" baseline="-25000" dirty="0"/>
              <a:t>p</a:t>
            </a:r>
            <a:r>
              <a:rPr lang="en-GB" sz="1500" b="1" i="0" dirty="0"/>
              <a:t>.</a:t>
            </a:r>
            <a:endParaRPr lang="en-GB" sz="1500" b="1" i="0" dirty="0">
              <a:latin typeface="Times New Roman" pitchFamily="18" charset="0"/>
            </a:endParaRPr>
          </a:p>
        </p:txBody>
      </p:sp>
      <p:sp>
        <p:nvSpPr>
          <p:cNvPr id="10255" name="Text Box 2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9</a:t>
            </a: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30" name="Rectangle 16"/>
          <p:cNvSpPr>
            <a:spLocks noChangeArrowheads="1"/>
          </p:cNvSpPr>
          <p:nvPr/>
        </p:nvSpPr>
        <p:spPr bwMode="auto">
          <a:xfrm>
            <a:off x="0" y="1195199"/>
            <a:ext cx="9144000" cy="42531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2"/>
          <p:cNvSpPr>
            <a:spLocks noChangeArrowheads="1"/>
          </p:cNvSpPr>
          <p:nvPr/>
        </p:nvSpPr>
        <p:spPr bwMode="auto">
          <a:xfrm>
            <a:off x="4043363" y="4905375"/>
            <a:ext cx="917575" cy="3667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Rectangle 3"/>
          <p:cNvSpPr>
            <a:spLocks noChangeArrowheads="1"/>
          </p:cNvSpPr>
          <p:nvPr/>
        </p:nvSpPr>
        <p:spPr bwMode="auto">
          <a:xfrm>
            <a:off x="3968750" y="4416600"/>
            <a:ext cx="1042988" cy="403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4" name="Object 17"/>
          <p:cNvGraphicFramePr>
            <a:graphicFrameLocks noChangeAspect="1"/>
          </p:cNvGraphicFramePr>
          <p:nvPr>
            <p:extLst>
              <p:ext uri="{D42A27DB-BD31-4B8C-83A1-F6EECF244321}">
                <p14:modId xmlns:p14="http://schemas.microsoft.com/office/powerpoint/2010/main" val="2425551004"/>
              </p:ext>
            </p:extLst>
          </p:nvPr>
        </p:nvGraphicFramePr>
        <p:xfrm>
          <a:off x="5692775" y="4403725"/>
          <a:ext cx="330200" cy="419100"/>
        </p:xfrm>
        <a:graphic>
          <a:graphicData uri="http://schemas.openxmlformats.org/presentationml/2006/ole">
            <mc:AlternateContent xmlns:mc="http://schemas.openxmlformats.org/markup-compatibility/2006">
              <mc:Choice xmlns:v="urn:schemas-microsoft-com:vml" Requires="v">
                <p:oleObj spid="_x0000_s10579" name="Equation" r:id="rId3" imgW="330200" imgH="419100" progId="Equation.3">
                  <p:embed/>
                </p:oleObj>
              </mc:Choice>
              <mc:Fallback>
                <p:oleObj name="Equation" r:id="rId3" imgW="3302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2775" y="4403725"/>
                        <a:ext cx="330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18"/>
          <p:cNvGraphicFramePr>
            <a:graphicFrameLocks noChangeAspect="1"/>
          </p:cNvGraphicFramePr>
          <p:nvPr>
            <p:extLst>
              <p:ext uri="{D42A27DB-BD31-4B8C-83A1-F6EECF244321}">
                <p14:modId xmlns:p14="http://schemas.microsoft.com/office/powerpoint/2010/main" val="3935054671"/>
              </p:ext>
            </p:extLst>
          </p:nvPr>
        </p:nvGraphicFramePr>
        <p:xfrm>
          <a:off x="5692775" y="4889500"/>
          <a:ext cx="330200" cy="419100"/>
        </p:xfrm>
        <a:graphic>
          <a:graphicData uri="http://schemas.openxmlformats.org/presentationml/2006/ole">
            <mc:AlternateContent xmlns:mc="http://schemas.openxmlformats.org/markup-compatibility/2006">
              <mc:Choice xmlns:v="urn:schemas-microsoft-com:vml" Requires="v">
                <p:oleObj spid="_x0000_s10580" name="Equation" r:id="rId5" imgW="330200" imgH="419100" progId="Equation.3">
                  <p:embed/>
                </p:oleObj>
              </mc:Choice>
              <mc:Fallback>
                <p:oleObj name="Equation" r:id="rId5" imgW="3302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2775" y="4889500"/>
                        <a:ext cx="330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Line 19"/>
          <p:cNvSpPr>
            <a:spLocks noChangeShapeType="1"/>
          </p:cNvSpPr>
          <p:nvPr/>
        </p:nvSpPr>
        <p:spPr bwMode="auto">
          <a:xfrm>
            <a:off x="5230813" y="4613275"/>
            <a:ext cx="360362" cy="0"/>
          </a:xfrm>
          <a:prstGeom prst="line">
            <a:avLst/>
          </a:prstGeom>
          <a:noFill/>
          <a:ln w="9525">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20"/>
          <p:cNvSpPr>
            <a:spLocks noChangeShapeType="1"/>
          </p:cNvSpPr>
          <p:nvPr/>
        </p:nvSpPr>
        <p:spPr bwMode="auto">
          <a:xfrm>
            <a:off x="5230813" y="5084763"/>
            <a:ext cx="360362" cy="0"/>
          </a:xfrm>
          <a:prstGeom prst="line">
            <a:avLst/>
          </a:prstGeom>
          <a:noFill/>
          <a:ln w="9525">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12"/>
          <p:cNvSpPr>
            <a:spLocks noChangeArrowheads="1"/>
          </p:cNvSpPr>
          <p:nvPr/>
        </p:nvSpPr>
        <p:spPr bwMode="auto">
          <a:xfrm>
            <a:off x="4681538" y="1139825"/>
            <a:ext cx="4354512" cy="914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39" name="Rectangle 13"/>
          <p:cNvSpPr>
            <a:spLocks noChangeArrowheads="1"/>
          </p:cNvSpPr>
          <p:nvPr/>
        </p:nvSpPr>
        <p:spPr bwMode="auto">
          <a:xfrm>
            <a:off x="7916863" y="1184849"/>
            <a:ext cx="347662" cy="421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Rectangle 14"/>
          <p:cNvSpPr>
            <a:spLocks noChangeArrowheads="1"/>
          </p:cNvSpPr>
          <p:nvPr/>
        </p:nvSpPr>
        <p:spPr bwMode="auto">
          <a:xfrm>
            <a:off x="4800600" y="1404938"/>
            <a:ext cx="292100" cy="4111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1" name="Object 15"/>
          <p:cNvGraphicFramePr>
            <a:graphicFrameLocks noChangeAspect="1"/>
          </p:cNvGraphicFramePr>
          <p:nvPr>
            <p:extLst>
              <p:ext uri="{D42A27DB-BD31-4B8C-83A1-F6EECF244321}">
                <p14:modId xmlns:p14="http://schemas.microsoft.com/office/powerpoint/2010/main" val="2003753221"/>
              </p:ext>
            </p:extLst>
          </p:nvPr>
        </p:nvGraphicFramePr>
        <p:xfrm>
          <a:off x="4813300" y="1196975"/>
          <a:ext cx="4076700" cy="838200"/>
        </p:xfrm>
        <a:graphic>
          <a:graphicData uri="http://schemas.openxmlformats.org/presentationml/2006/ole">
            <mc:AlternateContent xmlns:mc="http://schemas.openxmlformats.org/markup-compatibility/2006">
              <mc:Choice xmlns:v="urn:schemas-microsoft-com:vml" Requires="v">
                <p:oleObj spid="_x0000_s10581" name="Equation" r:id="rId6" imgW="4076700" imgH="838200" progId="Equation.3">
                  <p:embed/>
                </p:oleObj>
              </mc:Choice>
              <mc:Fallback>
                <p:oleObj name="Equation" r:id="rId6" imgW="4076700" imgH="8382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13300" y="1196975"/>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2"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3"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44" name="Object 18"/>
          <p:cNvGraphicFramePr>
            <a:graphicFrameLocks noChangeAspect="1"/>
          </p:cNvGraphicFramePr>
          <p:nvPr>
            <p:extLst>
              <p:ext uri="{D42A27DB-BD31-4B8C-83A1-F6EECF244321}">
                <p14:modId xmlns:p14="http://schemas.microsoft.com/office/powerpoint/2010/main" val="3465223901"/>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0582" name="Equation" r:id="rId8" imgW="3022600" imgH="381000" progId="Equation.3">
                  <p:embed/>
                </p:oleObj>
              </mc:Choice>
              <mc:Fallback>
                <p:oleObj name="Equation" r:id="rId8" imgW="3022600" imgH="3810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44"/>
          <p:cNvGraphicFramePr>
            <a:graphicFrameLocks noChangeAspect="1"/>
          </p:cNvGraphicFramePr>
          <p:nvPr>
            <p:extLst>
              <p:ext uri="{D42A27DB-BD31-4B8C-83A1-F6EECF244321}">
                <p14:modId xmlns:p14="http://schemas.microsoft.com/office/powerpoint/2010/main" val="732250621"/>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0583" name="Equation" r:id="rId10" imgW="2235200" imgH="419100" progId="Equation.3">
                  <p:embed/>
                </p:oleObj>
              </mc:Choice>
              <mc:Fallback>
                <p:oleObj name="Equation" r:id="rId10" imgW="2235200" imgH="4191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228431742"/>
              </p:ext>
            </p:extLst>
          </p:nvPr>
        </p:nvGraphicFramePr>
        <p:xfrm>
          <a:off x="1001710" y="1314447"/>
          <a:ext cx="6743520" cy="3987720"/>
        </p:xfrm>
        <a:graphic>
          <a:graphicData uri="http://schemas.openxmlformats.org/presentationml/2006/ole">
            <mc:AlternateContent xmlns:mc="http://schemas.openxmlformats.org/markup-compatibility/2006">
              <mc:Choice xmlns:v="urn:schemas-microsoft-com:vml" Requires="v">
                <p:oleObj spid="_x0000_s10584" name="Equation" r:id="rId12" imgW="6743520" imgH="3987720" progId="Equation.DSMT4">
                  <p:embed/>
                </p:oleObj>
              </mc:Choice>
              <mc:Fallback>
                <p:oleObj name="Equation" r:id="rId12" imgW="6743520" imgH="3987720" progId="Equation.DSMT4">
                  <p:embed/>
                  <p:pic>
                    <p:nvPicPr>
                      <p:cNvPr id="0" name="Object 44"/>
                      <p:cNvPicPr>
                        <a:picLocks noChangeAspect="1" noChangeArrowheads="1"/>
                      </p:cNvPicPr>
                      <p:nvPr/>
                    </p:nvPicPr>
                    <p:blipFill>
                      <a:blip r:embed="rId13"/>
                      <a:srcRect/>
                      <a:stretch>
                        <a:fillRect/>
                      </a:stretch>
                    </p:blipFill>
                    <p:spPr bwMode="auto">
                      <a:xfrm>
                        <a:off x="1001710" y="1314447"/>
                        <a:ext cx="6743520" cy="3987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6"/>
          <p:cNvSpPr>
            <a:spLocks noChangeArrowheads="1"/>
          </p:cNvSpPr>
          <p:nvPr/>
        </p:nvSpPr>
        <p:spPr bwMode="auto">
          <a:xfrm>
            <a:off x="0" y="1195199"/>
            <a:ext cx="9144000" cy="42531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2"/>
          <p:cNvSpPr>
            <a:spLocks noChangeArrowheads="1"/>
          </p:cNvSpPr>
          <p:nvPr/>
        </p:nvSpPr>
        <p:spPr bwMode="auto">
          <a:xfrm>
            <a:off x="4043363" y="4905375"/>
            <a:ext cx="917575" cy="36671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3"/>
          <p:cNvSpPr>
            <a:spLocks noChangeArrowheads="1"/>
          </p:cNvSpPr>
          <p:nvPr/>
        </p:nvSpPr>
        <p:spPr bwMode="auto">
          <a:xfrm>
            <a:off x="3968750" y="4416600"/>
            <a:ext cx="1042988" cy="403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7" name="Object 17"/>
          <p:cNvGraphicFramePr>
            <a:graphicFrameLocks noChangeAspect="1"/>
          </p:cNvGraphicFramePr>
          <p:nvPr>
            <p:extLst>
              <p:ext uri="{D42A27DB-BD31-4B8C-83A1-F6EECF244321}">
                <p14:modId xmlns:p14="http://schemas.microsoft.com/office/powerpoint/2010/main" val="341747757"/>
              </p:ext>
            </p:extLst>
          </p:nvPr>
        </p:nvGraphicFramePr>
        <p:xfrm>
          <a:off x="5692775" y="4403725"/>
          <a:ext cx="330200" cy="419100"/>
        </p:xfrm>
        <a:graphic>
          <a:graphicData uri="http://schemas.openxmlformats.org/presentationml/2006/ole">
            <mc:AlternateContent xmlns:mc="http://schemas.openxmlformats.org/markup-compatibility/2006">
              <mc:Choice xmlns:v="urn:schemas-microsoft-com:vml" Requires="v">
                <p:oleObj spid="_x0000_s11589" name="Equation" r:id="rId3" imgW="330200" imgH="419100" progId="Equation.3">
                  <p:embed/>
                </p:oleObj>
              </mc:Choice>
              <mc:Fallback>
                <p:oleObj name="Equation" r:id="rId3" imgW="3302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2775" y="4403725"/>
                        <a:ext cx="330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18"/>
          <p:cNvGraphicFramePr>
            <a:graphicFrameLocks noChangeAspect="1"/>
          </p:cNvGraphicFramePr>
          <p:nvPr>
            <p:extLst>
              <p:ext uri="{D42A27DB-BD31-4B8C-83A1-F6EECF244321}">
                <p14:modId xmlns:p14="http://schemas.microsoft.com/office/powerpoint/2010/main" val="3854976443"/>
              </p:ext>
            </p:extLst>
          </p:nvPr>
        </p:nvGraphicFramePr>
        <p:xfrm>
          <a:off x="5692775" y="4889500"/>
          <a:ext cx="330200" cy="419100"/>
        </p:xfrm>
        <a:graphic>
          <a:graphicData uri="http://schemas.openxmlformats.org/presentationml/2006/ole">
            <mc:AlternateContent xmlns:mc="http://schemas.openxmlformats.org/markup-compatibility/2006">
              <mc:Choice xmlns:v="urn:schemas-microsoft-com:vml" Requires="v">
                <p:oleObj spid="_x0000_s11590" name="Equation" r:id="rId5" imgW="330200" imgH="419100" progId="Equation.3">
                  <p:embed/>
                </p:oleObj>
              </mc:Choice>
              <mc:Fallback>
                <p:oleObj name="Equation" r:id="rId5" imgW="3302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2775" y="4889500"/>
                        <a:ext cx="330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Line 19"/>
          <p:cNvSpPr>
            <a:spLocks noChangeShapeType="1"/>
          </p:cNvSpPr>
          <p:nvPr/>
        </p:nvSpPr>
        <p:spPr bwMode="auto">
          <a:xfrm>
            <a:off x="5230813" y="4613275"/>
            <a:ext cx="360362" cy="0"/>
          </a:xfrm>
          <a:prstGeom prst="line">
            <a:avLst/>
          </a:prstGeom>
          <a:noFill/>
          <a:ln w="9525">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Line 20"/>
          <p:cNvSpPr>
            <a:spLocks noChangeShapeType="1"/>
          </p:cNvSpPr>
          <p:nvPr/>
        </p:nvSpPr>
        <p:spPr bwMode="auto">
          <a:xfrm>
            <a:off x="5230813" y="5084763"/>
            <a:ext cx="360362" cy="0"/>
          </a:xfrm>
          <a:prstGeom prst="line">
            <a:avLst/>
          </a:prstGeom>
          <a:noFill/>
          <a:ln w="9525">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3" name="Object 42"/>
          <p:cNvGraphicFramePr>
            <a:graphicFrameLocks noChangeAspect="1"/>
          </p:cNvGraphicFramePr>
          <p:nvPr>
            <p:extLst>
              <p:ext uri="{D42A27DB-BD31-4B8C-83A1-F6EECF244321}">
                <p14:modId xmlns:p14="http://schemas.microsoft.com/office/powerpoint/2010/main" val="275999659"/>
              </p:ext>
            </p:extLst>
          </p:nvPr>
        </p:nvGraphicFramePr>
        <p:xfrm>
          <a:off x="1001710" y="1314447"/>
          <a:ext cx="6743520" cy="3987720"/>
        </p:xfrm>
        <a:graphic>
          <a:graphicData uri="http://schemas.openxmlformats.org/presentationml/2006/ole">
            <mc:AlternateContent xmlns:mc="http://schemas.openxmlformats.org/markup-compatibility/2006">
              <mc:Choice xmlns:v="urn:schemas-microsoft-com:vml" Requires="v">
                <p:oleObj spid="_x0000_s11591" name="Equation" r:id="rId6" imgW="6743520" imgH="3987720" progId="Equation.DSMT4">
                  <p:embed/>
                </p:oleObj>
              </mc:Choice>
              <mc:Fallback>
                <p:oleObj name="Equation" r:id="rId6" imgW="6743520" imgH="3987720" progId="Equation.DSMT4">
                  <p:embed/>
                  <p:pic>
                    <p:nvPicPr>
                      <p:cNvPr id="0" name=""/>
                      <p:cNvPicPr>
                        <a:picLocks noChangeAspect="1" noChangeArrowheads="1"/>
                      </p:cNvPicPr>
                      <p:nvPr/>
                    </p:nvPicPr>
                    <p:blipFill>
                      <a:blip r:embed="rId7"/>
                      <a:srcRect/>
                      <a:stretch>
                        <a:fillRect/>
                      </a:stretch>
                    </p:blipFill>
                    <p:spPr bwMode="auto">
                      <a:xfrm>
                        <a:off x="1001710" y="1314447"/>
                        <a:ext cx="6743520" cy="3987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278" name="Text Box 2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Instead we will demonstrate that the IV estimator is consistent.  We will then use a Monte Carlo experiment to demonstrate that it </a:t>
            </a:r>
            <a:r>
              <a:rPr lang="en-GB" sz="1500" b="1" i="0" dirty="0" smtClean="0"/>
              <a:t>may </a:t>
            </a:r>
            <a:r>
              <a:rPr lang="en-GB" sz="1500" b="1" i="0" dirty="0"/>
              <a:t>be free from serious bias in finite samples.</a:t>
            </a:r>
            <a:endParaRPr lang="en-GB" sz="1500" b="1" i="0" dirty="0">
              <a:latin typeface="Times New Roman" pitchFamily="18" charset="0"/>
            </a:endParaRPr>
          </a:p>
        </p:txBody>
      </p:sp>
      <p:sp>
        <p:nvSpPr>
          <p:cNvPr id="11279" name="Text Box 2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10</a:t>
            </a: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30" name="Rectangle 12"/>
          <p:cNvSpPr>
            <a:spLocks noChangeArrowheads="1"/>
          </p:cNvSpPr>
          <p:nvPr/>
        </p:nvSpPr>
        <p:spPr bwMode="auto">
          <a:xfrm>
            <a:off x="4681538" y="1139825"/>
            <a:ext cx="4354512" cy="9144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31" name="Rectangle 13"/>
          <p:cNvSpPr>
            <a:spLocks noChangeArrowheads="1"/>
          </p:cNvSpPr>
          <p:nvPr/>
        </p:nvSpPr>
        <p:spPr bwMode="auto">
          <a:xfrm>
            <a:off x="7916863" y="1184849"/>
            <a:ext cx="347662" cy="421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Rectangle 14"/>
          <p:cNvSpPr>
            <a:spLocks noChangeArrowheads="1"/>
          </p:cNvSpPr>
          <p:nvPr/>
        </p:nvSpPr>
        <p:spPr bwMode="auto">
          <a:xfrm>
            <a:off x="4800600" y="1404938"/>
            <a:ext cx="292100" cy="4111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3" name="Object 15"/>
          <p:cNvGraphicFramePr>
            <a:graphicFrameLocks noChangeAspect="1"/>
          </p:cNvGraphicFramePr>
          <p:nvPr>
            <p:extLst>
              <p:ext uri="{D42A27DB-BD31-4B8C-83A1-F6EECF244321}">
                <p14:modId xmlns:p14="http://schemas.microsoft.com/office/powerpoint/2010/main" val="2041778116"/>
              </p:ext>
            </p:extLst>
          </p:nvPr>
        </p:nvGraphicFramePr>
        <p:xfrm>
          <a:off x="4813300" y="1196975"/>
          <a:ext cx="4076700" cy="838200"/>
        </p:xfrm>
        <a:graphic>
          <a:graphicData uri="http://schemas.openxmlformats.org/presentationml/2006/ole">
            <mc:AlternateContent xmlns:mc="http://schemas.openxmlformats.org/markup-compatibility/2006">
              <mc:Choice xmlns:v="urn:schemas-microsoft-com:vml" Requires="v">
                <p:oleObj spid="_x0000_s11592" name="Equation" r:id="rId8" imgW="4076700" imgH="838200" progId="Equation.3">
                  <p:embed/>
                </p:oleObj>
              </mc:Choice>
              <mc:Fallback>
                <p:oleObj name="Equation" r:id="rId8" imgW="4076700" imgH="8382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13300" y="1196975"/>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5"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6" name="Object 18"/>
          <p:cNvGraphicFramePr>
            <a:graphicFrameLocks noChangeAspect="1"/>
          </p:cNvGraphicFramePr>
          <p:nvPr>
            <p:extLst>
              <p:ext uri="{D42A27DB-BD31-4B8C-83A1-F6EECF244321}">
                <p14:modId xmlns:p14="http://schemas.microsoft.com/office/powerpoint/2010/main" val="218872346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1593" name="Equation" r:id="rId10" imgW="3022600" imgH="381000" progId="Equation.3">
                  <p:embed/>
                </p:oleObj>
              </mc:Choice>
              <mc:Fallback>
                <p:oleObj name="Equation" r:id="rId10" imgW="3022600" imgH="3810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2968149307"/>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1594" name="Equation" r:id="rId12" imgW="2235200" imgH="419100" progId="Equation.3">
                  <p:embed/>
                </p:oleObj>
              </mc:Choice>
              <mc:Fallback>
                <p:oleObj name="Equation" r:id="rId12" imgW="2235200" imgH="41910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98" name="Text Box 1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11</a:t>
            </a:r>
          </a:p>
        </p:txBody>
      </p:sp>
      <p:sp>
        <p:nvSpPr>
          <p:cNvPr id="12304"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We focus on the error term.  We would like to use the </a:t>
            </a:r>
            <a:r>
              <a:rPr lang="en-GB" sz="1500" b="1" i="0" dirty="0" err="1"/>
              <a:t>plim</a:t>
            </a:r>
            <a:r>
              <a:rPr lang="en-GB" sz="1500" b="1" i="0" dirty="0"/>
              <a:t> quotient rule.  The </a:t>
            </a:r>
            <a:r>
              <a:rPr lang="en-GB" sz="1500" b="1" i="0" dirty="0" err="1"/>
              <a:t>plim</a:t>
            </a:r>
            <a:r>
              <a:rPr lang="en-GB" sz="1500" b="1" i="0" dirty="0"/>
              <a:t> of a quotient is the </a:t>
            </a:r>
            <a:r>
              <a:rPr lang="en-GB" sz="1500" b="1" i="0" dirty="0" err="1"/>
              <a:t>plim</a:t>
            </a:r>
            <a:r>
              <a:rPr lang="en-GB" sz="1500" b="1" i="0" dirty="0"/>
              <a:t> of the numerator divided by the </a:t>
            </a:r>
            <a:r>
              <a:rPr lang="en-GB" sz="1500" b="1" i="0" dirty="0" err="1"/>
              <a:t>plim</a:t>
            </a:r>
            <a:r>
              <a:rPr lang="en-GB" sz="1500" b="1" i="0" dirty="0"/>
              <a:t> of the denominator, provided that both of these limits exist.</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30" name="Rectangle 29"/>
          <p:cNvSpPr/>
          <p:nvPr/>
        </p:nvSpPr>
        <p:spPr bwMode="auto">
          <a:xfrm>
            <a:off x="4152900" y="3759200"/>
            <a:ext cx="3860800" cy="901700"/>
          </a:xfrm>
          <a:prstGeom prst="rect">
            <a:avLst/>
          </a:prstGeom>
          <a:solidFill>
            <a:srgbClr val="969696"/>
          </a:solidFill>
          <a:ln>
            <a:noFill/>
          </a:ln>
          <a:effectLst/>
        </p:spPr>
        <p:txBody>
          <a:bodyPr wrap="none" anchor="ctr"/>
          <a:lstStyle/>
          <a:p>
            <a:pPr>
              <a:defRPr/>
            </a:pPr>
            <a:endParaRPr lang="en-GB"/>
          </a:p>
        </p:txBody>
      </p:sp>
      <p:sp>
        <p:nvSpPr>
          <p:cNvPr id="31" name="Rectangle 16"/>
          <p:cNvSpPr>
            <a:spLocks noChangeArrowheads="1"/>
          </p:cNvSpPr>
          <p:nvPr/>
        </p:nvSpPr>
        <p:spPr bwMode="auto">
          <a:xfrm>
            <a:off x="0" y="2379600"/>
            <a:ext cx="9144000" cy="158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16"/>
          <p:cNvSpPr>
            <a:spLocks noChangeArrowheads="1"/>
          </p:cNvSpPr>
          <p:nvPr/>
        </p:nvSpPr>
        <p:spPr bwMode="auto">
          <a:xfrm>
            <a:off x="0" y="1195199"/>
            <a:ext cx="9144000" cy="1094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3"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4"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5" name="Object 18"/>
          <p:cNvGraphicFramePr>
            <a:graphicFrameLocks noChangeAspect="1"/>
          </p:cNvGraphicFramePr>
          <p:nvPr>
            <p:extLst>
              <p:ext uri="{D42A27DB-BD31-4B8C-83A1-F6EECF244321}">
                <p14:modId xmlns:p14="http://schemas.microsoft.com/office/powerpoint/2010/main" val="3469199594"/>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2503"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1573438066"/>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2504"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4114227036"/>
              </p:ext>
            </p:extLst>
          </p:nvPr>
        </p:nvGraphicFramePr>
        <p:xfrm>
          <a:off x="695325" y="2422800"/>
          <a:ext cx="7683500" cy="2451100"/>
        </p:xfrm>
        <a:graphic>
          <a:graphicData uri="http://schemas.openxmlformats.org/presentationml/2006/ole">
            <mc:AlternateContent xmlns:mc="http://schemas.openxmlformats.org/markup-compatibility/2006">
              <mc:Choice xmlns:v="urn:schemas-microsoft-com:vml" Requires="v">
                <p:oleObj spid="_x0000_s12505" name="Equation" r:id="rId7" imgW="7683480" imgH="2450880" progId="Equation.3">
                  <p:embed/>
                </p:oleObj>
              </mc:Choice>
              <mc:Fallback>
                <p:oleObj name="Equation" r:id="rId7" imgW="7683480" imgH="2450880" progId="Equation.3">
                  <p:embed/>
                  <p:pic>
                    <p:nvPicPr>
                      <p:cNvPr id="0" name=""/>
                      <p:cNvPicPr>
                        <a:picLocks noChangeAspect="1" noChangeArrowheads="1"/>
                      </p:cNvPicPr>
                      <p:nvPr/>
                    </p:nvPicPr>
                    <p:blipFill>
                      <a:blip r:embed="rId8"/>
                      <a:srcRect/>
                      <a:stretch>
                        <a:fillRect/>
                      </a:stretch>
                    </p:blipFill>
                    <p:spPr bwMode="auto">
                      <a:xfrm>
                        <a:off x="695325" y="2422800"/>
                        <a:ext cx="7683500" cy="245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0" name="Rectangle 39"/>
          <p:cNvSpPr/>
          <p:nvPr/>
        </p:nvSpPr>
        <p:spPr bwMode="auto">
          <a:xfrm>
            <a:off x="4152900" y="3987798"/>
            <a:ext cx="3860800" cy="901700"/>
          </a:xfrm>
          <a:prstGeom prst="rect">
            <a:avLst/>
          </a:prstGeom>
          <a:solidFill>
            <a:srgbClr val="969696"/>
          </a:solidFill>
          <a:ln>
            <a:noFill/>
          </a:ln>
          <a:effectLst/>
        </p:spPr>
        <p:txBody>
          <a:bodyPr wrap="none" anchor="ctr"/>
          <a:lstStyle/>
          <a:p>
            <a:pPr>
              <a:defRPr/>
            </a:pPr>
            <a:endParaRPr lang="en-GB"/>
          </a:p>
        </p:txBody>
      </p:sp>
      <p:sp>
        <p:nvSpPr>
          <p:cNvPr id="41" name="Rectangle 40"/>
          <p:cNvSpPr>
            <a:spLocks noChangeArrowheads="1"/>
          </p:cNvSpPr>
          <p:nvPr/>
        </p:nvSpPr>
        <p:spPr bwMode="auto">
          <a:xfrm>
            <a:off x="0" y="4300125"/>
            <a:ext cx="9144000" cy="10243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pic>
        <p:nvPicPr>
          <p:cNvPr id="42"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600200" y="4414838"/>
            <a:ext cx="24511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Rectangle 14"/>
          <p:cNvSpPr>
            <a:spLocks noChangeArrowheads="1"/>
          </p:cNvSpPr>
          <p:nvPr/>
        </p:nvSpPr>
        <p:spPr bwMode="auto">
          <a:xfrm>
            <a:off x="4244975" y="4406900"/>
            <a:ext cx="3937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lang="en-GB" sz="1800" b="1" i="0" dirty="0"/>
              <a:t>if </a:t>
            </a:r>
            <a:r>
              <a:rPr lang="en-GB" sz="1800" b="1" i="1" dirty="0"/>
              <a:t>A</a:t>
            </a:r>
            <a:r>
              <a:rPr lang="en-GB" sz="1800" b="1" i="0" dirty="0"/>
              <a:t> and </a:t>
            </a:r>
            <a:r>
              <a:rPr lang="en-GB" sz="1800" b="1" i="1" dirty="0"/>
              <a:t>B</a:t>
            </a:r>
            <a:r>
              <a:rPr lang="en-GB" sz="1800" b="1" i="0" dirty="0"/>
              <a:t> have probability limits</a:t>
            </a:r>
          </a:p>
          <a:p>
            <a:pPr algn="l"/>
            <a:r>
              <a:rPr lang="en-GB" sz="1800" b="1" i="0" dirty="0"/>
              <a:t>and </a:t>
            </a:r>
            <a:r>
              <a:rPr lang="en-GB" sz="1800" b="1" i="0" dirty="0" err="1"/>
              <a:t>plim</a:t>
            </a:r>
            <a:r>
              <a:rPr lang="en-GB" sz="1800" b="1" i="0" dirty="0"/>
              <a:t> </a:t>
            </a:r>
            <a:r>
              <a:rPr lang="en-GB" sz="1800" b="1" i="1" dirty="0"/>
              <a:t>B</a:t>
            </a:r>
            <a:r>
              <a:rPr lang="en-GB" sz="1800" b="1" i="0" dirty="0"/>
              <a:t> is not 0.</a:t>
            </a:r>
          </a:p>
        </p:txBody>
      </p:sp>
      <p:sp>
        <p:nvSpPr>
          <p:cNvPr id="44" name="Rectangle 12"/>
          <p:cNvSpPr>
            <a:spLocks noChangeArrowheads="1"/>
          </p:cNvSpPr>
          <p:nvPr/>
        </p:nvSpPr>
        <p:spPr bwMode="auto">
          <a:xfrm>
            <a:off x="4302125" y="2447925"/>
            <a:ext cx="4327525" cy="14478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Box 18"/>
          <p:cNvSpPr txBox="1">
            <a:spLocks noChangeArrowheads="1"/>
          </p:cNvSpPr>
          <p:nvPr/>
        </p:nvSpPr>
        <p:spPr bwMode="auto">
          <a:xfrm>
            <a:off x="57600" y="1572975"/>
            <a:ext cx="1381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smtClean="0"/>
              <a:t>IV estimator</a:t>
            </a:r>
            <a:endParaRPr lang="en-GB" sz="1600" b="1" i="0" dirty="0"/>
          </a:p>
        </p:txBody>
      </p:sp>
      <p:graphicFrame>
        <p:nvGraphicFramePr>
          <p:cNvPr id="23" name="Object 22"/>
          <p:cNvGraphicFramePr>
            <a:graphicFrameLocks noChangeAspect="1"/>
          </p:cNvGraphicFramePr>
          <p:nvPr>
            <p:extLst>
              <p:ext uri="{D42A27DB-BD31-4B8C-83A1-F6EECF244321}">
                <p14:modId xmlns:p14="http://schemas.microsoft.com/office/powerpoint/2010/main" val="2552190344"/>
              </p:ext>
            </p:extLst>
          </p:nvPr>
        </p:nvGraphicFramePr>
        <p:xfrm>
          <a:off x="1643063" y="1238250"/>
          <a:ext cx="7023100" cy="952500"/>
        </p:xfrm>
        <a:graphic>
          <a:graphicData uri="http://schemas.openxmlformats.org/presentationml/2006/ole">
            <mc:AlternateContent xmlns:mc="http://schemas.openxmlformats.org/markup-compatibility/2006">
              <mc:Choice xmlns:v="urn:schemas-microsoft-com:vml" Requires="v">
                <p:oleObj spid="_x0000_s12506" name="Equation" r:id="rId10" imgW="7022880" imgH="952200" progId="Equation.DSMT4">
                  <p:embed/>
                </p:oleObj>
              </mc:Choice>
              <mc:Fallback>
                <p:oleObj name="Equation" r:id="rId10" imgW="7022880" imgH="952200" progId="Equation.DSMT4">
                  <p:embed/>
                  <p:pic>
                    <p:nvPicPr>
                      <p:cNvPr id="0" name=""/>
                      <p:cNvPicPr>
                        <a:picLocks noChangeAspect="1" noChangeArrowheads="1"/>
                      </p:cNvPicPr>
                      <p:nvPr/>
                    </p:nvPicPr>
                    <p:blipFill>
                      <a:blip r:embed="rId11"/>
                      <a:srcRect/>
                      <a:stretch>
                        <a:fillRect/>
                      </a:stretch>
                    </p:blipFill>
                    <p:spPr bwMode="auto">
                      <a:xfrm>
                        <a:off x="1643063" y="1238250"/>
                        <a:ext cx="70231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bwMode="auto">
          <a:xfrm>
            <a:off x="4152900" y="3759200"/>
            <a:ext cx="3860800" cy="901700"/>
          </a:xfrm>
          <a:prstGeom prst="rect">
            <a:avLst/>
          </a:prstGeom>
          <a:solidFill>
            <a:srgbClr val="969696"/>
          </a:solidFill>
          <a:ln>
            <a:noFill/>
          </a:ln>
          <a:effectLst/>
        </p:spPr>
        <p:txBody>
          <a:bodyPr wrap="none" anchor="ctr"/>
          <a:lstStyle/>
          <a:p>
            <a:pPr>
              <a:defRPr/>
            </a:pPr>
            <a:endParaRPr lang="en-GB"/>
          </a:p>
        </p:txBody>
      </p:sp>
      <p:sp>
        <p:nvSpPr>
          <p:cNvPr id="31" name="Rectangle 16"/>
          <p:cNvSpPr>
            <a:spLocks noChangeArrowheads="1"/>
          </p:cNvSpPr>
          <p:nvPr/>
        </p:nvSpPr>
        <p:spPr bwMode="auto">
          <a:xfrm>
            <a:off x="0" y="2379600"/>
            <a:ext cx="9144000" cy="158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16"/>
          <p:cNvSpPr>
            <a:spLocks noChangeArrowheads="1"/>
          </p:cNvSpPr>
          <p:nvPr/>
        </p:nvSpPr>
        <p:spPr bwMode="auto">
          <a:xfrm>
            <a:off x="0" y="1195199"/>
            <a:ext cx="9144000" cy="1094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3"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4"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5" name="Object 18"/>
          <p:cNvGraphicFramePr>
            <a:graphicFrameLocks noChangeAspect="1"/>
          </p:cNvGraphicFramePr>
          <p:nvPr>
            <p:extLst>
              <p:ext uri="{D42A27DB-BD31-4B8C-83A1-F6EECF244321}">
                <p14:modId xmlns:p14="http://schemas.microsoft.com/office/powerpoint/2010/main" val="1437157922"/>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3527"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2361225096"/>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3528"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3515057641"/>
              </p:ext>
            </p:extLst>
          </p:nvPr>
        </p:nvGraphicFramePr>
        <p:xfrm>
          <a:off x="695325" y="2422800"/>
          <a:ext cx="7683500" cy="2451100"/>
        </p:xfrm>
        <a:graphic>
          <a:graphicData uri="http://schemas.openxmlformats.org/presentationml/2006/ole">
            <mc:AlternateContent xmlns:mc="http://schemas.openxmlformats.org/markup-compatibility/2006">
              <mc:Choice xmlns:v="urn:schemas-microsoft-com:vml" Requires="v">
                <p:oleObj spid="_x0000_s13529" name="Equation" r:id="rId7" imgW="7683480" imgH="2450880" progId="Equation.3">
                  <p:embed/>
                </p:oleObj>
              </mc:Choice>
              <mc:Fallback>
                <p:oleObj name="Equation" r:id="rId7" imgW="7683480" imgH="2450880" progId="Equation.3">
                  <p:embed/>
                  <p:pic>
                    <p:nvPicPr>
                      <p:cNvPr id="0" name=""/>
                      <p:cNvPicPr>
                        <a:picLocks noChangeAspect="1" noChangeArrowheads="1"/>
                      </p:cNvPicPr>
                      <p:nvPr/>
                    </p:nvPicPr>
                    <p:blipFill>
                      <a:blip r:embed="rId8"/>
                      <a:srcRect/>
                      <a:stretch>
                        <a:fillRect/>
                      </a:stretch>
                    </p:blipFill>
                    <p:spPr bwMode="auto">
                      <a:xfrm>
                        <a:off x="695325" y="2422800"/>
                        <a:ext cx="7683500" cy="245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0" name="Rectangle 39"/>
          <p:cNvSpPr/>
          <p:nvPr/>
        </p:nvSpPr>
        <p:spPr bwMode="auto">
          <a:xfrm>
            <a:off x="4152900" y="3987798"/>
            <a:ext cx="3860800" cy="901700"/>
          </a:xfrm>
          <a:prstGeom prst="rect">
            <a:avLst/>
          </a:prstGeom>
          <a:solidFill>
            <a:srgbClr val="969696"/>
          </a:solidFill>
          <a:ln>
            <a:noFill/>
          </a:ln>
          <a:effectLst/>
        </p:spPr>
        <p:txBody>
          <a:bodyPr wrap="none" anchor="ctr"/>
          <a:lstStyle/>
          <a:p>
            <a:pPr>
              <a:defRPr/>
            </a:pPr>
            <a:endParaRPr lang="en-GB"/>
          </a:p>
        </p:txBody>
      </p:sp>
      <p:sp>
        <p:nvSpPr>
          <p:cNvPr id="42" name="Rectangle 41"/>
          <p:cNvSpPr>
            <a:spLocks noChangeArrowheads="1"/>
          </p:cNvSpPr>
          <p:nvPr/>
        </p:nvSpPr>
        <p:spPr bwMode="auto">
          <a:xfrm>
            <a:off x="0" y="4300125"/>
            <a:ext cx="9144000" cy="10243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pic>
        <p:nvPicPr>
          <p:cNvPr id="43"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600200" y="4414838"/>
            <a:ext cx="24511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Rectangle 14"/>
          <p:cNvSpPr>
            <a:spLocks noChangeArrowheads="1"/>
          </p:cNvSpPr>
          <p:nvPr/>
        </p:nvSpPr>
        <p:spPr bwMode="auto">
          <a:xfrm>
            <a:off x="4244975" y="4406900"/>
            <a:ext cx="3937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lang="en-GB" sz="1800" b="1" i="0" dirty="0"/>
              <a:t>if </a:t>
            </a:r>
            <a:r>
              <a:rPr lang="en-GB" sz="1800" b="1" i="1" dirty="0"/>
              <a:t>A</a:t>
            </a:r>
            <a:r>
              <a:rPr lang="en-GB" sz="1800" b="1" i="0" dirty="0"/>
              <a:t> and </a:t>
            </a:r>
            <a:r>
              <a:rPr lang="en-GB" sz="1800" b="1" i="1" dirty="0"/>
              <a:t>B</a:t>
            </a:r>
            <a:r>
              <a:rPr lang="en-GB" sz="1800" b="1" i="0" dirty="0"/>
              <a:t> have probability limits</a:t>
            </a:r>
          </a:p>
          <a:p>
            <a:pPr algn="l"/>
            <a:r>
              <a:rPr lang="en-GB" sz="1800" b="1" i="0" dirty="0"/>
              <a:t>and </a:t>
            </a:r>
            <a:r>
              <a:rPr lang="en-GB" sz="1800" b="1" i="0" dirty="0" err="1"/>
              <a:t>plim</a:t>
            </a:r>
            <a:r>
              <a:rPr lang="en-GB" sz="1800" b="1" i="0" dirty="0"/>
              <a:t> </a:t>
            </a:r>
            <a:r>
              <a:rPr lang="en-GB" sz="1800" b="1" i="1" dirty="0"/>
              <a:t>B</a:t>
            </a:r>
            <a:r>
              <a:rPr lang="en-GB" sz="1800" b="1" i="0" dirty="0"/>
              <a:t> is not 0.</a:t>
            </a:r>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322" name="Text Box 1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12</a:t>
            </a:r>
          </a:p>
        </p:txBody>
      </p:sp>
      <p:sp>
        <p:nvSpPr>
          <p:cNvPr id="13327"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However, as the expression stands, the numerator and the denominator of the error term do not have </a:t>
            </a:r>
            <a:r>
              <a:rPr lang="en-GB" sz="1500" b="1" i="0"/>
              <a:t>limits</a:t>
            </a:r>
            <a:r>
              <a:rPr lang="en-GB" sz="1500" b="1" i="0" smtClean="0"/>
              <a:t>. </a:t>
            </a:r>
            <a:endParaRPr lang="en-GB" sz="1500" b="1" i="0" dirty="0"/>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13328" name="Rectangle 12"/>
          <p:cNvSpPr>
            <a:spLocks noChangeArrowheads="1"/>
          </p:cNvSpPr>
          <p:nvPr/>
        </p:nvSpPr>
        <p:spPr bwMode="auto">
          <a:xfrm>
            <a:off x="4302125" y="2447925"/>
            <a:ext cx="4327525" cy="14478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Box 18"/>
          <p:cNvSpPr txBox="1">
            <a:spLocks noChangeArrowheads="1"/>
          </p:cNvSpPr>
          <p:nvPr/>
        </p:nvSpPr>
        <p:spPr bwMode="auto">
          <a:xfrm>
            <a:off x="57600" y="1572975"/>
            <a:ext cx="1381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smtClean="0"/>
              <a:t>IV estimator</a:t>
            </a:r>
            <a:endParaRPr lang="en-GB" sz="1600" b="1" i="0" dirty="0"/>
          </a:p>
        </p:txBody>
      </p:sp>
      <p:graphicFrame>
        <p:nvGraphicFramePr>
          <p:cNvPr id="23" name="Object 22"/>
          <p:cNvGraphicFramePr>
            <a:graphicFrameLocks noChangeAspect="1"/>
          </p:cNvGraphicFramePr>
          <p:nvPr>
            <p:extLst>
              <p:ext uri="{D42A27DB-BD31-4B8C-83A1-F6EECF244321}">
                <p14:modId xmlns:p14="http://schemas.microsoft.com/office/powerpoint/2010/main" val="2552190344"/>
              </p:ext>
            </p:extLst>
          </p:nvPr>
        </p:nvGraphicFramePr>
        <p:xfrm>
          <a:off x="1643063" y="1238250"/>
          <a:ext cx="7023100" cy="952500"/>
        </p:xfrm>
        <a:graphic>
          <a:graphicData uri="http://schemas.openxmlformats.org/presentationml/2006/ole">
            <mc:AlternateContent xmlns:mc="http://schemas.openxmlformats.org/markup-compatibility/2006">
              <mc:Choice xmlns:v="urn:schemas-microsoft-com:vml" Requires="v">
                <p:oleObj spid="_x0000_s13530" name="Equation" r:id="rId10" imgW="7022880" imgH="952200" progId="Equation.DSMT4">
                  <p:embed/>
                </p:oleObj>
              </mc:Choice>
              <mc:Fallback>
                <p:oleObj name="Equation" r:id="rId10" imgW="7022880" imgH="952200" progId="Equation.DSMT4">
                  <p:embed/>
                  <p:pic>
                    <p:nvPicPr>
                      <p:cNvPr id="0" name=""/>
                      <p:cNvPicPr>
                        <a:picLocks noChangeAspect="1" noChangeArrowheads="1"/>
                      </p:cNvPicPr>
                      <p:nvPr/>
                    </p:nvPicPr>
                    <p:blipFill>
                      <a:blip r:embed="rId11"/>
                      <a:srcRect/>
                      <a:stretch>
                        <a:fillRect/>
                      </a:stretch>
                    </p:blipFill>
                    <p:spPr bwMode="auto">
                      <a:xfrm>
                        <a:off x="1643063" y="1238250"/>
                        <a:ext cx="70231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346" name="Text Box 1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13</a:t>
            </a:r>
          </a:p>
        </p:txBody>
      </p:sp>
      <p:sp>
        <p:nvSpPr>
          <p:cNvPr id="5" name="Rectangle 4"/>
          <p:cNvSpPr/>
          <p:nvPr/>
        </p:nvSpPr>
        <p:spPr bwMode="auto">
          <a:xfrm>
            <a:off x="4152900" y="3759200"/>
            <a:ext cx="3860800" cy="901700"/>
          </a:xfrm>
          <a:prstGeom prst="rect">
            <a:avLst/>
          </a:prstGeom>
          <a:solidFill>
            <a:srgbClr val="969696"/>
          </a:solidFill>
          <a:ln>
            <a:noFill/>
          </a:ln>
          <a:effectLst/>
        </p:spPr>
        <p:txBody>
          <a:bodyPr wrap="none" anchor="ctr"/>
          <a:lstStyle/>
          <a:p>
            <a:pPr>
              <a:defRPr/>
            </a:pPr>
            <a:endParaRPr lang="en-GB"/>
          </a:p>
        </p:txBody>
      </p:sp>
      <p:sp>
        <p:nvSpPr>
          <p:cNvPr id="1434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To deal with this problem, we divide both the numerator and the denominator by </a:t>
            </a:r>
            <a:r>
              <a:rPr lang="en-GB" sz="1500" b="1" dirty="0"/>
              <a:t>n</a:t>
            </a:r>
            <a:r>
              <a:rPr lang="en-GB" sz="1500" b="1" i="0" dirty="0"/>
              <a:t>. </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4" name="Rectangle 16"/>
          <p:cNvSpPr>
            <a:spLocks noChangeArrowheads="1"/>
          </p:cNvSpPr>
          <p:nvPr/>
        </p:nvSpPr>
        <p:spPr bwMode="auto">
          <a:xfrm>
            <a:off x="0" y="2379600"/>
            <a:ext cx="9144000" cy="158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16"/>
          <p:cNvSpPr>
            <a:spLocks noChangeArrowheads="1"/>
          </p:cNvSpPr>
          <p:nvPr/>
        </p:nvSpPr>
        <p:spPr bwMode="auto">
          <a:xfrm>
            <a:off x="0" y="1195199"/>
            <a:ext cx="9144000" cy="1094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2"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3" name="Object 18"/>
          <p:cNvGraphicFramePr>
            <a:graphicFrameLocks noChangeAspect="1"/>
          </p:cNvGraphicFramePr>
          <p:nvPr>
            <p:extLst>
              <p:ext uri="{D42A27DB-BD31-4B8C-83A1-F6EECF244321}">
                <p14:modId xmlns:p14="http://schemas.microsoft.com/office/powerpoint/2010/main" val="4083138851"/>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4550"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910501472"/>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4551"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2505154397"/>
              </p:ext>
            </p:extLst>
          </p:nvPr>
        </p:nvGraphicFramePr>
        <p:xfrm>
          <a:off x="695325" y="2422800"/>
          <a:ext cx="7683500" cy="2451100"/>
        </p:xfrm>
        <a:graphic>
          <a:graphicData uri="http://schemas.openxmlformats.org/presentationml/2006/ole">
            <mc:AlternateContent xmlns:mc="http://schemas.openxmlformats.org/markup-compatibility/2006">
              <mc:Choice xmlns:v="urn:schemas-microsoft-com:vml" Requires="v">
                <p:oleObj spid="_x0000_s14552" name="Equation" r:id="rId7" imgW="7683480" imgH="2450880" progId="Equation.3">
                  <p:embed/>
                </p:oleObj>
              </mc:Choice>
              <mc:Fallback>
                <p:oleObj name="Equation" r:id="rId7" imgW="7683480" imgH="2450880" progId="Equation.3">
                  <p:embed/>
                  <p:pic>
                    <p:nvPicPr>
                      <p:cNvPr id="0" name=""/>
                      <p:cNvPicPr>
                        <a:picLocks noChangeAspect="1" noChangeArrowheads="1"/>
                      </p:cNvPicPr>
                      <p:nvPr/>
                    </p:nvPicPr>
                    <p:blipFill>
                      <a:blip r:embed="rId8"/>
                      <a:srcRect/>
                      <a:stretch>
                        <a:fillRect/>
                      </a:stretch>
                    </p:blipFill>
                    <p:spPr bwMode="auto">
                      <a:xfrm>
                        <a:off x="695325" y="2422800"/>
                        <a:ext cx="7683500" cy="245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 name="Rectangle 37"/>
          <p:cNvSpPr/>
          <p:nvPr/>
        </p:nvSpPr>
        <p:spPr bwMode="auto">
          <a:xfrm>
            <a:off x="4152900" y="3987798"/>
            <a:ext cx="3860800" cy="901700"/>
          </a:xfrm>
          <a:prstGeom prst="rect">
            <a:avLst/>
          </a:prstGeom>
          <a:solidFill>
            <a:srgbClr val="969696"/>
          </a:solidFill>
          <a:ln>
            <a:noFill/>
          </a:ln>
          <a:effectLst/>
        </p:spPr>
        <p:txBody>
          <a:bodyPr wrap="none" anchor="ctr"/>
          <a:lstStyle/>
          <a:p>
            <a:pPr>
              <a:defRPr/>
            </a:pPr>
            <a:endParaRPr lang="en-GB"/>
          </a:p>
        </p:txBody>
      </p:sp>
      <p:sp>
        <p:nvSpPr>
          <p:cNvPr id="41" name="Rectangle 40"/>
          <p:cNvSpPr>
            <a:spLocks noChangeArrowheads="1"/>
          </p:cNvSpPr>
          <p:nvPr/>
        </p:nvSpPr>
        <p:spPr bwMode="auto">
          <a:xfrm>
            <a:off x="0" y="4300125"/>
            <a:ext cx="9144000" cy="10243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pic>
        <p:nvPicPr>
          <p:cNvPr id="42"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600200" y="4414838"/>
            <a:ext cx="24511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Rectangle 14"/>
          <p:cNvSpPr>
            <a:spLocks noChangeArrowheads="1"/>
          </p:cNvSpPr>
          <p:nvPr/>
        </p:nvSpPr>
        <p:spPr bwMode="auto">
          <a:xfrm>
            <a:off x="4244975" y="4406900"/>
            <a:ext cx="3937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lang="en-GB" sz="1800" b="1" i="0" dirty="0"/>
              <a:t>if </a:t>
            </a:r>
            <a:r>
              <a:rPr lang="en-GB" sz="1800" b="1" i="1" dirty="0"/>
              <a:t>A</a:t>
            </a:r>
            <a:r>
              <a:rPr lang="en-GB" sz="1800" b="1" i="0" dirty="0"/>
              <a:t> and </a:t>
            </a:r>
            <a:r>
              <a:rPr lang="en-GB" sz="1800" b="1" i="1" dirty="0"/>
              <a:t>B</a:t>
            </a:r>
            <a:r>
              <a:rPr lang="en-GB" sz="1800" b="1" i="0" dirty="0"/>
              <a:t> have probability limits</a:t>
            </a:r>
          </a:p>
          <a:p>
            <a:pPr algn="l"/>
            <a:r>
              <a:rPr lang="en-GB" sz="1800" b="1" i="0" dirty="0"/>
              <a:t>and </a:t>
            </a:r>
            <a:r>
              <a:rPr lang="en-GB" sz="1800" b="1" i="0" dirty="0" err="1"/>
              <a:t>plim</a:t>
            </a:r>
            <a:r>
              <a:rPr lang="en-GB" sz="1800" b="1" i="0" dirty="0"/>
              <a:t> </a:t>
            </a:r>
            <a:r>
              <a:rPr lang="en-GB" sz="1800" b="1" i="1" dirty="0"/>
              <a:t>B</a:t>
            </a:r>
            <a:r>
              <a:rPr lang="en-GB" sz="1800" b="1" i="0" dirty="0"/>
              <a:t> is not 0.</a:t>
            </a:r>
          </a:p>
        </p:txBody>
      </p:sp>
      <p:sp>
        <p:nvSpPr>
          <p:cNvPr id="21" name="TextBox 18"/>
          <p:cNvSpPr txBox="1">
            <a:spLocks noChangeArrowheads="1"/>
          </p:cNvSpPr>
          <p:nvPr/>
        </p:nvSpPr>
        <p:spPr bwMode="auto">
          <a:xfrm>
            <a:off x="57600" y="1572975"/>
            <a:ext cx="1381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smtClean="0"/>
              <a:t>IV estimator</a:t>
            </a:r>
            <a:endParaRPr lang="en-GB" sz="1600" b="1" i="0" dirty="0"/>
          </a:p>
        </p:txBody>
      </p:sp>
      <p:graphicFrame>
        <p:nvGraphicFramePr>
          <p:cNvPr id="22" name="Object 21"/>
          <p:cNvGraphicFramePr>
            <a:graphicFrameLocks noChangeAspect="1"/>
          </p:cNvGraphicFramePr>
          <p:nvPr>
            <p:extLst>
              <p:ext uri="{D42A27DB-BD31-4B8C-83A1-F6EECF244321}">
                <p14:modId xmlns:p14="http://schemas.microsoft.com/office/powerpoint/2010/main" val="2552190344"/>
              </p:ext>
            </p:extLst>
          </p:nvPr>
        </p:nvGraphicFramePr>
        <p:xfrm>
          <a:off x="1643063" y="1238250"/>
          <a:ext cx="7023100" cy="952500"/>
        </p:xfrm>
        <a:graphic>
          <a:graphicData uri="http://schemas.openxmlformats.org/presentationml/2006/ole">
            <mc:AlternateContent xmlns:mc="http://schemas.openxmlformats.org/markup-compatibility/2006">
              <mc:Choice xmlns:v="urn:schemas-microsoft-com:vml" Requires="v">
                <p:oleObj spid="_x0000_s14553" name="Equation" r:id="rId10" imgW="7022880" imgH="952200" progId="Equation.DSMT4">
                  <p:embed/>
                </p:oleObj>
              </mc:Choice>
              <mc:Fallback>
                <p:oleObj name="Equation" r:id="rId10" imgW="7022880" imgH="952200" progId="Equation.DSMT4">
                  <p:embed/>
                  <p:pic>
                    <p:nvPicPr>
                      <p:cNvPr id="0" name=""/>
                      <p:cNvPicPr>
                        <a:picLocks noChangeAspect="1" noChangeArrowheads="1"/>
                      </p:cNvPicPr>
                      <p:nvPr/>
                    </p:nvPicPr>
                    <p:blipFill>
                      <a:blip r:embed="rId11"/>
                      <a:srcRect/>
                      <a:stretch>
                        <a:fillRect/>
                      </a:stretch>
                    </p:blipFill>
                    <p:spPr bwMode="auto">
                      <a:xfrm>
                        <a:off x="1643063" y="1238250"/>
                        <a:ext cx="70231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16"/>
          <p:cNvSpPr>
            <a:spLocks noChangeArrowheads="1"/>
          </p:cNvSpPr>
          <p:nvPr/>
        </p:nvSpPr>
        <p:spPr bwMode="auto">
          <a:xfrm>
            <a:off x="0" y="2379600"/>
            <a:ext cx="9144000" cy="158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2697776625"/>
              </p:ext>
            </p:extLst>
          </p:nvPr>
        </p:nvGraphicFramePr>
        <p:xfrm>
          <a:off x="695325" y="2422800"/>
          <a:ext cx="7683500" cy="2451100"/>
        </p:xfrm>
        <a:graphic>
          <a:graphicData uri="http://schemas.openxmlformats.org/presentationml/2006/ole">
            <mc:AlternateContent xmlns:mc="http://schemas.openxmlformats.org/markup-compatibility/2006">
              <mc:Choice xmlns:v="urn:schemas-microsoft-com:vml" Requires="v">
                <p:oleObj spid="_x0000_s15680" name="Equation" r:id="rId3" imgW="7683480" imgH="2450880" progId="Equation.3">
                  <p:embed/>
                </p:oleObj>
              </mc:Choice>
              <mc:Fallback>
                <p:oleObj name="Equation" r:id="rId3" imgW="7683480" imgH="2450880" progId="Equation.3">
                  <p:embed/>
                  <p:pic>
                    <p:nvPicPr>
                      <p:cNvPr id="0" name=""/>
                      <p:cNvPicPr>
                        <a:picLocks noChangeAspect="1" noChangeArrowheads="1"/>
                      </p:cNvPicPr>
                      <p:nvPr/>
                    </p:nvPicPr>
                    <p:blipFill>
                      <a:blip r:embed="rId4"/>
                      <a:srcRect/>
                      <a:stretch>
                        <a:fillRect/>
                      </a:stretch>
                    </p:blipFill>
                    <p:spPr bwMode="auto">
                      <a:xfrm>
                        <a:off x="695325" y="2422800"/>
                        <a:ext cx="7683500" cy="245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Rectangle 4"/>
          <p:cNvSpPr/>
          <p:nvPr/>
        </p:nvSpPr>
        <p:spPr bwMode="auto">
          <a:xfrm>
            <a:off x="4152900" y="3987798"/>
            <a:ext cx="3860800" cy="901700"/>
          </a:xfrm>
          <a:prstGeom prst="rect">
            <a:avLst/>
          </a:prstGeom>
          <a:solidFill>
            <a:srgbClr val="969696"/>
          </a:solidFill>
          <a:ln>
            <a:noFill/>
          </a:ln>
          <a:effectLst/>
        </p:spPr>
        <p:txBody>
          <a:bodyPr wrap="none" anchor="ct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370" name="Text Box 1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14</a:t>
            </a:r>
          </a:p>
        </p:txBody>
      </p:sp>
      <p:sp>
        <p:nvSpPr>
          <p:cNvPr id="15372"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It can be shown that the limit of the numerator is the covariance of </a:t>
            </a:r>
            <a:r>
              <a:rPr lang="en-GB" sz="1500" b="1" dirty="0"/>
              <a:t>U</a:t>
            </a:r>
            <a:r>
              <a:rPr lang="en-GB" sz="1500" b="1" i="0" dirty="0"/>
              <a:t> and </a:t>
            </a:r>
            <a:r>
              <a:rPr lang="en-GB" sz="1500" b="1" dirty="0"/>
              <a:t>u</a:t>
            </a:r>
            <a:r>
              <a:rPr lang="en-GB" sz="1500" b="1" baseline="-25000" dirty="0"/>
              <a:t>p</a:t>
            </a:r>
            <a:r>
              <a:rPr lang="en-GB" sz="1500" b="1" i="0" dirty="0"/>
              <a:t> and the limit of the denominator is the covariance of </a:t>
            </a:r>
            <a:r>
              <a:rPr lang="en-GB" sz="1500" b="1" dirty="0"/>
              <a:t>U</a:t>
            </a:r>
            <a:r>
              <a:rPr lang="en-GB" sz="1500" b="1" i="0" dirty="0"/>
              <a:t> and </a:t>
            </a:r>
            <a:r>
              <a:rPr lang="en-GB" sz="1500" b="1" dirty="0"/>
              <a:t>w</a:t>
            </a:r>
            <a:r>
              <a:rPr lang="en-GB" sz="1500" b="1" i="0" dirty="0"/>
              <a:t>. </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8" name="Rectangle 16"/>
          <p:cNvSpPr>
            <a:spLocks noChangeArrowheads="1"/>
          </p:cNvSpPr>
          <p:nvPr/>
        </p:nvSpPr>
        <p:spPr bwMode="auto">
          <a:xfrm>
            <a:off x="0" y="1195199"/>
            <a:ext cx="9144000" cy="1094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0"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1" name="Object 18"/>
          <p:cNvGraphicFramePr>
            <a:graphicFrameLocks noChangeAspect="1"/>
          </p:cNvGraphicFramePr>
          <p:nvPr>
            <p:extLst>
              <p:ext uri="{D42A27DB-BD31-4B8C-83A1-F6EECF244321}">
                <p14:modId xmlns:p14="http://schemas.microsoft.com/office/powerpoint/2010/main" val="553185517"/>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5681"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2118827967"/>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5682" name="Equation" r:id="rId7" imgW="2235200" imgH="419100" progId="Equation.3">
                  <p:embed/>
                </p:oleObj>
              </mc:Choice>
              <mc:Fallback>
                <p:oleObj name="Equation" r:id="rId7" imgW="2235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Box 18"/>
          <p:cNvSpPr txBox="1">
            <a:spLocks noChangeArrowheads="1"/>
          </p:cNvSpPr>
          <p:nvPr/>
        </p:nvSpPr>
        <p:spPr bwMode="auto">
          <a:xfrm>
            <a:off x="57600" y="1572975"/>
            <a:ext cx="1381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smtClean="0"/>
              <a:t>IV estimator</a:t>
            </a:r>
            <a:endParaRPr lang="en-GB" sz="1600" b="1" i="0" dirty="0"/>
          </a:p>
        </p:txBody>
      </p:sp>
      <p:sp>
        <p:nvSpPr>
          <p:cNvPr id="35" name="Rectangle 16"/>
          <p:cNvSpPr>
            <a:spLocks noChangeArrowheads="1"/>
          </p:cNvSpPr>
          <p:nvPr/>
        </p:nvSpPr>
        <p:spPr bwMode="auto">
          <a:xfrm>
            <a:off x="0" y="4863600"/>
            <a:ext cx="9144000" cy="719023"/>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5374" name="Object 6"/>
          <p:cNvGraphicFramePr>
            <a:graphicFrameLocks noChangeAspect="1"/>
          </p:cNvGraphicFramePr>
          <p:nvPr>
            <p:extLst>
              <p:ext uri="{D42A27DB-BD31-4B8C-83A1-F6EECF244321}">
                <p14:modId xmlns:p14="http://schemas.microsoft.com/office/powerpoint/2010/main" val="3736421051"/>
              </p:ext>
            </p:extLst>
          </p:nvPr>
        </p:nvGraphicFramePr>
        <p:xfrm>
          <a:off x="904875" y="4833938"/>
          <a:ext cx="4914900" cy="723900"/>
        </p:xfrm>
        <a:graphic>
          <a:graphicData uri="http://schemas.openxmlformats.org/presentationml/2006/ole">
            <mc:AlternateContent xmlns:mc="http://schemas.openxmlformats.org/markup-compatibility/2006">
              <mc:Choice xmlns:v="urn:schemas-microsoft-com:vml" Requires="v">
                <p:oleObj spid="_x0000_s15683" name="Equation" r:id="rId9" imgW="4914900" imgH="723900" progId="Equation.3">
                  <p:embed/>
                </p:oleObj>
              </mc:Choice>
              <mc:Fallback>
                <p:oleObj name="Equation" r:id="rId9" imgW="4914900" imgH="723900" progId="Equation.3">
                  <p:embed/>
                  <p:pic>
                    <p:nvPicPr>
                      <p:cNvPr id="0"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04875" y="4833938"/>
                        <a:ext cx="49149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6" name="Rectangle 16"/>
          <p:cNvSpPr>
            <a:spLocks noChangeArrowheads="1"/>
          </p:cNvSpPr>
          <p:nvPr/>
        </p:nvSpPr>
        <p:spPr bwMode="auto">
          <a:xfrm>
            <a:off x="0" y="4053600"/>
            <a:ext cx="9144000" cy="719023"/>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5373" name="Object 5"/>
          <p:cNvGraphicFramePr>
            <a:graphicFrameLocks noChangeAspect="1"/>
          </p:cNvGraphicFramePr>
          <p:nvPr>
            <p:extLst>
              <p:ext uri="{D42A27DB-BD31-4B8C-83A1-F6EECF244321}">
                <p14:modId xmlns:p14="http://schemas.microsoft.com/office/powerpoint/2010/main" val="1530263848"/>
              </p:ext>
            </p:extLst>
          </p:nvPr>
        </p:nvGraphicFramePr>
        <p:xfrm>
          <a:off x="790575" y="4024313"/>
          <a:ext cx="5092700" cy="723900"/>
        </p:xfrm>
        <a:graphic>
          <a:graphicData uri="http://schemas.openxmlformats.org/presentationml/2006/ole">
            <mc:AlternateContent xmlns:mc="http://schemas.openxmlformats.org/markup-compatibility/2006">
              <mc:Choice xmlns:v="urn:schemas-microsoft-com:vml" Requires="v">
                <p:oleObj spid="_x0000_s15684" name="Equation" r:id="rId11" imgW="5092700" imgH="723900" progId="Equation.3">
                  <p:embed/>
                </p:oleObj>
              </mc:Choice>
              <mc:Fallback>
                <p:oleObj name="Equation" r:id="rId11" imgW="5092700" imgH="723900" progId="Equation.3">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0575" y="4024313"/>
                        <a:ext cx="50927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628445853"/>
              </p:ext>
            </p:extLst>
          </p:nvPr>
        </p:nvGraphicFramePr>
        <p:xfrm>
          <a:off x="1643063" y="1238250"/>
          <a:ext cx="7023100" cy="952500"/>
        </p:xfrm>
        <a:graphic>
          <a:graphicData uri="http://schemas.openxmlformats.org/presentationml/2006/ole">
            <mc:AlternateContent xmlns:mc="http://schemas.openxmlformats.org/markup-compatibility/2006">
              <mc:Choice xmlns:v="urn:schemas-microsoft-com:vml" Requires="v">
                <p:oleObj spid="_x0000_s15685" name="Equation" r:id="rId13" imgW="7022880" imgH="952200" progId="Equation.DSMT4">
                  <p:embed/>
                </p:oleObj>
              </mc:Choice>
              <mc:Fallback>
                <p:oleObj name="Equation" r:id="rId13" imgW="7022880" imgH="952200" progId="Equation.DSMT4">
                  <p:embed/>
                  <p:pic>
                    <p:nvPicPr>
                      <p:cNvPr id="0" name="Object 6"/>
                      <p:cNvPicPr>
                        <a:picLocks noChangeAspect="1" noChangeArrowheads="1"/>
                      </p:cNvPicPr>
                      <p:nvPr/>
                    </p:nvPicPr>
                    <p:blipFill>
                      <a:blip r:embed="rId14"/>
                      <a:srcRect/>
                      <a:stretch>
                        <a:fillRect/>
                      </a:stretch>
                    </p:blipFill>
                    <p:spPr bwMode="auto">
                      <a:xfrm>
                        <a:off x="1643063" y="1238250"/>
                        <a:ext cx="70231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394"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Hence the numerator and the denominator of the error term have limits and we can implement the </a:t>
            </a:r>
            <a:r>
              <a:rPr lang="en-GB" sz="1500" b="1" i="0" dirty="0" err="1"/>
              <a:t>plim</a:t>
            </a:r>
            <a:r>
              <a:rPr lang="en-GB" sz="1500" b="1" i="0" dirty="0"/>
              <a:t> quotient rule.</a:t>
            </a:r>
          </a:p>
        </p:txBody>
      </p:sp>
      <p:sp>
        <p:nvSpPr>
          <p:cNvPr id="16395" name="Text Box 1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15</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4"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5"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26" name="Object 18"/>
          <p:cNvGraphicFramePr>
            <a:graphicFrameLocks noChangeAspect="1"/>
          </p:cNvGraphicFramePr>
          <p:nvPr>
            <p:extLst>
              <p:ext uri="{D42A27DB-BD31-4B8C-83A1-F6EECF244321}">
                <p14:modId xmlns:p14="http://schemas.microsoft.com/office/powerpoint/2010/main" val="705574848"/>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6593"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48430057"/>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6594"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16"/>
          <p:cNvSpPr>
            <a:spLocks noChangeArrowheads="1"/>
          </p:cNvSpPr>
          <p:nvPr/>
        </p:nvSpPr>
        <p:spPr bwMode="auto">
          <a:xfrm>
            <a:off x="0" y="1195199"/>
            <a:ext cx="9144000" cy="1094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6" name="Rectangle 16"/>
          <p:cNvSpPr>
            <a:spLocks noChangeArrowheads="1"/>
          </p:cNvSpPr>
          <p:nvPr/>
        </p:nvSpPr>
        <p:spPr bwMode="auto">
          <a:xfrm>
            <a:off x="0" y="2379600"/>
            <a:ext cx="9144000" cy="15447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743963009"/>
              </p:ext>
            </p:extLst>
          </p:nvPr>
        </p:nvGraphicFramePr>
        <p:xfrm>
          <a:off x="695325" y="2689225"/>
          <a:ext cx="6489700" cy="927100"/>
        </p:xfrm>
        <a:graphic>
          <a:graphicData uri="http://schemas.openxmlformats.org/presentationml/2006/ole">
            <mc:AlternateContent xmlns:mc="http://schemas.openxmlformats.org/markup-compatibility/2006">
              <mc:Choice xmlns:v="urn:schemas-microsoft-com:vml" Requires="v">
                <p:oleObj spid="_x0000_s16595" name="Equation" r:id="rId7" imgW="6489360" imgH="927000" progId="Equation.3">
                  <p:embed/>
                </p:oleObj>
              </mc:Choice>
              <mc:Fallback>
                <p:oleObj name="Equation" r:id="rId7" imgW="6489360" imgH="92700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5325" y="2689225"/>
                        <a:ext cx="64897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8" name="Rectangle 37"/>
          <p:cNvSpPr/>
          <p:nvPr/>
        </p:nvSpPr>
        <p:spPr bwMode="auto">
          <a:xfrm>
            <a:off x="5953125" y="2720975"/>
            <a:ext cx="2070100" cy="901700"/>
          </a:xfrm>
          <a:prstGeom prst="rect">
            <a:avLst/>
          </a:prstGeom>
          <a:solidFill>
            <a:schemeClr val="accent3"/>
          </a:solidFill>
          <a:ln>
            <a:noFill/>
          </a:ln>
          <a:effectLst/>
        </p:spPr>
        <p:txBody>
          <a:bodyPr wrap="none" anchor="ctr"/>
          <a:lstStyle/>
          <a:p>
            <a:pPr>
              <a:defRPr/>
            </a:pPr>
            <a:endParaRPr lang="en-GB"/>
          </a:p>
        </p:txBody>
      </p:sp>
      <p:sp>
        <p:nvSpPr>
          <p:cNvPr id="17" name="TextBox 18"/>
          <p:cNvSpPr txBox="1">
            <a:spLocks noChangeArrowheads="1"/>
          </p:cNvSpPr>
          <p:nvPr/>
        </p:nvSpPr>
        <p:spPr bwMode="auto">
          <a:xfrm>
            <a:off x="57600" y="1572975"/>
            <a:ext cx="1381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smtClean="0"/>
              <a:t>IV estimator</a:t>
            </a:r>
            <a:endParaRPr lang="en-GB" sz="1600" b="1" i="0" dirty="0"/>
          </a:p>
        </p:txBody>
      </p:sp>
      <p:graphicFrame>
        <p:nvGraphicFramePr>
          <p:cNvPr id="18" name="Object 17"/>
          <p:cNvGraphicFramePr>
            <a:graphicFrameLocks noChangeAspect="1"/>
          </p:cNvGraphicFramePr>
          <p:nvPr>
            <p:extLst>
              <p:ext uri="{D42A27DB-BD31-4B8C-83A1-F6EECF244321}">
                <p14:modId xmlns:p14="http://schemas.microsoft.com/office/powerpoint/2010/main" val="2552190344"/>
              </p:ext>
            </p:extLst>
          </p:nvPr>
        </p:nvGraphicFramePr>
        <p:xfrm>
          <a:off x="1643063" y="1238250"/>
          <a:ext cx="7023100" cy="952500"/>
        </p:xfrm>
        <a:graphic>
          <a:graphicData uri="http://schemas.openxmlformats.org/presentationml/2006/ole">
            <mc:AlternateContent xmlns:mc="http://schemas.openxmlformats.org/markup-compatibility/2006">
              <mc:Choice xmlns:v="urn:schemas-microsoft-com:vml" Requires="v">
                <p:oleObj spid="_x0000_s16596" name="Equation" r:id="rId9" imgW="7022880" imgH="952200" progId="Equation.DSMT4">
                  <p:embed/>
                </p:oleObj>
              </mc:Choice>
              <mc:Fallback>
                <p:oleObj name="Equation" r:id="rId9" imgW="7022880" imgH="952200" progId="Equation.DSMT4">
                  <p:embed/>
                  <p:pic>
                    <p:nvPicPr>
                      <p:cNvPr id="0" name=""/>
                      <p:cNvPicPr>
                        <a:picLocks noChangeAspect="1" noChangeArrowheads="1"/>
                      </p:cNvPicPr>
                      <p:nvPr/>
                    </p:nvPicPr>
                    <p:blipFill>
                      <a:blip r:embed="rId10"/>
                      <a:srcRect/>
                      <a:stretch>
                        <a:fillRect/>
                      </a:stretch>
                    </p:blipFill>
                    <p:spPr bwMode="auto">
                      <a:xfrm>
                        <a:off x="1643063" y="1238250"/>
                        <a:ext cx="70231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16"/>
          <p:cNvSpPr>
            <a:spLocks noChangeArrowheads="1"/>
          </p:cNvSpPr>
          <p:nvPr/>
        </p:nvSpPr>
        <p:spPr bwMode="auto">
          <a:xfrm>
            <a:off x="0" y="40140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1" name="Rectangle 21"/>
          <p:cNvSpPr>
            <a:spLocks noChangeArrowheads="1"/>
          </p:cNvSpPr>
          <p:nvPr/>
        </p:nvSpPr>
        <p:spPr bwMode="auto">
          <a:xfrm>
            <a:off x="4630738" y="4057200"/>
            <a:ext cx="2916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Rectangle 20"/>
          <p:cNvSpPr>
            <a:spLocks noChangeArrowheads="1"/>
          </p:cNvSpPr>
          <p:nvPr/>
        </p:nvSpPr>
        <p:spPr bwMode="auto">
          <a:xfrm>
            <a:off x="2343150" y="4269600"/>
            <a:ext cx="2921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3" name="Object 42"/>
          <p:cNvGraphicFramePr>
            <a:graphicFrameLocks noChangeAspect="1"/>
          </p:cNvGraphicFramePr>
          <p:nvPr>
            <p:extLst>
              <p:ext uri="{D42A27DB-BD31-4B8C-83A1-F6EECF244321}">
                <p14:modId xmlns:p14="http://schemas.microsoft.com/office/powerpoint/2010/main" val="4177569932"/>
              </p:ext>
            </p:extLst>
          </p:nvPr>
        </p:nvGraphicFramePr>
        <p:xfrm>
          <a:off x="2343150" y="4078800"/>
          <a:ext cx="4076700" cy="838200"/>
        </p:xfrm>
        <a:graphic>
          <a:graphicData uri="http://schemas.openxmlformats.org/presentationml/2006/ole">
            <mc:AlternateContent xmlns:mc="http://schemas.openxmlformats.org/markup-compatibility/2006">
              <mc:Choice xmlns:v="urn:schemas-microsoft-com:vml" Requires="v">
                <p:oleObj spid="_x0000_s17714" name="Equation" r:id="rId3" imgW="4076700" imgH="838200" progId="Equation.3">
                  <p:embed/>
                </p:oleObj>
              </mc:Choice>
              <mc:Fallback>
                <p:oleObj name="Equation" r:id="rId3" imgW="4076700" imgH="838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3150" y="4078800"/>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4" name="TextBox 31"/>
          <p:cNvSpPr txBox="1">
            <a:spLocks noChangeArrowheads="1"/>
          </p:cNvSpPr>
          <p:nvPr/>
        </p:nvSpPr>
        <p:spPr bwMode="auto">
          <a:xfrm>
            <a:off x="57150" y="4060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39" name="Rectangle 16"/>
          <p:cNvSpPr>
            <a:spLocks noChangeArrowheads="1"/>
          </p:cNvSpPr>
          <p:nvPr/>
        </p:nvSpPr>
        <p:spPr bwMode="auto">
          <a:xfrm>
            <a:off x="0" y="2379600"/>
            <a:ext cx="9144000" cy="15447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4"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5"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6" name="Object 18"/>
          <p:cNvGraphicFramePr>
            <a:graphicFrameLocks noChangeAspect="1"/>
          </p:cNvGraphicFramePr>
          <p:nvPr>
            <p:extLst>
              <p:ext uri="{D42A27DB-BD31-4B8C-83A1-F6EECF244321}">
                <p14:modId xmlns:p14="http://schemas.microsoft.com/office/powerpoint/2010/main" val="2444828005"/>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7715"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3037630713"/>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7716" name="Equation" r:id="rId7" imgW="2235200" imgH="419100" progId="Equation.3">
                  <p:embed/>
                </p:oleObj>
              </mc:Choice>
              <mc:Fallback>
                <p:oleObj name="Equation" r:id="rId7" imgW="2235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418"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Of course, we have to check that </a:t>
            </a:r>
            <a:r>
              <a:rPr lang="en-GB" sz="1500" b="1" i="0" dirty="0" err="1"/>
              <a:t>cov</a:t>
            </a:r>
            <a:r>
              <a:rPr lang="en-GB" sz="1500" b="1" i="0" dirty="0"/>
              <a:t>(</a:t>
            </a:r>
            <a:r>
              <a:rPr lang="en-GB" sz="1500" b="1" dirty="0" err="1"/>
              <a:t>U</a:t>
            </a:r>
            <a:r>
              <a:rPr lang="en-GB" sz="1500" b="1" i="0" dirty="0" err="1"/>
              <a:t>,</a:t>
            </a:r>
            <a:r>
              <a:rPr lang="en-GB" sz="1500" b="1" dirty="0" err="1"/>
              <a:t>w</a:t>
            </a:r>
            <a:r>
              <a:rPr lang="en-GB" sz="1500" b="1" i="0" dirty="0"/>
              <a:t>) is not zero.  This follows from the reduced form, which shows that </a:t>
            </a:r>
            <a:r>
              <a:rPr lang="en-GB" sz="1500" b="1" dirty="0"/>
              <a:t>w</a:t>
            </a:r>
            <a:r>
              <a:rPr lang="en-GB" sz="1500" b="1" i="0" dirty="0"/>
              <a:t> is a function of </a:t>
            </a:r>
            <a:r>
              <a:rPr lang="en-GB" sz="1500" b="1" dirty="0"/>
              <a:t>U</a:t>
            </a:r>
            <a:r>
              <a:rPr lang="en-GB" sz="1500" b="1" i="0" dirty="0"/>
              <a:t>.</a:t>
            </a:r>
          </a:p>
        </p:txBody>
      </p:sp>
      <p:sp>
        <p:nvSpPr>
          <p:cNvPr id="17419" name="Text Box 1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16</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4" name="Rectangle 16"/>
          <p:cNvSpPr>
            <a:spLocks noChangeArrowheads="1"/>
          </p:cNvSpPr>
          <p:nvPr/>
        </p:nvSpPr>
        <p:spPr bwMode="auto">
          <a:xfrm>
            <a:off x="0" y="1195199"/>
            <a:ext cx="9144000" cy="1094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 name="Rectangle 2"/>
          <p:cNvSpPr/>
          <p:nvPr/>
        </p:nvSpPr>
        <p:spPr bwMode="auto">
          <a:xfrm>
            <a:off x="6819900" y="3606801"/>
            <a:ext cx="1905000" cy="603250"/>
          </a:xfrm>
          <a:prstGeom prst="rect">
            <a:avLst/>
          </a:prstGeom>
          <a:solidFill>
            <a:schemeClr val="bg1"/>
          </a:solidFill>
          <a:ln>
            <a:noFill/>
          </a:ln>
          <a:effectLst>
            <a:innerShdw blurRad="76200">
              <a:schemeClr val="tx1"/>
            </a:innerShdw>
          </a:effectLst>
          <a:extLst/>
        </p:spPr>
        <p:txBody>
          <a:bodyPr vert="horz" wrap="none" lIns="91440" tIns="45720" rIns="91440" bIns="45720" numCol="1" rtlCol="0" anchor="ctr"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GB" sz="1400" b="0" i="1" u="none" strike="noStrike" cap="none" normalizeH="0" baseline="0" smtClean="0">
              <a:ln>
                <a:noFill/>
              </a:ln>
              <a:solidFill>
                <a:schemeClr val="tx1"/>
              </a:solidFill>
              <a:effectLst/>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691210200"/>
              </p:ext>
            </p:extLst>
          </p:nvPr>
        </p:nvGraphicFramePr>
        <p:xfrm>
          <a:off x="6946900" y="3746500"/>
          <a:ext cx="1620838" cy="336550"/>
        </p:xfrm>
        <a:graphic>
          <a:graphicData uri="http://schemas.openxmlformats.org/presentationml/2006/ole">
            <mc:AlternateContent xmlns:mc="http://schemas.openxmlformats.org/markup-compatibility/2006">
              <mc:Choice xmlns:v="urn:schemas-microsoft-com:vml" Requires="v">
                <p:oleObj spid="_x0000_s17717" name="Equation" r:id="rId9" imgW="1714320" imgH="355320" progId="Equation.3">
                  <p:embed/>
                </p:oleObj>
              </mc:Choice>
              <mc:Fallback>
                <p:oleObj name="Equation" r:id="rId9" imgW="1714320" imgH="355320" progId="Equation.3">
                  <p:embed/>
                  <p:pic>
                    <p:nvPicPr>
                      <p:cNvPr id="0" name="Object 22"/>
                      <p:cNvPicPr>
                        <a:picLocks noChangeAspect="1" noChangeArrowheads="1"/>
                      </p:cNvPicPr>
                      <p:nvPr/>
                    </p:nvPicPr>
                    <p:blipFill>
                      <a:blip r:embed="rId10"/>
                      <a:srcRect/>
                      <a:stretch>
                        <a:fillRect/>
                      </a:stretch>
                    </p:blipFill>
                    <p:spPr bwMode="auto">
                      <a:xfrm>
                        <a:off x="6946900" y="3746500"/>
                        <a:ext cx="1620838"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743963009"/>
              </p:ext>
            </p:extLst>
          </p:nvPr>
        </p:nvGraphicFramePr>
        <p:xfrm>
          <a:off x="695325" y="2689225"/>
          <a:ext cx="6489700" cy="927100"/>
        </p:xfrm>
        <a:graphic>
          <a:graphicData uri="http://schemas.openxmlformats.org/presentationml/2006/ole">
            <mc:AlternateContent xmlns:mc="http://schemas.openxmlformats.org/markup-compatibility/2006">
              <mc:Choice xmlns:v="urn:schemas-microsoft-com:vml" Requires="v">
                <p:oleObj spid="_x0000_s17718" name="Equation" r:id="rId11" imgW="6489360" imgH="927000" progId="Equation.3">
                  <p:embed/>
                </p:oleObj>
              </mc:Choice>
              <mc:Fallback>
                <p:oleObj name="Equation" r:id="rId11" imgW="6489360" imgH="927000" progId="Equation.3">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95325" y="2689225"/>
                        <a:ext cx="64897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 name="Rectangle 17"/>
          <p:cNvSpPr/>
          <p:nvPr/>
        </p:nvSpPr>
        <p:spPr bwMode="auto">
          <a:xfrm>
            <a:off x="5953125" y="2720975"/>
            <a:ext cx="2070100" cy="901700"/>
          </a:xfrm>
          <a:prstGeom prst="rect">
            <a:avLst/>
          </a:prstGeom>
          <a:solidFill>
            <a:schemeClr val="accent3"/>
          </a:solidFill>
          <a:ln>
            <a:noFill/>
          </a:ln>
          <a:effectLst/>
        </p:spPr>
        <p:txBody>
          <a:bodyPr wrap="none" anchor="ctr"/>
          <a:lstStyle/>
          <a:p>
            <a:pPr>
              <a:defRPr/>
            </a:pPr>
            <a:endParaRPr lang="en-GB"/>
          </a:p>
        </p:txBody>
      </p:sp>
      <p:sp>
        <p:nvSpPr>
          <p:cNvPr id="25" name="TextBox 18"/>
          <p:cNvSpPr txBox="1">
            <a:spLocks noChangeArrowheads="1"/>
          </p:cNvSpPr>
          <p:nvPr/>
        </p:nvSpPr>
        <p:spPr bwMode="auto">
          <a:xfrm>
            <a:off x="57600" y="1572975"/>
            <a:ext cx="1381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smtClean="0"/>
              <a:t>IV estimator</a:t>
            </a:r>
            <a:endParaRPr lang="en-GB" sz="1600" b="1" i="0" dirty="0"/>
          </a:p>
        </p:txBody>
      </p:sp>
      <p:graphicFrame>
        <p:nvGraphicFramePr>
          <p:cNvPr id="26" name="Object 25"/>
          <p:cNvGraphicFramePr>
            <a:graphicFrameLocks noChangeAspect="1"/>
          </p:cNvGraphicFramePr>
          <p:nvPr>
            <p:extLst>
              <p:ext uri="{D42A27DB-BD31-4B8C-83A1-F6EECF244321}">
                <p14:modId xmlns:p14="http://schemas.microsoft.com/office/powerpoint/2010/main" val="2552190344"/>
              </p:ext>
            </p:extLst>
          </p:nvPr>
        </p:nvGraphicFramePr>
        <p:xfrm>
          <a:off x="1643063" y="1238250"/>
          <a:ext cx="7023100" cy="952500"/>
        </p:xfrm>
        <a:graphic>
          <a:graphicData uri="http://schemas.openxmlformats.org/presentationml/2006/ole">
            <mc:AlternateContent xmlns:mc="http://schemas.openxmlformats.org/markup-compatibility/2006">
              <mc:Choice xmlns:v="urn:schemas-microsoft-com:vml" Requires="v">
                <p:oleObj spid="_x0000_s17719" name="Equation" r:id="rId13" imgW="7022880" imgH="952200" progId="Equation.DSMT4">
                  <p:embed/>
                </p:oleObj>
              </mc:Choice>
              <mc:Fallback>
                <p:oleObj name="Equation" r:id="rId13" imgW="7022880" imgH="952200" progId="Equation.DSMT4">
                  <p:embed/>
                  <p:pic>
                    <p:nvPicPr>
                      <p:cNvPr id="0" name=""/>
                      <p:cNvPicPr>
                        <a:picLocks noChangeAspect="1" noChangeArrowheads="1"/>
                      </p:cNvPicPr>
                      <p:nvPr/>
                    </p:nvPicPr>
                    <p:blipFill>
                      <a:blip r:embed="rId14"/>
                      <a:srcRect/>
                      <a:stretch>
                        <a:fillRect/>
                      </a:stretch>
                    </p:blipFill>
                    <p:spPr bwMode="auto">
                      <a:xfrm>
                        <a:off x="1643063" y="1238250"/>
                        <a:ext cx="70231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16"/>
          <p:cNvSpPr>
            <a:spLocks noChangeArrowheads="1"/>
          </p:cNvSpPr>
          <p:nvPr/>
        </p:nvSpPr>
        <p:spPr bwMode="auto">
          <a:xfrm>
            <a:off x="0" y="2379600"/>
            <a:ext cx="9144000" cy="15447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8442"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err="1"/>
              <a:t>cov</a:t>
            </a:r>
            <a:r>
              <a:rPr lang="en-GB" sz="1500" b="1" i="0" dirty="0"/>
              <a:t>(</a:t>
            </a:r>
            <a:r>
              <a:rPr lang="en-GB" sz="1500" b="1" dirty="0" err="1"/>
              <a:t>U</a:t>
            </a:r>
            <a:r>
              <a:rPr lang="en-GB" sz="1500" b="1" i="0" dirty="0" err="1"/>
              <a:t>,</a:t>
            </a:r>
            <a:r>
              <a:rPr lang="en-GB" sz="1500" b="1" dirty="0" err="1"/>
              <a:t>u</a:t>
            </a:r>
            <a:r>
              <a:rPr lang="en-GB" sz="1500" b="1" baseline="-25000" dirty="0" err="1"/>
              <a:t>p</a:t>
            </a:r>
            <a:r>
              <a:rPr lang="en-GB" sz="1500" b="1" i="0" dirty="0"/>
              <a:t>) is zero under the assumption that </a:t>
            </a:r>
            <a:r>
              <a:rPr lang="en-GB" sz="1500" b="1" dirty="0"/>
              <a:t>U</a:t>
            </a:r>
            <a:r>
              <a:rPr lang="en-GB" sz="1500" b="1" i="0" dirty="0"/>
              <a:t> is exogenous.</a:t>
            </a:r>
          </a:p>
        </p:txBody>
      </p:sp>
      <p:sp>
        <p:nvSpPr>
          <p:cNvPr id="18443" name="Text Box 1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17</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4" name="Rectangle 16"/>
          <p:cNvSpPr>
            <a:spLocks noChangeArrowheads="1"/>
          </p:cNvSpPr>
          <p:nvPr/>
        </p:nvSpPr>
        <p:spPr bwMode="auto">
          <a:xfrm>
            <a:off x="0" y="1195199"/>
            <a:ext cx="9144000" cy="1094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8"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29" name="Object 18"/>
          <p:cNvGraphicFramePr>
            <a:graphicFrameLocks noChangeAspect="1"/>
          </p:cNvGraphicFramePr>
          <p:nvPr>
            <p:extLst>
              <p:ext uri="{D42A27DB-BD31-4B8C-83A1-F6EECF244321}">
                <p14:modId xmlns:p14="http://schemas.microsoft.com/office/powerpoint/2010/main" val="1642159048"/>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8655"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2766899022"/>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8656"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Rectangle 19"/>
          <p:cNvSpPr/>
          <p:nvPr/>
        </p:nvSpPr>
        <p:spPr bwMode="auto">
          <a:xfrm>
            <a:off x="6819900" y="3606801"/>
            <a:ext cx="1905000" cy="603250"/>
          </a:xfrm>
          <a:prstGeom prst="rect">
            <a:avLst/>
          </a:prstGeom>
          <a:solidFill>
            <a:schemeClr val="bg1"/>
          </a:solidFill>
          <a:ln>
            <a:noFill/>
          </a:ln>
          <a:effectLst>
            <a:innerShdw blurRad="76200">
              <a:schemeClr val="tx1"/>
            </a:innerShdw>
          </a:effectLst>
          <a:extLst/>
        </p:spPr>
        <p:txBody>
          <a:bodyPr vert="horz" wrap="none" lIns="91440" tIns="45720" rIns="91440" bIns="45720" numCol="1" rtlCol="0" anchor="ctr"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GB" sz="1400" b="0" i="1" u="none" strike="noStrike" cap="none" normalizeH="0" baseline="0" smtClean="0">
              <a:ln>
                <a:noFill/>
              </a:ln>
              <a:solidFill>
                <a:schemeClr val="tx1"/>
              </a:solidFill>
              <a:effectLst/>
              <a:latin typeface="Arial" charset="0"/>
            </a:endParaRPr>
          </a:p>
        </p:txBody>
      </p:sp>
      <p:graphicFrame>
        <p:nvGraphicFramePr>
          <p:cNvPr id="21" name="Object 20"/>
          <p:cNvGraphicFramePr>
            <a:graphicFrameLocks noChangeAspect="1"/>
          </p:cNvGraphicFramePr>
          <p:nvPr>
            <p:extLst>
              <p:ext uri="{D42A27DB-BD31-4B8C-83A1-F6EECF244321}">
                <p14:modId xmlns:p14="http://schemas.microsoft.com/office/powerpoint/2010/main" val="3963159533"/>
              </p:ext>
            </p:extLst>
          </p:nvPr>
        </p:nvGraphicFramePr>
        <p:xfrm>
          <a:off x="6916738" y="3744913"/>
          <a:ext cx="1681162" cy="396875"/>
        </p:xfrm>
        <a:graphic>
          <a:graphicData uri="http://schemas.openxmlformats.org/presentationml/2006/ole">
            <mc:AlternateContent xmlns:mc="http://schemas.openxmlformats.org/markup-compatibility/2006">
              <mc:Choice xmlns:v="urn:schemas-microsoft-com:vml" Requires="v">
                <p:oleObj spid="_x0000_s18657" name="Equation" r:id="rId7" imgW="1777680" imgH="419040" progId="Equation.3">
                  <p:embed/>
                </p:oleObj>
              </mc:Choice>
              <mc:Fallback>
                <p:oleObj name="Equation" r:id="rId7" imgW="1777680" imgH="419040" progId="Equation.3">
                  <p:embed/>
                  <p:pic>
                    <p:nvPicPr>
                      <p:cNvPr id="0" name=""/>
                      <p:cNvPicPr>
                        <a:picLocks noChangeAspect="1" noChangeArrowheads="1"/>
                      </p:cNvPicPr>
                      <p:nvPr/>
                    </p:nvPicPr>
                    <p:blipFill>
                      <a:blip r:embed="rId8"/>
                      <a:srcRect/>
                      <a:stretch>
                        <a:fillRect/>
                      </a:stretch>
                    </p:blipFill>
                    <p:spPr bwMode="auto">
                      <a:xfrm>
                        <a:off x="6916738" y="3744913"/>
                        <a:ext cx="1681162"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743963009"/>
              </p:ext>
            </p:extLst>
          </p:nvPr>
        </p:nvGraphicFramePr>
        <p:xfrm>
          <a:off x="695325" y="2689225"/>
          <a:ext cx="6489700" cy="927100"/>
        </p:xfrm>
        <a:graphic>
          <a:graphicData uri="http://schemas.openxmlformats.org/presentationml/2006/ole">
            <mc:AlternateContent xmlns:mc="http://schemas.openxmlformats.org/markup-compatibility/2006">
              <mc:Choice xmlns:v="urn:schemas-microsoft-com:vml" Requires="v">
                <p:oleObj spid="_x0000_s18658" name="Equation" r:id="rId9" imgW="6489360" imgH="927000" progId="Equation.3">
                  <p:embed/>
                </p:oleObj>
              </mc:Choice>
              <mc:Fallback>
                <p:oleObj name="Equation" r:id="rId9" imgW="6489360" imgH="9270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5325" y="2689225"/>
                        <a:ext cx="64897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 name="Rectangle 17"/>
          <p:cNvSpPr/>
          <p:nvPr/>
        </p:nvSpPr>
        <p:spPr bwMode="auto">
          <a:xfrm>
            <a:off x="6715125" y="2635250"/>
            <a:ext cx="622300" cy="901700"/>
          </a:xfrm>
          <a:prstGeom prst="rect">
            <a:avLst/>
          </a:prstGeom>
          <a:solidFill>
            <a:schemeClr val="accent3"/>
          </a:solidFill>
          <a:ln>
            <a:noFill/>
          </a:ln>
          <a:effectLst/>
        </p:spPr>
        <p:txBody>
          <a:bodyPr wrap="none" anchor="ctr"/>
          <a:lstStyle/>
          <a:p>
            <a:pPr>
              <a:defRPr/>
            </a:pPr>
            <a:endParaRPr lang="en-GB"/>
          </a:p>
        </p:txBody>
      </p:sp>
      <p:sp>
        <p:nvSpPr>
          <p:cNvPr id="19" name="TextBox 18"/>
          <p:cNvSpPr txBox="1">
            <a:spLocks noChangeArrowheads="1"/>
          </p:cNvSpPr>
          <p:nvPr/>
        </p:nvSpPr>
        <p:spPr bwMode="auto">
          <a:xfrm>
            <a:off x="57600" y="1572975"/>
            <a:ext cx="1381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smtClean="0"/>
              <a:t>IV estimator</a:t>
            </a:r>
            <a:endParaRPr lang="en-GB" sz="1600" b="1" i="0" dirty="0"/>
          </a:p>
        </p:txBody>
      </p:sp>
      <p:graphicFrame>
        <p:nvGraphicFramePr>
          <p:cNvPr id="22" name="Object 21"/>
          <p:cNvGraphicFramePr>
            <a:graphicFrameLocks noChangeAspect="1"/>
          </p:cNvGraphicFramePr>
          <p:nvPr>
            <p:extLst>
              <p:ext uri="{D42A27DB-BD31-4B8C-83A1-F6EECF244321}">
                <p14:modId xmlns:p14="http://schemas.microsoft.com/office/powerpoint/2010/main" val="2552190344"/>
              </p:ext>
            </p:extLst>
          </p:nvPr>
        </p:nvGraphicFramePr>
        <p:xfrm>
          <a:off x="1643063" y="1238250"/>
          <a:ext cx="7023100" cy="952500"/>
        </p:xfrm>
        <a:graphic>
          <a:graphicData uri="http://schemas.openxmlformats.org/presentationml/2006/ole">
            <mc:AlternateContent xmlns:mc="http://schemas.openxmlformats.org/markup-compatibility/2006">
              <mc:Choice xmlns:v="urn:schemas-microsoft-com:vml" Requires="v">
                <p:oleObj spid="_x0000_s18659" name="Equation" r:id="rId11" imgW="7022880" imgH="952200" progId="Equation.DSMT4">
                  <p:embed/>
                </p:oleObj>
              </mc:Choice>
              <mc:Fallback>
                <p:oleObj name="Equation" r:id="rId11" imgW="7022880" imgH="952200" progId="Equation.DSMT4">
                  <p:embed/>
                  <p:pic>
                    <p:nvPicPr>
                      <p:cNvPr id="0" name=""/>
                      <p:cNvPicPr>
                        <a:picLocks noChangeAspect="1" noChangeArrowheads="1"/>
                      </p:cNvPicPr>
                      <p:nvPr/>
                    </p:nvPicPr>
                    <p:blipFill>
                      <a:blip r:embed="rId12"/>
                      <a:srcRect/>
                      <a:stretch>
                        <a:fillRect/>
                      </a:stretch>
                    </p:blipFill>
                    <p:spPr bwMode="auto">
                      <a:xfrm>
                        <a:off x="1643063" y="1238250"/>
                        <a:ext cx="70231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466" name="Text Box 1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18</a:t>
            </a:r>
          </a:p>
        </p:txBody>
      </p:sp>
      <p:sp>
        <p:nvSpPr>
          <p:cNvPr id="19467"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Thus we have shown that the IV estimator is consistent.</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2" name="Rectangle 16"/>
          <p:cNvSpPr>
            <a:spLocks noChangeArrowheads="1"/>
          </p:cNvSpPr>
          <p:nvPr/>
        </p:nvSpPr>
        <p:spPr bwMode="auto">
          <a:xfrm>
            <a:off x="0" y="2379600"/>
            <a:ext cx="9144000" cy="15447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9"/>
          <p:cNvGraphicFramePr>
            <a:graphicFrameLocks noChangeAspect="1"/>
          </p:cNvGraphicFramePr>
          <p:nvPr>
            <p:extLst>
              <p:ext uri="{D42A27DB-BD31-4B8C-83A1-F6EECF244321}">
                <p14:modId xmlns:p14="http://schemas.microsoft.com/office/powerpoint/2010/main" val="743963009"/>
              </p:ext>
            </p:extLst>
          </p:nvPr>
        </p:nvGraphicFramePr>
        <p:xfrm>
          <a:off x="694800" y="2689225"/>
          <a:ext cx="6489700" cy="927100"/>
        </p:xfrm>
        <a:graphic>
          <a:graphicData uri="http://schemas.openxmlformats.org/presentationml/2006/ole">
            <mc:AlternateContent xmlns:mc="http://schemas.openxmlformats.org/markup-compatibility/2006">
              <mc:Choice xmlns:v="urn:schemas-microsoft-com:vml" Requires="v">
                <p:oleObj spid="_x0000_s19688" name="Equation" r:id="rId3" imgW="6489360" imgH="927000" progId="Equation.3">
                  <p:embed/>
                </p:oleObj>
              </mc:Choice>
              <mc:Fallback>
                <p:oleObj name="Equation" r:id="rId3" imgW="6489360" imgH="927000" progId="Equation.3">
                  <p:embed/>
                  <p:pic>
                    <p:nvPicPr>
                      <p:cNvPr id="0" name=""/>
                      <p:cNvPicPr>
                        <a:picLocks noChangeAspect="1" noChangeArrowheads="1"/>
                      </p:cNvPicPr>
                      <p:nvPr/>
                    </p:nvPicPr>
                    <p:blipFill>
                      <a:blip r:embed="rId4"/>
                      <a:srcRect/>
                      <a:stretch>
                        <a:fillRect/>
                      </a:stretch>
                    </p:blipFill>
                    <p:spPr bwMode="auto">
                      <a:xfrm>
                        <a:off x="694800" y="2689225"/>
                        <a:ext cx="6489700"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 name="Rectangle 16"/>
          <p:cNvSpPr>
            <a:spLocks noChangeArrowheads="1"/>
          </p:cNvSpPr>
          <p:nvPr/>
        </p:nvSpPr>
        <p:spPr bwMode="auto">
          <a:xfrm>
            <a:off x="0" y="1195199"/>
            <a:ext cx="9144000" cy="1094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9"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0" name="Object 18"/>
          <p:cNvGraphicFramePr>
            <a:graphicFrameLocks noChangeAspect="1"/>
          </p:cNvGraphicFramePr>
          <p:nvPr>
            <p:extLst>
              <p:ext uri="{D42A27DB-BD31-4B8C-83A1-F6EECF244321}">
                <p14:modId xmlns:p14="http://schemas.microsoft.com/office/powerpoint/2010/main" val="747008531"/>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9689"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545747677"/>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9690" name="Equation" r:id="rId7" imgW="2235200" imgH="419100" progId="Equation.3">
                  <p:embed/>
                </p:oleObj>
              </mc:Choice>
              <mc:Fallback>
                <p:oleObj name="Equation" r:id="rId7" imgW="2235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Rectangle 16"/>
          <p:cNvSpPr>
            <a:spLocks noChangeArrowheads="1"/>
          </p:cNvSpPr>
          <p:nvPr/>
        </p:nvSpPr>
        <p:spPr bwMode="auto">
          <a:xfrm>
            <a:off x="0" y="4032000"/>
            <a:ext cx="9144000" cy="13591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TextBox 18"/>
          <p:cNvSpPr txBox="1">
            <a:spLocks noChangeArrowheads="1"/>
          </p:cNvSpPr>
          <p:nvPr/>
        </p:nvSpPr>
        <p:spPr bwMode="auto">
          <a:xfrm>
            <a:off x="57600" y="1572975"/>
            <a:ext cx="13811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smtClean="0"/>
              <a:t>IV estimator</a:t>
            </a:r>
            <a:endParaRPr lang="en-GB" sz="1600" b="1" i="0" dirty="0"/>
          </a:p>
        </p:txBody>
      </p:sp>
      <p:graphicFrame>
        <p:nvGraphicFramePr>
          <p:cNvPr id="19" name="Object 18"/>
          <p:cNvGraphicFramePr>
            <a:graphicFrameLocks noChangeAspect="1"/>
          </p:cNvGraphicFramePr>
          <p:nvPr>
            <p:extLst>
              <p:ext uri="{D42A27DB-BD31-4B8C-83A1-F6EECF244321}">
                <p14:modId xmlns:p14="http://schemas.microsoft.com/office/powerpoint/2010/main" val="2552190344"/>
              </p:ext>
            </p:extLst>
          </p:nvPr>
        </p:nvGraphicFramePr>
        <p:xfrm>
          <a:off x="1643063" y="1238250"/>
          <a:ext cx="7023100" cy="952500"/>
        </p:xfrm>
        <a:graphic>
          <a:graphicData uri="http://schemas.openxmlformats.org/presentationml/2006/ole">
            <mc:AlternateContent xmlns:mc="http://schemas.openxmlformats.org/markup-compatibility/2006">
              <mc:Choice xmlns:v="urn:schemas-microsoft-com:vml" Requires="v">
                <p:oleObj spid="_x0000_s19691" name="Equation" r:id="rId9" imgW="7022880" imgH="952200" progId="Equation.DSMT4">
                  <p:embed/>
                </p:oleObj>
              </mc:Choice>
              <mc:Fallback>
                <p:oleObj name="Equation" r:id="rId9" imgW="7022880" imgH="952200" progId="Equation.DSMT4">
                  <p:embed/>
                  <p:pic>
                    <p:nvPicPr>
                      <p:cNvPr id="0" name=""/>
                      <p:cNvPicPr>
                        <a:picLocks noChangeAspect="1" noChangeArrowheads="1"/>
                      </p:cNvPicPr>
                      <p:nvPr/>
                    </p:nvPicPr>
                    <p:blipFill>
                      <a:blip r:embed="rId10"/>
                      <a:srcRect/>
                      <a:stretch>
                        <a:fillRect/>
                      </a:stretch>
                    </p:blipFill>
                    <p:spPr bwMode="auto">
                      <a:xfrm>
                        <a:off x="1643063" y="1238250"/>
                        <a:ext cx="70231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653830061"/>
              </p:ext>
            </p:extLst>
          </p:nvPr>
        </p:nvGraphicFramePr>
        <p:xfrm>
          <a:off x="981075" y="4189875"/>
          <a:ext cx="6438900" cy="1028700"/>
        </p:xfrm>
        <a:graphic>
          <a:graphicData uri="http://schemas.openxmlformats.org/presentationml/2006/ole">
            <mc:AlternateContent xmlns:mc="http://schemas.openxmlformats.org/markup-compatibility/2006">
              <mc:Choice xmlns:v="urn:schemas-microsoft-com:vml" Requires="v">
                <p:oleObj spid="_x0000_s19692" name="Equation" r:id="rId11" imgW="6438600" imgH="1028520" progId="Equation.DSMT4">
                  <p:embed/>
                </p:oleObj>
              </mc:Choice>
              <mc:Fallback>
                <p:oleObj name="Equation" r:id="rId11" imgW="6438600" imgH="1028520" progId="Equation.DSMT4">
                  <p:embed/>
                  <p:pic>
                    <p:nvPicPr>
                      <p:cNvPr id="0" name="Object 9"/>
                      <p:cNvPicPr>
                        <a:picLocks noChangeAspect="1" noChangeArrowheads="1"/>
                      </p:cNvPicPr>
                      <p:nvPr/>
                    </p:nvPicPr>
                    <p:blipFill>
                      <a:blip r:embed="rId12"/>
                      <a:srcRect/>
                      <a:stretch>
                        <a:fillRect/>
                      </a:stretch>
                    </p:blipFill>
                    <p:spPr bwMode="auto">
                      <a:xfrm>
                        <a:off x="981075" y="4189875"/>
                        <a:ext cx="6438900"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62" name="Text Box 2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1</a:t>
            </a:r>
          </a:p>
        </p:txBody>
      </p:sp>
      <p:sp>
        <p:nvSpPr>
          <p:cNvPr id="2063"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064" name="Text Box 2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In the previous sequence it was asserted that the reduced form equations have two important roles.  One is that they reveal violations of Assumption B.7, that the disturbance term be distributed independently of the explanatory variable(s).</a:t>
            </a:r>
          </a:p>
        </p:txBody>
      </p:sp>
      <p:sp>
        <p:nvSpPr>
          <p:cNvPr id="33"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4" name="Object 18"/>
          <p:cNvGraphicFramePr>
            <a:graphicFrameLocks noChangeAspect="1"/>
          </p:cNvGraphicFramePr>
          <p:nvPr>
            <p:extLst>
              <p:ext uri="{D42A27DB-BD31-4B8C-83A1-F6EECF244321}">
                <p14:modId xmlns:p14="http://schemas.microsoft.com/office/powerpoint/2010/main" val="279874934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446"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 name="Rectangle 16"/>
          <p:cNvSpPr>
            <a:spLocks noChangeArrowheads="1"/>
          </p:cNvSpPr>
          <p:nvPr/>
        </p:nvSpPr>
        <p:spPr bwMode="auto">
          <a:xfrm>
            <a:off x="0" y="46296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6" name="Rectangle 16"/>
          <p:cNvSpPr>
            <a:spLocks noChangeArrowheads="1"/>
          </p:cNvSpPr>
          <p:nvPr/>
        </p:nvSpPr>
        <p:spPr bwMode="auto">
          <a:xfrm>
            <a:off x="0" y="3427200"/>
            <a:ext cx="9144000" cy="11112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7"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8" name="Object 47"/>
          <p:cNvGraphicFramePr>
            <a:graphicFrameLocks noChangeAspect="1"/>
          </p:cNvGraphicFramePr>
          <p:nvPr>
            <p:extLst>
              <p:ext uri="{D42A27DB-BD31-4B8C-83A1-F6EECF244321}">
                <p14:modId xmlns:p14="http://schemas.microsoft.com/office/powerpoint/2010/main" val="2227909708"/>
              </p:ext>
            </p:extLst>
          </p:nvPr>
        </p:nvGraphicFramePr>
        <p:xfrm>
          <a:off x="2374900" y="1289050"/>
          <a:ext cx="4749800" cy="419100"/>
        </p:xfrm>
        <a:graphic>
          <a:graphicData uri="http://schemas.openxmlformats.org/presentationml/2006/ole">
            <mc:AlternateContent xmlns:mc="http://schemas.openxmlformats.org/markup-compatibility/2006">
              <mc:Choice xmlns:v="urn:schemas-microsoft-com:vml" Requires="v">
                <p:oleObj spid="_x0000_s2447" name="Equation" r:id="rId5" imgW="4749480" imgH="419040" progId="Equation.3">
                  <p:embed/>
                </p:oleObj>
              </mc:Choice>
              <mc:Fallback>
                <p:oleObj name="Equation" r:id="rId5" imgW="4749480" imgH="419040" progId="Equation.3">
                  <p:embed/>
                  <p:pic>
                    <p:nvPicPr>
                      <p:cNvPr id="0" name=""/>
                      <p:cNvPicPr>
                        <a:picLocks noChangeAspect="1" noChangeArrowheads="1"/>
                      </p:cNvPicPr>
                      <p:nvPr/>
                    </p:nvPicPr>
                    <p:blipFill>
                      <a:blip r:embed="rId6"/>
                      <a:srcRect/>
                      <a:stretch>
                        <a:fillRect/>
                      </a:stretch>
                    </p:blipFill>
                    <p:spPr bwMode="auto">
                      <a:xfrm>
                        <a:off x="2374900" y="1289050"/>
                        <a:ext cx="47498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48"/>
          <p:cNvGraphicFramePr>
            <a:graphicFrameLocks noChangeAspect="1"/>
          </p:cNvGraphicFramePr>
          <p:nvPr>
            <p:extLst>
              <p:ext uri="{D42A27DB-BD31-4B8C-83A1-F6EECF244321}">
                <p14:modId xmlns:p14="http://schemas.microsoft.com/office/powerpoint/2010/main" val="173499058"/>
              </p:ext>
            </p:extLst>
          </p:nvPr>
        </p:nvGraphicFramePr>
        <p:xfrm>
          <a:off x="1147763" y="1784350"/>
          <a:ext cx="5575300" cy="419100"/>
        </p:xfrm>
        <a:graphic>
          <a:graphicData uri="http://schemas.openxmlformats.org/presentationml/2006/ole">
            <mc:AlternateContent xmlns:mc="http://schemas.openxmlformats.org/markup-compatibility/2006">
              <mc:Choice xmlns:v="urn:schemas-microsoft-com:vml" Requires="v">
                <p:oleObj spid="_x0000_s2448" name="Equation" r:id="rId7" imgW="5574960" imgH="419040" progId="Equation.3">
                  <p:embed/>
                </p:oleObj>
              </mc:Choice>
              <mc:Fallback>
                <p:oleObj name="Equation" r:id="rId7" imgW="5574960" imgH="419040" progId="Equation.3">
                  <p:embed/>
                  <p:pic>
                    <p:nvPicPr>
                      <p:cNvPr id="0" name=""/>
                      <p:cNvPicPr>
                        <a:picLocks noChangeAspect="1" noChangeArrowheads="1"/>
                      </p:cNvPicPr>
                      <p:nvPr/>
                    </p:nvPicPr>
                    <p:blipFill>
                      <a:blip r:embed="rId8"/>
                      <a:srcRect/>
                      <a:stretch>
                        <a:fillRect/>
                      </a:stretch>
                    </p:blipFill>
                    <p:spPr bwMode="auto">
                      <a:xfrm>
                        <a:off x="1147763" y="1784350"/>
                        <a:ext cx="55753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 name="Rectangle 16"/>
          <p:cNvSpPr>
            <a:spLocks noChangeArrowheads="1"/>
          </p:cNvSpPr>
          <p:nvPr/>
        </p:nvSpPr>
        <p:spPr bwMode="auto">
          <a:xfrm>
            <a:off x="0" y="236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1" name="Object 50"/>
          <p:cNvGraphicFramePr>
            <a:graphicFrameLocks noChangeAspect="1"/>
          </p:cNvGraphicFramePr>
          <p:nvPr>
            <p:extLst>
              <p:ext uri="{D42A27DB-BD31-4B8C-83A1-F6EECF244321}">
                <p14:modId xmlns:p14="http://schemas.microsoft.com/office/powerpoint/2010/main" val="1360913688"/>
              </p:ext>
            </p:extLst>
          </p:nvPr>
        </p:nvGraphicFramePr>
        <p:xfrm>
          <a:off x="2352675" y="3520800"/>
          <a:ext cx="4889500" cy="482600"/>
        </p:xfrm>
        <a:graphic>
          <a:graphicData uri="http://schemas.openxmlformats.org/presentationml/2006/ole">
            <mc:AlternateContent xmlns:mc="http://schemas.openxmlformats.org/markup-compatibility/2006">
              <mc:Choice xmlns:v="urn:schemas-microsoft-com:vml" Requires="v">
                <p:oleObj spid="_x0000_s2449" name="Equation" r:id="rId9" imgW="4889160" imgH="482400" progId="Equation.3">
                  <p:embed/>
                </p:oleObj>
              </mc:Choice>
              <mc:Fallback>
                <p:oleObj name="Equation" r:id="rId9" imgW="4889160" imgH="482400" progId="Equation.3">
                  <p:embed/>
                  <p:pic>
                    <p:nvPicPr>
                      <p:cNvPr id="0" name=""/>
                      <p:cNvPicPr>
                        <a:picLocks noChangeAspect="1" noChangeArrowheads="1"/>
                      </p:cNvPicPr>
                      <p:nvPr/>
                    </p:nvPicPr>
                    <p:blipFill>
                      <a:blip r:embed="rId10"/>
                      <a:srcRect/>
                      <a:stretch>
                        <a:fillRect/>
                      </a:stretch>
                    </p:blipFill>
                    <p:spPr bwMode="auto">
                      <a:xfrm>
                        <a:off x="2352675" y="3520800"/>
                        <a:ext cx="48895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2" name="Object 51"/>
          <p:cNvGraphicFramePr>
            <a:graphicFrameLocks noChangeAspect="1"/>
          </p:cNvGraphicFramePr>
          <p:nvPr>
            <p:extLst>
              <p:ext uri="{D42A27DB-BD31-4B8C-83A1-F6EECF244321}">
                <p14:modId xmlns:p14="http://schemas.microsoft.com/office/powerpoint/2010/main" val="2562482784"/>
              </p:ext>
            </p:extLst>
          </p:nvPr>
        </p:nvGraphicFramePr>
        <p:xfrm>
          <a:off x="1117600" y="4064400"/>
          <a:ext cx="5284788" cy="419100"/>
        </p:xfrm>
        <a:graphic>
          <a:graphicData uri="http://schemas.openxmlformats.org/presentationml/2006/ole">
            <mc:AlternateContent xmlns:mc="http://schemas.openxmlformats.org/markup-compatibility/2006">
              <mc:Choice xmlns:v="urn:schemas-microsoft-com:vml" Requires="v">
                <p:oleObj spid="_x0000_s2450" name="Equation" r:id="rId11" imgW="5283000" imgH="419040" progId="Equation.3">
                  <p:embed/>
                </p:oleObj>
              </mc:Choice>
              <mc:Fallback>
                <p:oleObj name="Equation" r:id="rId11" imgW="5283000" imgH="419040" progId="Equation.3">
                  <p:embed/>
                  <p:pic>
                    <p:nvPicPr>
                      <p:cNvPr id="0" name=""/>
                      <p:cNvPicPr>
                        <a:picLocks noChangeAspect="1" noChangeArrowheads="1"/>
                      </p:cNvPicPr>
                      <p:nvPr/>
                    </p:nvPicPr>
                    <p:blipFill>
                      <a:blip r:embed="rId12"/>
                      <a:srcRect/>
                      <a:stretch>
                        <a:fillRect/>
                      </a:stretch>
                    </p:blipFill>
                    <p:spPr bwMode="auto">
                      <a:xfrm>
                        <a:off x="1117600" y="4064400"/>
                        <a:ext cx="5284788"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5" name="Object 7"/>
          <p:cNvGraphicFramePr>
            <a:graphicFrameLocks noChangeAspect="1"/>
          </p:cNvGraphicFramePr>
          <p:nvPr>
            <p:extLst>
              <p:ext uri="{D42A27DB-BD31-4B8C-83A1-F6EECF244321}">
                <p14:modId xmlns:p14="http://schemas.microsoft.com/office/powerpoint/2010/main" val="1191639960"/>
              </p:ext>
            </p:extLst>
          </p:nvPr>
        </p:nvGraphicFramePr>
        <p:xfrm>
          <a:off x="2372400" y="2430000"/>
          <a:ext cx="4394200" cy="838200"/>
        </p:xfrm>
        <a:graphic>
          <a:graphicData uri="http://schemas.openxmlformats.org/presentationml/2006/ole">
            <mc:AlternateContent xmlns:mc="http://schemas.openxmlformats.org/markup-compatibility/2006">
              <mc:Choice xmlns:v="urn:schemas-microsoft-com:vml" Requires="v">
                <p:oleObj spid="_x0000_s2451" name="Equation" r:id="rId13" imgW="4394200" imgH="838200" progId="Equation.3">
                  <p:embed/>
                </p:oleObj>
              </mc:Choice>
              <mc:Fallback>
                <p:oleObj name="Equation" r:id="rId13" imgW="4394200" imgH="8382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72400" y="2430000"/>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6" name="Rectangle 19"/>
          <p:cNvSpPr>
            <a:spLocks noChangeArrowheads="1"/>
          </p:cNvSpPr>
          <p:nvPr/>
        </p:nvSpPr>
        <p:spPr bwMode="auto">
          <a:xfrm>
            <a:off x="3121025" y="583200"/>
            <a:ext cx="2921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Rectangle 18"/>
          <p:cNvSpPr>
            <a:spLocks noChangeArrowheads="1"/>
          </p:cNvSpPr>
          <p:nvPr/>
        </p:nvSpPr>
        <p:spPr bwMode="auto">
          <a:xfrm>
            <a:off x="3602038" y="583200"/>
            <a:ext cx="37465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Rectangle 21"/>
          <p:cNvSpPr>
            <a:spLocks noChangeArrowheads="1"/>
          </p:cNvSpPr>
          <p:nvPr/>
        </p:nvSpPr>
        <p:spPr bwMode="auto">
          <a:xfrm>
            <a:off x="5468938" y="4672800"/>
            <a:ext cx="347662"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Rectangle 20"/>
          <p:cNvSpPr>
            <a:spLocks noChangeArrowheads="1"/>
          </p:cNvSpPr>
          <p:nvPr/>
        </p:nvSpPr>
        <p:spPr bwMode="auto">
          <a:xfrm>
            <a:off x="2343150" y="4885200"/>
            <a:ext cx="2921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60" name="Object 59"/>
          <p:cNvGraphicFramePr>
            <a:graphicFrameLocks noChangeAspect="1"/>
          </p:cNvGraphicFramePr>
          <p:nvPr>
            <p:extLst>
              <p:ext uri="{D42A27DB-BD31-4B8C-83A1-F6EECF244321}">
                <p14:modId xmlns:p14="http://schemas.microsoft.com/office/powerpoint/2010/main" val="175469916"/>
              </p:ext>
            </p:extLst>
          </p:nvPr>
        </p:nvGraphicFramePr>
        <p:xfrm>
          <a:off x="2343150" y="4695825"/>
          <a:ext cx="4076700" cy="838200"/>
        </p:xfrm>
        <a:graphic>
          <a:graphicData uri="http://schemas.openxmlformats.org/presentationml/2006/ole">
            <mc:AlternateContent xmlns:mc="http://schemas.openxmlformats.org/markup-compatibility/2006">
              <mc:Choice xmlns:v="urn:schemas-microsoft-com:vml" Requires="v">
                <p:oleObj spid="_x0000_s2452" name="Equation" r:id="rId15" imgW="4076700" imgH="838200" progId="Equation.3">
                  <p:embed/>
                </p:oleObj>
              </mc:Choice>
              <mc:Fallback>
                <p:oleObj name="Equation" r:id="rId15" imgW="4076700" imgH="8382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43150" y="4695825"/>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1" name="Object 60"/>
          <p:cNvGraphicFramePr>
            <a:graphicFrameLocks noChangeAspect="1"/>
          </p:cNvGraphicFramePr>
          <p:nvPr>
            <p:extLst>
              <p:ext uri="{D42A27DB-BD31-4B8C-83A1-F6EECF244321}">
                <p14:modId xmlns:p14="http://schemas.microsoft.com/office/powerpoint/2010/main" val="883973919"/>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453" name="Equation" r:id="rId17" imgW="2235200" imgH="419100" progId="Equation.3">
                  <p:embed/>
                </p:oleObj>
              </mc:Choice>
              <mc:Fallback>
                <p:oleObj name="Equation" r:id="rId17" imgW="2235200" imgH="4191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2"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63" name="TextBox 31"/>
          <p:cNvSpPr txBox="1">
            <a:spLocks noChangeArrowheads="1"/>
          </p:cNvSpPr>
          <p:nvPr/>
        </p:nvSpPr>
        <p:spPr bwMode="auto">
          <a:xfrm>
            <a:off x="57150" y="240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64" name="TextBox 31"/>
          <p:cNvSpPr txBox="1">
            <a:spLocks noChangeArrowheads="1"/>
          </p:cNvSpPr>
          <p:nvPr/>
        </p:nvSpPr>
        <p:spPr bwMode="auto">
          <a:xfrm>
            <a:off x="57150" y="467745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2" name="Object 31"/>
          <p:cNvGraphicFramePr>
            <a:graphicFrameLocks noChangeAspect="1"/>
          </p:cNvGraphicFramePr>
          <p:nvPr>
            <p:extLst>
              <p:ext uri="{D42A27DB-BD31-4B8C-83A1-F6EECF244321}">
                <p14:modId xmlns:p14="http://schemas.microsoft.com/office/powerpoint/2010/main" val="972844291"/>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0770" name="Equation" r:id="rId3" imgW="2235200" imgH="419100" progId="Equation.3">
                  <p:embed/>
                </p:oleObj>
              </mc:Choice>
              <mc:Fallback>
                <p:oleObj name="Equation" r:id="rId3" imgW="22352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Box 33"/>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5" name="Object 18"/>
          <p:cNvGraphicFramePr>
            <a:graphicFrameLocks noChangeAspect="1"/>
          </p:cNvGraphicFramePr>
          <p:nvPr>
            <p:extLst>
              <p:ext uri="{D42A27DB-BD31-4B8C-83A1-F6EECF244321}">
                <p14:modId xmlns:p14="http://schemas.microsoft.com/office/powerpoint/2010/main" val="3988184445"/>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0771"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Rectangle 17"/>
          <p:cNvSpPr>
            <a:spLocks noChangeArrowheads="1"/>
          </p:cNvSpPr>
          <p:nvPr/>
        </p:nvSpPr>
        <p:spPr bwMode="auto">
          <a:xfrm>
            <a:off x="0" y="1196625"/>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16"/>
          <p:cNvSpPr>
            <a:spLocks noChangeArrowheads="1"/>
          </p:cNvSpPr>
          <p:nvPr/>
        </p:nvSpPr>
        <p:spPr bwMode="auto">
          <a:xfrm>
            <a:off x="1625600" y="1238400"/>
            <a:ext cx="26416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Rectangle 16"/>
          <p:cNvSpPr>
            <a:spLocks noChangeArrowheads="1"/>
          </p:cNvSpPr>
          <p:nvPr/>
        </p:nvSpPr>
        <p:spPr bwMode="auto">
          <a:xfrm>
            <a:off x="4813300" y="1238400"/>
            <a:ext cx="3044825"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8" name="Object 16"/>
          <p:cNvGraphicFramePr>
            <a:graphicFrameLocks noChangeAspect="1"/>
          </p:cNvGraphicFramePr>
          <p:nvPr>
            <p:extLst>
              <p:ext uri="{D42A27DB-BD31-4B8C-83A1-F6EECF244321}">
                <p14:modId xmlns:p14="http://schemas.microsoft.com/office/powerpoint/2010/main" val="820196740"/>
              </p:ext>
            </p:extLst>
          </p:nvPr>
        </p:nvGraphicFramePr>
        <p:xfrm>
          <a:off x="1784659" y="1274763"/>
          <a:ext cx="2362200" cy="419100"/>
        </p:xfrm>
        <a:graphic>
          <a:graphicData uri="http://schemas.openxmlformats.org/presentationml/2006/ole">
            <mc:AlternateContent xmlns:mc="http://schemas.openxmlformats.org/markup-compatibility/2006">
              <mc:Choice xmlns:v="urn:schemas-microsoft-com:vml" Requires="v">
                <p:oleObj spid="_x0000_s20772" name="Equation" r:id="rId7" imgW="2362200" imgH="419100" progId="Equation.3">
                  <p:embed/>
                </p:oleObj>
              </mc:Choice>
              <mc:Fallback>
                <p:oleObj name="Equation" r:id="rId7" imgW="2362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84659" y="1274763"/>
                        <a:ext cx="2362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17"/>
          <p:cNvGraphicFramePr>
            <a:graphicFrameLocks noChangeAspect="1"/>
          </p:cNvGraphicFramePr>
          <p:nvPr>
            <p:extLst>
              <p:ext uri="{D42A27DB-BD31-4B8C-83A1-F6EECF244321}">
                <p14:modId xmlns:p14="http://schemas.microsoft.com/office/powerpoint/2010/main" val="2543099279"/>
              </p:ext>
            </p:extLst>
          </p:nvPr>
        </p:nvGraphicFramePr>
        <p:xfrm>
          <a:off x="4940300" y="1312863"/>
          <a:ext cx="2717800" cy="342900"/>
        </p:xfrm>
        <a:graphic>
          <a:graphicData uri="http://schemas.openxmlformats.org/presentationml/2006/ole">
            <mc:AlternateContent xmlns:mc="http://schemas.openxmlformats.org/markup-compatibility/2006">
              <mc:Choice xmlns:v="urn:schemas-microsoft-com:vml" Requires="v">
                <p:oleObj spid="_x0000_s20773" name="Equation" r:id="rId9" imgW="2717800" imgH="342900" progId="Equation.3">
                  <p:embed/>
                </p:oleObj>
              </mc:Choice>
              <mc:Fallback>
                <p:oleObj name="Equation" r:id="rId9" imgW="2717800" imgH="3429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40300" y="1312863"/>
                        <a:ext cx="2717800"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489"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The table shows the results of 10 replications of the Monte Carlo experiment described in the previous sequence.</a:t>
            </a:r>
            <a:endParaRPr lang="en-GB" sz="1500" b="1" i="0" dirty="0">
              <a:latin typeface="Times New Roman" pitchFamily="18" charset="0"/>
            </a:endParaRPr>
          </a:p>
        </p:txBody>
      </p:sp>
      <p:sp>
        <p:nvSpPr>
          <p:cNvPr id="2049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19</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40" name="Rectangle 5"/>
          <p:cNvSpPr>
            <a:spLocks noChangeArrowheads="1"/>
          </p:cNvSpPr>
          <p:nvPr/>
        </p:nvSpPr>
        <p:spPr bwMode="auto">
          <a:xfrm>
            <a:off x="595800" y="1836000"/>
            <a:ext cx="7880400" cy="3754800"/>
          </a:xfrm>
          <a:prstGeom prst="rect">
            <a:avLst/>
          </a:prstGeom>
          <a:solidFill>
            <a:srgbClr val="F3F6FF"/>
          </a:solidFill>
          <a:ln>
            <a:noFill/>
          </a:ln>
          <a:effectLst>
            <a:innerShdw blurRad="114300">
              <a:srgbClr val="0066CC"/>
            </a:innerShdw>
          </a:effectLst>
        </p:spPr>
        <p:txBody>
          <a:bodyPr/>
          <a:lstStyle/>
          <a:p>
            <a:pPr>
              <a:defRPr/>
            </a:pPr>
            <a:endParaRPr lang="en-GB"/>
          </a:p>
        </p:txBody>
      </p:sp>
      <p:sp>
        <p:nvSpPr>
          <p:cNvPr id="43" name="Rectangle 42"/>
          <p:cNvSpPr/>
          <p:nvPr/>
        </p:nvSpPr>
        <p:spPr>
          <a:xfrm>
            <a:off x="638400" y="1879200"/>
            <a:ext cx="7786800" cy="662400"/>
          </a:xfrm>
          <a:prstGeom prst="rect">
            <a:avLst/>
          </a:prstGeom>
          <a:solidFill>
            <a:srgbClr val="D7E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Text Box 11"/>
          <p:cNvSpPr txBox="1">
            <a:spLocks noChangeArrowheads="1"/>
          </p:cNvSpPr>
          <p:nvPr/>
        </p:nvSpPr>
        <p:spPr bwMode="auto">
          <a:xfrm>
            <a:off x="301625" y="1864800"/>
            <a:ext cx="8532813" cy="39639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1pPr>
            <a:lvl2pPr marL="742950" indent="-28575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2pPr>
            <a:lvl3pPr marL="11430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3pPr>
            <a:lvl4pPr marL="16002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4pPr>
            <a:lvl5pPr marL="20574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5pPr>
            <a:lvl6pPr marL="25146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6pPr>
            <a:lvl7pPr marL="29718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7pPr>
            <a:lvl8pPr marL="34290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8pPr>
            <a:lvl9pPr marL="38862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9pPr>
          </a:lstStyle>
          <a:p>
            <a:pPr algn="l">
              <a:spcBef>
                <a:spcPts val="0"/>
              </a:spcBef>
            </a:pPr>
            <a:r>
              <a:rPr lang="en-US" sz="1800" b="1" i="0" dirty="0" smtClean="0"/>
              <a:t>                                         </a:t>
            </a:r>
            <a:r>
              <a:rPr lang="en-US" sz="1800" b="1" i="0" dirty="0"/>
              <a:t>OLS                                                 </a:t>
            </a:r>
            <a:r>
              <a:rPr lang="en-US" sz="1800" b="1" i="0" dirty="0" smtClean="0"/>
              <a:t>IV</a:t>
            </a:r>
            <a:endParaRPr lang="en-US" sz="1000" b="1" i="0" dirty="0" smtClean="0"/>
          </a:p>
          <a:p>
            <a:pPr algn="l">
              <a:spcBef>
                <a:spcPts val="0"/>
              </a:spcBef>
              <a:spcAft>
                <a:spcPts val="0"/>
              </a:spcAft>
            </a:pPr>
            <a:r>
              <a:rPr lang="en-US" sz="1800" b="1" i="0" dirty="0" smtClean="0"/>
              <a:t>                              </a:t>
            </a:r>
            <a:r>
              <a:rPr lang="en-US" sz="1800" b="1" i="0" dirty="0" err="1" smtClean="0"/>
              <a:t>s.e.</a:t>
            </a:r>
            <a:r>
              <a:rPr lang="en-US" sz="1800" b="1" i="0" dirty="0" smtClean="0"/>
              <a:t>(    )             </a:t>
            </a:r>
            <a:r>
              <a:rPr lang="en-US" sz="1800" b="1" i="0" dirty="0" err="1" smtClean="0"/>
              <a:t>s.e.</a:t>
            </a:r>
            <a:r>
              <a:rPr lang="en-US" sz="1800" b="1" i="0" dirty="0" smtClean="0"/>
              <a:t>(    )                 </a:t>
            </a:r>
            <a:r>
              <a:rPr lang="en-US" sz="1800" b="1" i="0" dirty="0" err="1" smtClean="0"/>
              <a:t>s.e.</a:t>
            </a:r>
            <a:r>
              <a:rPr lang="en-US" sz="1800" b="1" i="0" dirty="0" smtClean="0"/>
              <a:t>(    )             </a:t>
            </a:r>
            <a:r>
              <a:rPr lang="en-US" sz="1800" b="1" i="0" dirty="0" err="1" smtClean="0"/>
              <a:t>s.e.</a:t>
            </a:r>
            <a:r>
              <a:rPr lang="en-US" sz="1800" b="1" i="0" dirty="0" smtClean="0"/>
              <a:t>(    )</a:t>
            </a:r>
          </a:p>
          <a:p>
            <a:pPr algn="l">
              <a:lnSpc>
                <a:spcPct val="106000"/>
              </a:lnSpc>
              <a:spcBef>
                <a:spcPts val="1200"/>
              </a:spcBef>
            </a:pPr>
            <a:r>
              <a:rPr lang="en-US" sz="1800" b="1" i="0" dirty="0"/>
              <a:t>	1	0.36	0.49	1.11	0.22	2.33	0.97	0.16	0.45</a:t>
            </a:r>
          </a:p>
          <a:p>
            <a:pPr algn="l">
              <a:lnSpc>
                <a:spcPct val="106000"/>
              </a:lnSpc>
            </a:pPr>
            <a:r>
              <a:rPr lang="en-US" sz="1800" b="1" i="0" dirty="0"/>
              <a:t>	2	0.45	0.38	1.06	0.17	1.53	0.57	0.53	0.26</a:t>
            </a:r>
          </a:p>
          <a:p>
            <a:pPr algn="l">
              <a:lnSpc>
                <a:spcPct val="106000"/>
              </a:lnSpc>
            </a:pPr>
            <a:r>
              <a:rPr lang="en-US" sz="1800" b="1" i="0" dirty="0"/>
              <a:t>	3	0.65	0.27	0.94	0.12	1.13	0.32	0.70	0.15</a:t>
            </a:r>
          </a:p>
          <a:p>
            <a:pPr algn="l">
              <a:lnSpc>
                <a:spcPct val="106000"/>
              </a:lnSpc>
            </a:pPr>
            <a:r>
              <a:rPr lang="en-US" sz="1800" b="1" i="0" dirty="0"/>
              <a:t>	4	0.41	0.39	0.98	0.19	1.55	0.59	0.37	0.30</a:t>
            </a:r>
          </a:p>
          <a:p>
            <a:pPr algn="l">
              <a:lnSpc>
                <a:spcPct val="106000"/>
              </a:lnSpc>
            </a:pPr>
            <a:r>
              <a:rPr lang="en-US" sz="1800" b="1" i="0" dirty="0"/>
              <a:t>	5	0.92	0.46	0.77	0.22	2.31	0.71	0.06	0.35</a:t>
            </a:r>
          </a:p>
          <a:p>
            <a:pPr algn="l">
              <a:lnSpc>
                <a:spcPct val="106000"/>
              </a:lnSpc>
            </a:pPr>
            <a:r>
              <a:rPr lang="en-US" sz="1800" b="1" i="0" dirty="0"/>
              <a:t>	6	0.26	0.35	1.09	0.16	1.24	0.52	0.59	0.25</a:t>
            </a:r>
          </a:p>
          <a:p>
            <a:pPr algn="l">
              <a:lnSpc>
                <a:spcPct val="106000"/>
              </a:lnSpc>
            </a:pPr>
            <a:r>
              <a:rPr lang="en-US" sz="1800" b="1" i="0" dirty="0"/>
              <a:t>	7	0.31	0.39	1.00	0.19	1.52	0.62	0.33	0.32</a:t>
            </a:r>
          </a:p>
          <a:p>
            <a:pPr algn="l">
              <a:lnSpc>
                <a:spcPct val="106000"/>
              </a:lnSpc>
            </a:pPr>
            <a:r>
              <a:rPr lang="en-US" sz="1800" b="1" i="0" dirty="0"/>
              <a:t>	8	1.06	0.38	0.82	0.16	1.95	0.51	0.41	0.22</a:t>
            </a:r>
          </a:p>
          <a:p>
            <a:pPr algn="l">
              <a:lnSpc>
                <a:spcPct val="106000"/>
              </a:lnSpc>
            </a:pPr>
            <a:r>
              <a:rPr lang="en-US" sz="1800" b="1" i="0" dirty="0"/>
              <a:t>	9	</a:t>
            </a:r>
            <a:r>
              <a:rPr lang="en-US" sz="1800" b="1" i="0" dirty="0">
                <a:cs typeface="Arial" charset="0"/>
              </a:rPr>
              <a:t>–</a:t>
            </a:r>
            <a:r>
              <a:rPr lang="en-US" sz="1800" b="1" i="0" dirty="0"/>
              <a:t>0.08	0.36	1.16	0.18	1.11	0.62	0.45	0.33</a:t>
            </a:r>
          </a:p>
          <a:p>
            <a:pPr algn="l">
              <a:lnSpc>
                <a:spcPct val="106000"/>
              </a:lnSpc>
            </a:pPr>
            <a:r>
              <a:rPr lang="en-US" sz="1800" b="1" i="0" dirty="0"/>
              <a:t>	10	1.12	0.43	0.69	0.20	2.26	0.61	0.13	0.29</a:t>
            </a:r>
          </a:p>
        </p:txBody>
      </p:sp>
      <p:sp>
        <p:nvSpPr>
          <p:cNvPr id="45" name="Line 6"/>
          <p:cNvSpPr>
            <a:spLocks noChangeShapeType="1"/>
          </p:cNvSpPr>
          <p:nvPr/>
        </p:nvSpPr>
        <p:spPr bwMode="auto">
          <a:xfrm>
            <a:off x="608400" y="2541600"/>
            <a:ext cx="78588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265802551"/>
              </p:ext>
            </p:extLst>
          </p:nvPr>
        </p:nvGraphicFramePr>
        <p:xfrm>
          <a:off x="3478213" y="2167200"/>
          <a:ext cx="247650" cy="323850"/>
        </p:xfrm>
        <a:graphic>
          <a:graphicData uri="http://schemas.openxmlformats.org/presentationml/2006/ole">
            <mc:AlternateContent xmlns:mc="http://schemas.openxmlformats.org/markup-compatibility/2006">
              <mc:Choice xmlns:v="urn:schemas-microsoft-com:vml" Requires="v">
                <p:oleObj spid="_x0000_s20774" name="Equation" r:id="rId11" imgW="330120" imgH="431640" progId="Equation.DSMT4">
                  <p:embed/>
                </p:oleObj>
              </mc:Choice>
              <mc:Fallback>
                <p:oleObj name="Equation" r:id="rId11" imgW="330120" imgH="431640" progId="Equation.DSMT4">
                  <p:embed/>
                  <p:pic>
                    <p:nvPicPr>
                      <p:cNvPr id="0" name="Object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78213" y="21672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809162884"/>
              </p:ext>
            </p:extLst>
          </p:nvPr>
        </p:nvGraphicFramePr>
        <p:xfrm>
          <a:off x="1873250" y="2167200"/>
          <a:ext cx="238125" cy="323850"/>
        </p:xfrm>
        <a:graphic>
          <a:graphicData uri="http://schemas.openxmlformats.org/presentationml/2006/ole">
            <mc:AlternateContent xmlns:mc="http://schemas.openxmlformats.org/markup-compatibility/2006">
              <mc:Choice xmlns:v="urn:schemas-microsoft-com:vml" Requires="v">
                <p:oleObj spid="_x0000_s20775" name="Equation" r:id="rId13" imgW="317160" imgH="431640" progId="Equation.DSMT4">
                  <p:embed/>
                </p:oleObj>
              </mc:Choice>
              <mc:Fallback>
                <p:oleObj name="Equation" r:id="rId13" imgW="317160" imgH="431640" progId="Equation.DSMT4">
                  <p:embed/>
                  <p:pic>
                    <p:nvPicPr>
                      <p:cNvPr id="0" name="Object 1"/>
                      <p:cNvPicPr>
                        <a:picLocks noChangeAspect="1" noChangeArrowheads="1"/>
                      </p:cNvPicPr>
                      <p:nvPr/>
                    </p:nvPicPr>
                    <p:blipFill>
                      <a:blip r:embed="rId14"/>
                      <a:srcRect/>
                      <a:stretch>
                        <a:fillRect/>
                      </a:stretch>
                    </p:blipFill>
                    <p:spPr bwMode="auto">
                      <a:xfrm>
                        <a:off x="1873250" y="2167200"/>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261987902"/>
              </p:ext>
            </p:extLst>
          </p:nvPr>
        </p:nvGraphicFramePr>
        <p:xfrm>
          <a:off x="2759075" y="2167200"/>
          <a:ext cx="238125" cy="323850"/>
        </p:xfrm>
        <a:graphic>
          <a:graphicData uri="http://schemas.openxmlformats.org/presentationml/2006/ole">
            <mc:AlternateContent xmlns:mc="http://schemas.openxmlformats.org/markup-compatibility/2006">
              <mc:Choice xmlns:v="urn:schemas-microsoft-com:vml" Requires="v">
                <p:oleObj spid="_x0000_s20776" name="Equation" r:id="rId15" imgW="317160" imgH="431640" progId="Equation.DSMT4">
                  <p:embed/>
                </p:oleObj>
              </mc:Choice>
              <mc:Fallback>
                <p:oleObj name="Equation" r:id="rId15" imgW="317160" imgH="431640" progId="Equation.DSMT4">
                  <p:embed/>
                  <p:pic>
                    <p:nvPicPr>
                      <p:cNvPr id="0" name="Object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759075" y="2167200"/>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734483820"/>
              </p:ext>
            </p:extLst>
          </p:nvPr>
        </p:nvGraphicFramePr>
        <p:xfrm>
          <a:off x="4373563" y="2166938"/>
          <a:ext cx="247650" cy="323850"/>
        </p:xfrm>
        <a:graphic>
          <a:graphicData uri="http://schemas.openxmlformats.org/presentationml/2006/ole">
            <mc:AlternateContent xmlns:mc="http://schemas.openxmlformats.org/markup-compatibility/2006">
              <mc:Choice xmlns:v="urn:schemas-microsoft-com:vml" Requires="v">
                <p:oleObj spid="_x0000_s20777" name="Equation" r:id="rId17" imgW="330057" imgH="431613" progId="Equation.DSMT4">
                  <p:embed/>
                </p:oleObj>
              </mc:Choice>
              <mc:Fallback>
                <p:oleObj name="Equation" r:id="rId17" imgW="330057" imgH="431613"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73563"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889326574"/>
              </p:ext>
            </p:extLst>
          </p:nvPr>
        </p:nvGraphicFramePr>
        <p:xfrm>
          <a:off x="7002463" y="2166938"/>
          <a:ext cx="247650" cy="323850"/>
        </p:xfrm>
        <a:graphic>
          <a:graphicData uri="http://schemas.openxmlformats.org/presentationml/2006/ole">
            <mc:AlternateContent xmlns:mc="http://schemas.openxmlformats.org/markup-compatibility/2006">
              <mc:Choice xmlns:v="urn:schemas-microsoft-com:vml" Requires="v">
                <p:oleObj spid="_x0000_s20778" name="Equation" r:id="rId18" imgW="330057" imgH="431613" progId="Equation.DSMT4">
                  <p:embed/>
                </p:oleObj>
              </mc:Choice>
              <mc:Fallback>
                <p:oleObj name="Equation" r:id="rId18" imgW="330057" imgH="431613" progId="Equation.DSMT4">
                  <p:embed/>
                  <p:pic>
                    <p:nvPicPr>
                      <p:cNvPr id="0" name="Object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02463"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647816679"/>
              </p:ext>
            </p:extLst>
          </p:nvPr>
        </p:nvGraphicFramePr>
        <p:xfrm>
          <a:off x="5407025" y="2166938"/>
          <a:ext cx="238125" cy="323850"/>
        </p:xfrm>
        <a:graphic>
          <a:graphicData uri="http://schemas.openxmlformats.org/presentationml/2006/ole">
            <mc:AlternateContent xmlns:mc="http://schemas.openxmlformats.org/markup-compatibility/2006">
              <mc:Choice xmlns:v="urn:schemas-microsoft-com:vml" Requires="v">
                <p:oleObj spid="_x0000_s20779" name="Equation" r:id="rId19" imgW="317225" imgH="431425" progId="Equation.DSMT4">
                  <p:embed/>
                </p:oleObj>
              </mc:Choice>
              <mc:Fallback>
                <p:oleObj name="Equation" r:id="rId19" imgW="317225" imgH="431425" progId="Equation.DSMT4">
                  <p:embed/>
                  <p:pic>
                    <p:nvPicPr>
                      <p:cNvPr id="0" name="Object 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407025" y="2166938"/>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44181634"/>
              </p:ext>
            </p:extLst>
          </p:nvPr>
        </p:nvGraphicFramePr>
        <p:xfrm>
          <a:off x="6245225" y="2166938"/>
          <a:ext cx="238125" cy="323850"/>
        </p:xfrm>
        <a:graphic>
          <a:graphicData uri="http://schemas.openxmlformats.org/presentationml/2006/ole">
            <mc:AlternateContent xmlns:mc="http://schemas.openxmlformats.org/markup-compatibility/2006">
              <mc:Choice xmlns:v="urn:schemas-microsoft-com:vml" Requires="v">
                <p:oleObj spid="_x0000_s20780" name="Equation" r:id="rId20" imgW="317225" imgH="431425" progId="Equation.DSMT4">
                  <p:embed/>
                </p:oleObj>
              </mc:Choice>
              <mc:Fallback>
                <p:oleObj name="Equation" r:id="rId20" imgW="317225" imgH="431425" progId="Equation.DSMT4">
                  <p:embed/>
                  <p:pic>
                    <p:nvPicPr>
                      <p:cNvPr id="0" name="Object 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245225" y="2166938"/>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902556685"/>
              </p:ext>
            </p:extLst>
          </p:nvPr>
        </p:nvGraphicFramePr>
        <p:xfrm>
          <a:off x="7850188" y="2166938"/>
          <a:ext cx="247650" cy="323850"/>
        </p:xfrm>
        <a:graphic>
          <a:graphicData uri="http://schemas.openxmlformats.org/presentationml/2006/ole">
            <mc:AlternateContent xmlns:mc="http://schemas.openxmlformats.org/markup-compatibility/2006">
              <mc:Choice xmlns:v="urn:schemas-microsoft-com:vml" Requires="v">
                <p:oleObj spid="_x0000_s20781" name="Equation" r:id="rId21" imgW="330057" imgH="431613" progId="Equation.DSMT4">
                  <p:embed/>
                </p:oleObj>
              </mc:Choice>
              <mc:Fallback>
                <p:oleObj name="Equation" r:id="rId21" imgW="330057" imgH="431613" progId="Equation.DSMT4">
                  <p:embed/>
                  <p:pic>
                    <p:nvPicPr>
                      <p:cNvPr id="0"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50188"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5"/>
          <p:cNvSpPr>
            <a:spLocks noChangeArrowheads="1"/>
          </p:cNvSpPr>
          <p:nvPr/>
        </p:nvSpPr>
        <p:spPr bwMode="auto">
          <a:xfrm>
            <a:off x="595800" y="1836000"/>
            <a:ext cx="7880400" cy="3754800"/>
          </a:xfrm>
          <a:prstGeom prst="rect">
            <a:avLst/>
          </a:prstGeom>
          <a:solidFill>
            <a:srgbClr val="F3F6FF"/>
          </a:solidFill>
          <a:ln>
            <a:noFill/>
          </a:ln>
          <a:effectLst>
            <a:innerShdw blurRad="114300">
              <a:srgbClr val="0066CC"/>
            </a:innerShdw>
          </a:effectLst>
        </p:spPr>
        <p:txBody>
          <a:bodyPr/>
          <a:lstStyle/>
          <a:p>
            <a:pPr>
              <a:defRPr/>
            </a:pPr>
            <a:endParaRPr lang="en-GB"/>
          </a:p>
        </p:txBody>
      </p:sp>
      <p:sp>
        <p:nvSpPr>
          <p:cNvPr id="43" name="Rectangle 42"/>
          <p:cNvSpPr/>
          <p:nvPr/>
        </p:nvSpPr>
        <p:spPr>
          <a:xfrm>
            <a:off x="638400" y="1879200"/>
            <a:ext cx="7786800" cy="662400"/>
          </a:xfrm>
          <a:prstGeom prst="rect">
            <a:avLst/>
          </a:prstGeom>
          <a:solidFill>
            <a:srgbClr val="D7E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14"/>
          <p:cNvSpPr>
            <a:spLocks noChangeArrowheads="1"/>
          </p:cNvSpPr>
          <p:nvPr/>
        </p:nvSpPr>
        <p:spPr bwMode="auto">
          <a:xfrm>
            <a:off x="3265488" y="2541600"/>
            <a:ext cx="649287" cy="300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1518"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a:t>When we used OLS to fit the equation for </a:t>
            </a:r>
            <a:r>
              <a:rPr lang="en-GB" sz="1500" b="1"/>
              <a:t>p</a:t>
            </a:r>
            <a:r>
              <a:rPr lang="en-GB" sz="1500" b="1" i="0"/>
              <a:t>, the slope coefficient was overestimated, as predicted.</a:t>
            </a:r>
            <a:endParaRPr lang="en-GB" sz="1500" b="1" i="0">
              <a:latin typeface="Times New Roman" pitchFamily="18" charset="0"/>
            </a:endParaRPr>
          </a:p>
        </p:txBody>
      </p:sp>
      <p:sp>
        <p:nvSpPr>
          <p:cNvPr id="21519" name="Text Box 1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20</a:t>
            </a: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19"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9" name="Object 28"/>
          <p:cNvGraphicFramePr>
            <a:graphicFrameLocks noChangeAspect="1"/>
          </p:cNvGraphicFramePr>
          <p:nvPr>
            <p:extLst>
              <p:ext uri="{D42A27DB-BD31-4B8C-83A1-F6EECF244321}">
                <p14:modId xmlns:p14="http://schemas.microsoft.com/office/powerpoint/2010/main" val="3626933590"/>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1756" name="Equation" r:id="rId3" imgW="2235200" imgH="419100" progId="Equation.3">
                  <p:embed/>
                </p:oleObj>
              </mc:Choice>
              <mc:Fallback>
                <p:oleObj name="Equation" r:id="rId3" imgW="22352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TextBox 29"/>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4" name="Object 18"/>
          <p:cNvGraphicFramePr>
            <a:graphicFrameLocks noChangeAspect="1"/>
          </p:cNvGraphicFramePr>
          <p:nvPr>
            <p:extLst>
              <p:ext uri="{D42A27DB-BD31-4B8C-83A1-F6EECF244321}">
                <p14:modId xmlns:p14="http://schemas.microsoft.com/office/powerpoint/2010/main" val="278020805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1757"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Rectangle 17"/>
          <p:cNvSpPr>
            <a:spLocks noChangeArrowheads="1"/>
          </p:cNvSpPr>
          <p:nvPr/>
        </p:nvSpPr>
        <p:spPr bwMode="auto">
          <a:xfrm>
            <a:off x="0" y="1196625"/>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9" name="Rectangle 4"/>
          <p:cNvSpPr>
            <a:spLocks noChangeArrowheads="1"/>
          </p:cNvSpPr>
          <p:nvPr/>
        </p:nvSpPr>
        <p:spPr bwMode="auto">
          <a:xfrm>
            <a:off x="2908800" y="1238400"/>
            <a:ext cx="4464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0" name="Object 16"/>
          <p:cNvGraphicFramePr>
            <a:graphicFrameLocks noChangeAspect="1"/>
          </p:cNvGraphicFramePr>
          <p:nvPr>
            <p:extLst>
              <p:ext uri="{D42A27DB-BD31-4B8C-83A1-F6EECF244321}">
                <p14:modId xmlns:p14="http://schemas.microsoft.com/office/powerpoint/2010/main" val="3863007916"/>
              </p:ext>
            </p:extLst>
          </p:nvPr>
        </p:nvGraphicFramePr>
        <p:xfrm>
          <a:off x="1784659" y="1274763"/>
          <a:ext cx="2362200" cy="419100"/>
        </p:xfrm>
        <a:graphic>
          <a:graphicData uri="http://schemas.openxmlformats.org/presentationml/2006/ole">
            <mc:AlternateContent xmlns:mc="http://schemas.openxmlformats.org/markup-compatibility/2006">
              <mc:Choice xmlns:v="urn:schemas-microsoft-com:vml" Requires="v">
                <p:oleObj spid="_x0000_s21758" name="Equation" r:id="rId7" imgW="2362200" imgH="419100" progId="Equation.3">
                  <p:embed/>
                </p:oleObj>
              </mc:Choice>
              <mc:Fallback>
                <p:oleObj name="Equation" r:id="rId7" imgW="2362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84659" y="1274763"/>
                        <a:ext cx="2362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17"/>
          <p:cNvGraphicFramePr>
            <a:graphicFrameLocks noChangeAspect="1"/>
          </p:cNvGraphicFramePr>
          <p:nvPr>
            <p:extLst>
              <p:ext uri="{D42A27DB-BD31-4B8C-83A1-F6EECF244321}">
                <p14:modId xmlns:p14="http://schemas.microsoft.com/office/powerpoint/2010/main" val="2592495862"/>
              </p:ext>
            </p:extLst>
          </p:nvPr>
        </p:nvGraphicFramePr>
        <p:xfrm>
          <a:off x="4940300" y="1312863"/>
          <a:ext cx="2717800" cy="342900"/>
        </p:xfrm>
        <a:graphic>
          <a:graphicData uri="http://schemas.openxmlformats.org/presentationml/2006/ole">
            <mc:AlternateContent xmlns:mc="http://schemas.openxmlformats.org/markup-compatibility/2006">
              <mc:Choice xmlns:v="urn:schemas-microsoft-com:vml" Requires="v">
                <p:oleObj spid="_x0000_s21759" name="Equation" r:id="rId9" imgW="2717800" imgH="342900" progId="Equation.3">
                  <p:embed/>
                </p:oleObj>
              </mc:Choice>
              <mc:Fallback>
                <p:oleObj name="Equation" r:id="rId9" imgW="2717800" imgH="3429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40300" y="1312863"/>
                        <a:ext cx="2717800"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 name="Line 6"/>
          <p:cNvSpPr>
            <a:spLocks noChangeShapeType="1"/>
          </p:cNvSpPr>
          <p:nvPr/>
        </p:nvSpPr>
        <p:spPr bwMode="auto">
          <a:xfrm>
            <a:off x="608400" y="2541600"/>
            <a:ext cx="78588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11"/>
          <p:cNvSpPr txBox="1">
            <a:spLocks noChangeArrowheads="1"/>
          </p:cNvSpPr>
          <p:nvPr/>
        </p:nvSpPr>
        <p:spPr bwMode="auto">
          <a:xfrm>
            <a:off x="301625" y="1864800"/>
            <a:ext cx="8532813" cy="39639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1pPr>
            <a:lvl2pPr marL="742950" indent="-28575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2pPr>
            <a:lvl3pPr marL="11430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3pPr>
            <a:lvl4pPr marL="16002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4pPr>
            <a:lvl5pPr marL="20574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5pPr>
            <a:lvl6pPr marL="25146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6pPr>
            <a:lvl7pPr marL="29718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7pPr>
            <a:lvl8pPr marL="34290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8pPr>
            <a:lvl9pPr marL="38862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9pPr>
          </a:lstStyle>
          <a:p>
            <a:pPr algn="l">
              <a:spcBef>
                <a:spcPts val="0"/>
              </a:spcBef>
            </a:pPr>
            <a:r>
              <a:rPr lang="en-US" sz="1800" b="1" i="0" dirty="0" smtClean="0"/>
              <a:t>                                         </a:t>
            </a:r>
            <a:r>
              <a:rPr lang="en-US" sz="1800" b="1" i="0" dirty="0"/>
              <a:t>OLS                                                 </a:t>
            </a:r>
            <a:r>
              <a:rPr lang="en-US" sz="1800" b="1" i="0" dirty="0" smtClean="0"/>
              <a:t>IV</a:t>
            </a:r>
            <a:endParaRPr lang="en-US" sz="1000" b="1" i="0" dirty="0" smtClean="0"/>
          </a:p>
          <a:p>
            <a:pPr algn="l">
              <a:spcBef>
                <a:spcPts val="0"/>
              </a:spcBef>
              <a:spcAft>
                <a:spcPts val="0"/>
              </a:spcAft>
            </a:pPr>
            <a:r>
              <a:rPr lang="en-US" sz="1800" b="1" i="0" dirty="0" smtClean="0"/>
              <a:t>                              </a:t>
            </a:r>
            <a:r>
              <a:rPr lang="en-US" sz="1800" b="1" i="0" dirty="0" err="1" smtClean="0"/>
              <a:t>s.e.</a:t>
            </a:r>
            <a:r>
              <a:rPr lang="en-US" sz="1800" b="1" i="0" dirty="0" smtClean="0"/>
              <a:t>(    )             </a:t>
            </a:r>
            <a:r>
              <a:rPr lang="en-US" sz="1800" b="1" i="0" dirty="0" err="1" smtClean="0"/>
              <a:t>s.e.</a:t>
            </a:r>
            <a:r>
              <a:rPr lang="en-US" sz="1800" b="1" i="0" dirty="0" smtClean="0"/>
              <a:t>(    )                 </a:t>
            </a:r>
            <a:r>
              <a:rPr lang="en-US" sz="1800" b="1" i="0" dirty="0" err="1" smtClean="0"/>
              <a:t>s.e.</a:t>
            </a:r>
            <a:r>
              <a:rPr lang="en-US" sz="1800" b="1" i="0" dirty="0" smtClean="0"/>
              <a:t>(    )             </a:t>
            </a:r>
            <a:r>
              <a:rPr lang="en-US" sz="1800" b="1" i="0" dirty="0" err="1" smtClean="0"/>
              <a:t>s.e.</a:t>
            </a:r>
            <a:r>
              <a:rPr lang="en-US" sz="1800" b="1" i="0" dirty="0" smtClean="0"/>
              <a:t>(    )</a:t>
            </a:r>
          </a:p>
          <a:p>
            <a:pPr algn="l">
              <a:lnSpc>
                <a:spcPct val="106000"/>
              </a:lnSpc>
              <a:spcBef>
                <a:spcPts val="1200"/>
              </a:spcBef>
            </a:pPr>
            <a:r>
              <a:rPr lang="en-US" sz="1800" b="1" i="0" dirty="0"/>
              <a:t>	1	0.36	0.49	1.11	0.22	2.33	0.97	0.16	0.45</a:t>
            </a:r>
          </a:p>
          <a:p>
            <a:pPr algn="l">
              <a:lnSpc>
                <a:spcPct val="106000"/>
              </a:lnSpc>
            </a:pPr>
            <a:r>
              <a:rPr lang="en-US" sz="1800" b="1" i="0" dirty="0"/>
              <a:t>	2	0.45	0.38	1.06	0.17	1.53	0.57	0.53	0.26</a:t>
            </a:r>
          </a:p>
          <a:p>
            <a:pPr algn="l">
              <a:lnSpc>
                <a:spcPct val="106000"/>
              </a:lnSpc>
            </a:pPr>
            <a:r>
              <a:rPr lang="en-US" sz="1800" b="1" i="0" dirty="0"/>
              <a:t>	3	0.65	0.27	0.94	0.12	1.13	0.32	0.70	0.15</a:t>
            </a:r>
          </a:p>
          <a:p>
            <a:pPr algn="l">
              <a:lnSpc>
                <a:spcPct val="106000"/>
              </a:lnSpc>
            </a:pPr>
            <a:r>
              <a:rPr lang="en-US" sz="1800" b="1" i="0" dirty="0"/>
              <a:t>	4	0.41	0.39	0.98	0.19	1.55	0.59	0.37	0.30</a:t>
            </a:r>
          </a:p>
          <a:p>
            <a:pPr algn="l">
              <a:lnSpc>
                <a:spcPct val="106000"/>
              </a:lnSpc>
            </a:pPr>
            <a:r>
              <a:rPr lang="en-US" sz="1800" b="1" i="0" dirty="0"/>
              <a:t>	5	0.92	0.46	0.77	0.22	2.31	0.71	0.06	0.35</a:t>
            </a:r>
          </a:p>
          <a:p>
            <a:pPr algn="l">
              <a:lnSpc>
                <a:spcPct val="106000"/>
              </a:lnSpc>
            </a:pPr>
            <a:r>
              <a:rPr lang="en-US" sz="1800" b="1" i="0" dirty="0"/>
              <a:t>	6	0.26	0.35	1.09	0.16	1.24	0.52	0.59	0.25</a:t>
            </a:r>
          </a:p>
          <a:p>
            <a:pPr algn="l">
              <a:lnSpc>
                <a:spcPct val="106000"/>
              </a:lnSpc>
            </a:pPr>
            <a:r>
              <a:rPr lang="en-US" sz="1800" b="1" i="0" dirty="0"/>
              <a:t>	7	0.31	0.39	1.00	0.19	1.52	0.62	0.33	0.32</a:t>
            </a:r>
          </a:p>
          <a:p>
            <a:pPr algn="l">
              <a:lnSpc>
                <a:spcPct val="106000"/>
              </a:lnSpc>
            </a:pPr>
            <a:r>
              <a:rPr lang="en-US" sz="1800" b="1" i="0" dirty="0"/>
              <a:t>	8	1.06	0.38	0.82	0.16	1.95	0.51	0.41	0.22</a:t>
            </a:r>
          </a:p>
          <a:p>
            <a:pPr algn="l">
              <a:lnSpc>
                <a:spcPct val="106000"/>
              </a:lnSpc>
            </a:pPr>
            <a:r>
              <a:rPr lang="en-US" sz="1800" b="1" i="0" dirty="0"/>
              <a:t>	9	</a:t>
            </a:r>
            <a:r>
              <a:rPr lang="en-US" sz="1800" b="1" i="0" dirty="0">
                <a:cs typeface="Arial" charset="0"/>
              </a:rPr>
              <a:t>–</a:t>
            </a:r>
            <a:r>
              <a:rPr lang="en-US" sz="1800" b="1" i="0" dirty="0"/>
              <a:t>0.08	0.36	1.16	0.18	1.11	0.62	0.45	0.33</a:t>
            </a:r>
          </a:p>
          <a:p>
            <a:pPr algn="l">
              <a:lnSpc>
                <a:spcPct val="106000"/>
              </a:lnSpc>
            </a:pPr>
            <a:r>
              <a:rPr lang="en-US" sz="1800" b="1" i="0" dirty="0"/>
              <a:t>	10	1.12	0.43	0.69	0.20	2.26	0.61	0.13	0.29</a:t>
            </a:r>
          </a:p>
        </p:txBody>
      </p:sp>
      <p:sp>
        <p:nvSpPr>
          <p:cNvPr id="24" name="Line 6"/>
          <p:cNvSpPr>
            <a:spLocks noChangeShapeType="1"/>
          </p:cNvSpPr>
          <p:nvPr/>
        </p:nvSpPr>
        <p:spPr bwMode="auto">
          <a:xfrm>
            <a:off x="608400" y="2541600"/>
            <a:ext cx="78588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2539865806"/>
              </p:ext>
            </p:extLst>
          </p:nvPr>
        </p:nvGraphicFramePr>
        <p:xfrm>
          <a:off x="3478213" y="2167200"/>
          <a:ext cx="247650" cy="323850"/>
        </p:xfrm>
        <a:graphic>
          <a:graphicData uri="http://schemas.openxmlformats.org/presentationml/2006/ole">
            <mc:AlternateContent xmlns:mc="http://schemas.openxmlformats.org/markup-compatibility/2006">
              <mc:Choice xmlns:v="urn:schemas-microsoft-com:vml" Requires="v">
                <p:oleObj spid="_x0000_s21760" name="Equation" r:id="rId11" imgW="330120" imgH="431640" progId="Equation.DSMT4">
                  <p:embed/>
                </p:oleObj>
              </mc:Choice>
              <mc:Fallback>
                <p:oleObj name="Equation" r:id="rId11" imgW="330120" imgH="43164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78213" y="21672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808324916"/>
              </p:ext>
            </p:extLst>
          </p:nvPr>
        </p:nvGraphicFramePr>
        <p:xfrm>
          <a:off x="1873250" y="2167200"/>
          <a:ext cx="238125" cy="323850"/>
        </p:xfrm>
        <a:graphic>
          <a:graphicData uri="http://schemas.openxmlformats.org/presentationml/2006/ole">
            <mc:AlternateContent xmlns:mc="http://schemas.openxmlformats.org/markup-compatibility/2006">
              <mc:Choice xmlns:v="urn:schemas-microsoft-com:vml" Requires="v">
                <p:oleObj spid="_x0000_s21761" name="Equation" r:id="rId13" imgW="317160" imgH="431640" progId="Equation.DSMT4">
                  <p:embed/>
                </p:oleObj>
              </mc:Choice>
              <mc:Fallback>
                <p:oleObj name="Equation" r:id="rId13" imgW="317160" imgH="431640" progId="Equation.DSMT4">
                  <p:embed/>
                  <p:pic>
                    <p:nvPicPr>
                      <p:cNvPr id="0" name=""/>
                      <p:cNvPicPr>
                        <a:picLocks noChangeAspect="1" noChangeArrowheads="1"/>
                      </p:cNvPicPr>
                      <p:nvPr/>
                    </p:nvPicPr>
                    <p:blipFill>
                      <a:blip r:embed="rId14"/>
                      <a:srcRect/>
                      <a:stretch>
                        <a:fillRect/>
                      </a:stretch>
                    </p:blipFill>
                    <p:spPr bwMode="auto">
                      <a:xfrm>
                        <a:off x="1873250" y="2167200"/>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884323106"/>
              </p:ext>
            </p:extLst>
          </p:nvPr>
        </p:nvGraphicFramePr>
        <p:xfrm>
          <a:off x="2759075" y="2167200"/>
          <a:ext cx="238125" cy="323850"/>
        </p:xfrm>
        <a:graphic>
          <a:graphicData uri="http://schemas.openxmlformats.org/presentationml/2006/ole">
            <mc:AlternateContent xmlns:mc="http://schemas.openxmlformats.org/markup-compatibility/2006">
              <mc:Choice xmlns:v="urn:schemas-microsoft-com:vml" Requires="v">
                <p:oleObj spid="_x0000_s21762" name="Equation" r:id="rId15" imgW="317160" imgH="431640" progId="Equation.DSMT4">
                  <p:embed/>
                </p:oleObj>
              </mc:Choice>
              <mc:Fallback>
                <p:oleObj name="Equation" r:id="rId15" imgW="317160" imgH="43164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759075" y="2167200"/>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977360041"/>
              </p:ext>
            </p:extLst>
          </p:nvPr>
        </p:nvGraphicFramePr>
        <p:xfrm>
          <a:off x="4373563" y="2166938"/>
          <a:ext cx="247650" cy="323850"/>
        </p:xfrm>
        <a:graphic>
          <a:graphicData uri="http://schemas.openxmlformats.org/presentationml/2006/ole">
            <mc:AlternateContent xmlns:mc="http://schemas.openxmlformats.org/markup-compatibility/2006">
              <mc:Choice xmlns:v="urn:schemas-microsoft-com:vml" Requires="v">
                <p:oleObj spid="_x0000_s21763" name="Equation" r:id="rId17" imgW="330057" imgH="431613" progId="Equation.DSMT4">
                  <p:embed/>
                </p:oleObj>
              </mc:Choice>
              <mc:Fallback>
                <p:oleObj name="Equation" r:id="rId17" imgW="330057" imgH="431613"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73563"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2387401794"/>
              </p:ext>
            </p:extLst>
          </p:nvPr>
        </p:nvGraphicFramePr>
        <p:xfrm>
          <a:off x="7002463" y="2166938"/>
          <a:ext cx="247650" cy="323850"/>
        </p:xfrm>
        <a:graphic>
          <a:graphicData uri="http://schemas.openxmlformats.org/presentationml/2006/ole">
            <mc:AlternateContent xmlns:mc="http://schemas.openxmlformats.org/markup-compatibility/2006">
              <mc:Choice xmlns:v="urn:schemas-microsoft-com:vml" Requires="v">
                <p:oleObj spid="_x0000_s21764" name="Equation" r:id="rId18" imgW="330057" imgH="431613" progId="Equation.DSMT4">
                  <p:embed/>
                </p:oleObj>
              </mc:Choice>
              <mc:Fallback>
                <p:oleObj name="Equation" r:id="rId18" imgW="330057" imgH="431613"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02463"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88030919"/>
              </p:ext>
            </p:extLst>
          </p:nvPr>
        </p:nvGraphicFramePr>
        <p:xfrm>
          <a:off x="5407025" y="2166938"/>
          <a:ext cx="238125" cy="323850"/>
        </p:xfrm>
        <a:graphic>
          <a:graphicData uri="http://schemas.openxmlformats.org/presentationml/2006/ole">
            <mc:AlternateContent xmlns:mc="http://schemas.openxmlformats.org/markup-compatibility/2006">
              <mc:Choice xmlns:v="urn:schemas-microsoft-com:vml" Requires="v">
                <p:oleObj spid="_x0000_s21765" name="Equation" r:id="rId19" imgW="317225" imgH="431425" progId="Equation.DSMT4">
                  <p:embed/>
                </p:oleObj>
              </mc:Choice>
              <mc:Fallback>
                <p:oleObj name="Equation" r:id="rId19" imgW="317225" imgH="431425"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407025" y="2166938"/>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2218972725"/>
              </p:ext>
            </p:extLst>
          </p:nvPr>
        </p:nvGraphicFramePr>
        <p:xfrm>
          <a:off x="6245225" y="2166938"/>
          <a:ext cx="238125" cy="323850"/>
        </p:xfrm>
        <a:graphic>
          <a:graphicData uri="http://schemas.openxmlformats.org/presentationml/2006/ole">
            <mc:AlternateContent xmlns:mc="http://schemas.openxmlformats.org/markup-compatibility/2006">
              <mc:Choice xmlns:v="urn:schemas-microsoft-com:vml" Requires="v">
                <p:oleObj spid="_x0000_s21766" name="Equation" r:id="rId20" imgW="317225" imgH="431425" progId="Equation.DSMT4">
                  <p:embed/>
                </p:oleObj>
              </mc:Choice>
              <mc:Fallback>
                <p:oleObj name="Equation" r:id="rId20" imgW="317225" imgH="431425"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245225" y="2166938"/>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512989818"/>
              </p:ext>
            </p:extLst>
          </p:nvPr>
        </p:nvGraphicFramePr>
        <p:xfrm>
          <a:off x="7850188" y="2166938"/>
          <a:ext cx="247650" cy="323850"/>
        </p:xfrm>
        <a:graphic>
          <a:graphicData uri="http://schemas.openxmlformats.org/presentationml/2006/ole">
            <mc:AlternateContent xmlns:mc="http://schemas.openxmlformats.org/markup-compatibility/2006">
              <mc:Choice xmlns:v="urn:schemas-microsoft-com:vml" Requires="v">
                <p:oleObj spid="_x0000_s21767" name="Equation" r:id="rId21" imgW="330057" imgH="431613" progId="Equation.DSMT4">
                  <p:embed/>
                </p:oleObj>
              </mc:Choice>
              <mc:Fallback>
                <p:oleObj name="Equation" r:id="rId21" imgW="330057" imgH="431613"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50188"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5"/>
          <p:cNvSpPr>
            <a:spLocks noChangeArrowheads="1"/>
          </p:cNvSpPr>
          <p:nvPr/>
        </p:nvSpPr>
        <p:spPr bwMode="auto">
          <a:xfrm>
            <a:off x="595800" y="1836000"/>
            <a:ext cx="7880400" cy="3754800"/>
          </a:xfrm>
          <a:prstGeom prst="rect">
            <a:avLst/>
          </a:prstGeom>
          <a:solidFill>
            <a:srgbClr val="F3F6FF"/>
          </a:solidFill>
          <a:ln>
            <a:noFill/>
          </a:ln>
          <a:effectLst>
            <a:innerShdw blurRad="114300">
              <a:srgbClr val="0066CC"/>
            </a:innerShdw>
          </a:effectLst>
        </p:spPr>
        <p:txBody>
          <a:bodyPr/>
          <a:lstStyle/>
          <a:p>
            <a:pPr>
              <a:defRPr/>
            </a:pPr>
            <a:endParaRPr lang="en-GB"/>
          </a:p>
        </p:txBody>
      </p:sp>
      <p:sp>
        <p:nvSpPr>
          <p:cNvPr id="41" name="Rectangle 40"/>
          <p:cNvSpPr/>
          <p:nvPr/>
        </p:nvSpPr>
        <p:spPr>
          <a:xfrm>
            <a:off x="638400" y="1879200"/>
            <a:ext cx="7786800" cy="662400"/>
          </a:xfrm>
          <a:prstGeom prst="rect">
            <a:avLst/>
          </a:prstGeom>
          <a:solidFill>
            <a:srgbClr val="D7E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14"/>
          <p:cNvSpPr>
            <a:spLocks noChangeArrowheads="1"/>
          </p:cNvSpPr>
          <p:nvPr/>
        </p:nvSpPr>
        <p:spPr bwMode="auto">
          <a:xfrm>
            <a:off x="6780213" y="2541600"/>
            <a:ext cx="649287" cy="300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2542"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a:t>In the case of the IV estimates, there is no obvious sign of bias.  However, we should repeat the experiment many more times to be sure on this point.</a:t>
            </a:r>
            <a:endParaRPr lang="en-GB" sz="1500" b="1" i="0">
              <a:latin typeface="Times New Roman" pitchFamily="18" charset="0"/>
            </a:endParaRPr>
          </a:p>
        </p:txBody>
      </p:sp>
      <p:sp>
        <p:nvSpPr>
          <p:cNvPr id="22543" name="Text Box 1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21</a:t>
            </a: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32"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3" name="Object 32"/>
          <p:cNvGraphicFramePr>
            <a:graphicFrameLocks noChangeAspect="1"/>
          </p:cNvGraphicFramePr>
          <p:nvPr>
            <p:extLst>
              <p:ext uri="{D42A27DB-BD31-4B8C-83A1-F6EECF244321}">
                <p14:modId xmlns:p14="http://schemas.microsoft.com/office/powerpoint/2010/main" val="3231573126"/>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2780" name="Equation" r:id="rId3" imgW="2235200" imgH="419100" progId="Equation.3">
                  <p:embed/>
                </p:oleObj>
              </mc:Choice>
              <mc:Fallback>
                <p:oleObj name="Equation" r:id="rId3" imgW="22352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Box 33"/>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5" name="Object 18"/>
          <p:cNvGraphicFramePr>
            <a:graphicFrameLocks noChangeAspect="1"/>
          </p:cNvGraphicFramePr>
          <p:nvPr>
            <p:extLst>
              <p:ext uri="{D42A27DB-BD31-4B8C-83A1-F6EECF244321}">
                <p14:modId xmlns:p14="http://schemas.microsoft.com/office/powerpoint/2010/main" val="272698474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2781"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Rectangle 17"/>
          <p:cNvSpPr>
            <a:spLocks noChangeArrowheads="1"/>
          </p:cNvSpPr>
          <p:nvPr/>
        </p:nvSpPr>
        <p:spPr bwMode="auto">
          <a:xfrm>
            <a:off x="0" y="1196625"/>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7" name="Rectangle 4"/>
          <p:cNvSpPr>
            <a:spLocks noChangeArrowheads="1"/>
          </p:cNvSpPr>
          <p:nvPr/>
        </p:nvSpPr>
        <p:spPr bwMode="auto">
          <a:xfrm>
            <a:off x="2908800" y="1238400"/>
            <a:ext cx="4464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8" name="Object 16"/>
          <p:cNvGraphicFramePr>
            <a:graphicFrameLocks noChangeAspect="1"/>
          </p:cNvGraphicFramePr>
          <p:nvPr>
            <p:extLst>
              <p:ext uri="{D42A27DB-BD31-4B8C-83A1-F6EECF244321}">
                <p14:modId xmlns:p14="http://schemas.microsoft.com/office/powerpoint/2010/main" val="3503707525"/>
              </p:ext>
            </p:extLst>
          </p:nvPr>
        </p:nvGraphicFramePr>
        <p:xfrm>
          <a:off x="1784659" y="1274763"/>
          <a:ext cx="2362200" cy="419100"/>
        </p:xfrm>
        <a:graphic>
          <a:graphicData uri="http://schemas.openxmlformats.org/presentationml/2006/ole">
            <mc:AlternateContent xmlns:mc="http://schemas.openxmlformats.org/markup-compatibility/2006">
              <mc:Choice xmlns:v="urn:schemas-microsoft-com:vml" Requires="v">
                <p:oleObj spid="_x0000_s22782" name="Equation" r:id="rId7" imgW="2362200" imgH="419100" progId="Equation.3">
                  <p:embed/>
                </p:oleObj>
              </mc:Choice>
              <mc:Fallback>
                <p:oleObj name="Equation" r:id="rId7" imgW="2362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84659" y="1274763"/>
                        <a:ext cx="2362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17"/>
          <p:cNvGraphicFramePr>
            <a:graphicFrameLocks noChangeAspect="1"/>
          </p:cNvGraphicFramePr>
          <p:nvPr>
            <p:extLst>
              <p:ext uri="{D42A27DB-BD31-4B8C-83A1-F6EECF244321}">
                <p14:modId xmlns:p14="http://schemas.microsoft.com/office/powerpoint/2010/main" val="3118226364"/>
              </p:ext>
            </p:extLst>
          </p:nvPr>
        </p:nvGraphicFramePr>
        <p:xfrm>
          <a:off x="4940300" y="1312863"/>
          <a:ext cx="2717800" cy="342900"/>
        </p:xfrm>
        <a:graphic>
          <a:graphicData uri="http://schemas.openxmlformats.org/presentationml/2006/ole">
            <mc:AlternateContent xmlns:mc="http://schemas.openxmlformats.org/markup-compatibility/2006">
              <mc:Choice xmlns:v="urn:schemas-microsoft-com:vml" Requires="v">
                <p:oleObj spid="_x0000_s22783" name="Equation" r:id="rId9" imgW="2717800" imgH="342900" progId="Equation.3">
                  <p:embed/>
                </p:oleObj>
              </mc:Choice>
              <mc:Fallback>
                <p:oleObj name="Equation" r:id="rId9" imgW="2717800" imgH="3429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40300" y="1312863"/>
                        <a:ext cx="2717800"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Line 6"/>
          <p:cNvSpPr>
            <a:spLocks noChangeShapeType="1"/>
          </p:cNvSpPr>
          <p:nvPr/>
        </p:nvSpPr>
        <p:spPr bwMode="auto">
          <a:xfrm>
            <a:off x="608400" y="2541600"/>
            <a:ext cx="78588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Line 6"/>
          <p:cNvSpPr>
            <a:spLocks noChangeShapeType="1"/>
          </p:cNvSpPr>
          <p:nvPr/>
        </p:nvSpPr>
        <p:spPr bwMode="auto">
          <a:xfrm>
            <a:off x="608400" y="2541600"/>
            <a:ext cx="78588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2539865806"/>
              </p:ext>
            </p:extLst>
          </p:nvPr>
        </p:nvGraphicFramePr>
        <p:xfrm>
          <a:off x="3478213" y="2167200"/>
          <a:ext cx="247650" cy="323850"/>
        </p:xfrm>
        <a:graphic>
          <a:graphicData uri="http://schemas.openxmlformats.org/presentationml/2006/ole">
            <mc:AlternateContent xmlns:mc="http://schemas.openxmlformats.org/markup-compatibility/2006">
              <mc:Choice xmlns:v="urn:schemas-microsoft-com:vml" Requires="v">
                <p:oleObj spid="_x0000_s22784" name="Equation" r:id="rId11" imgW="330120" imgH="431640" progId="Equation.DSMT4">
                  <p:embed/>
                </p:oleObj>
              </mc:Choice>
              <mc:Fallback>
                <p:oleObj name="Equation" r:id="rId11" imgW="330120" imgH="43164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78213" y="21672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808324916"/>
              </p:ext>
            </p:extLst>
          </p:nvPr>
        </p:nvGraphicFramePr>
        <p:xfrm>
          <a:off x="1873250" y="2167200"/>
          <a:ext cx="238125" cy="323850"/>
        </p:xfrm>
        <a:graphic>
          <a:graphicData uri="http://schemas.openxmlformats.org/presentationml/2006/ole">
            <mc:AlternateContent xmlns:mc="http://schemas.openxmlformats.org/markup-compatibility/2006">
              <mc:Choice xmlns:v="urn:schemas-microsoft-com:vml" Requires="v">
                <p:oleObj spid="_x0000_s22785" name="Equation" r:id="rId13" imgW="317160" imgH="431640" progId="Equation.DSMT4">
                  <p:embed/>
                </p:oleObj>
              </mc:Choice>
              <mc:Fallback>
                <p:oleObj name="Equation" r:id="rId13" imgW="317160" imgH="431640" progId="Equation.DSMT4">
                  <p:embed/>
                  <p:pic>
                    <p:nvPicPr>
                      <p:cNvPr id="0" name=""/>
                      <p:cNvPicPr>
                        <a:picLocks noChangeAspect="1" noChangeArrowheads="1"/>
                      </p:cNvPicPr>
                      <p:nvPr/>
                    </p:nvPicPr>
                    <p:blipFill>
                      <a:blip r:embed="rId14"/>
                      <a:srcRect/>
                      <a:stretch>
                        <a:fillRect/>
                      </a:stretch>
                    </p:blipFill>
                    <p:spPr bwMode="auto">
                      <a:xfrm>
                        <a:off x="1873250" y="2167200"/>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884323106"/>
              </p:ext>
            </p:extLst>
          </p:nvPr>
        </p:nvGraphicFramePr>
        <p:xfrm>
          <a:off x="2759075" y="2167200"/>
          <a:ext cx="238125" cy="323850"/>
        </p:xfrm>
        <a:graphic>
          <a:graphicData uri="http://schemas.openxmlformats.org/presentationml/2006/ole">
            <mc:AlternateContent xmlns:mc="http://schemas.openxmlformats.org/markup-compatibility/2006">
              <mc:Choice xmlns:v="urn:schemas-microsoft-com:vml" Requires="v">
                <p:oleObj spid="_x0000_s22786" name="Equation" r:id="rId15" imgW="317160" imgH="431640" progId="Equation.DSMT4">
                  <p:embed/>
                </p:oleObj>
              </mc:Choice>
              <mc:Fallback>
                <p:oleObj name="Equation" r:id="rId15" imgW="317160" imgH="43164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759075" y="2167200"/>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1977360041"/>
              </p:ext>
            </p:extLst>
          </p:nvPr>
        </p:nvGraphicFramePr>
        <p:xfrm>
          <a:off x="4373563" y="2166938"/>
          <a:ext cx="247650" cy="323850"/>
        </p:xfrm>
        <a:graphic>
          <a:graphicData uri="http://schemas.openxmlformats.org/presentationml/2006/ole">
            <mc:AlternateContent xmlns:mc="http://schemas.openxmlformats.org/markup-compatibility/2006">
              <mc:Choice xmlns:v="urn:schemas-microsoft-com:vml" Requires="v">
                <p:oleObj spid="_x0000_s22787" name="Equation" r:id="rId17" imgW="330057" imgH="431613" progId="Equation.DSMT4">
                  <p:embed/>
                </p:oleObj>
              </mc:Choice>
              <mc:Fallback>
                <p:oleObj name="Equation" r:id="rId17" imgW="330057" imgH="431613"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73563"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2387401794"/>
              </p:ext>
            </p:extLst>
          </p:nvPr>
        </p:nvGraphicFramePr>
        <p:xfrm>
          <a:off x="7002463" y="2166938"/>
          <a:ext cx="247650" cy="323850"/>
        </p:xfrm>
        <a:graphic>
          <a:graphicData uri="http://schemas.openxmlformats.org/presentationml/2006/ole">
            <mc:AlternateContent xmlns:mc="http://schemas.openxmlformats.org/markup-compatibility/2006">
              <mc:Choice xmlns:v="urn:schemas-microsoft-com:vml" Requires="v">
                <p:oleObj spid="_x0000_s22788" name="Equation" r:id="rId18" imgW="330057" imgH="431613" progId="Equation.DSMT4">
                  <p:embed/>
                </p:oleObj>
              </mc:Choice>
              <mc:Fallback>
                <p:oleObj name="Equation" r:id="rId18" imgW="330057" imgH="431613"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02463"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88030919"/>
              </p:ext>
            </p:extLst>
          </p:nvPr>
        </p:nvGraphicFramePr>
        <p:xfrm>
          <a:off x="5407025" y="2166938"/>
          <a:ext cx="238125" cy="323850"/>
        </p:xfrm>
        <a:graphic>
          <a:graphicData uri="http://schemas.openxmlformats.org/presentationml/2006/ole">
            <mc:AlternateContent xmlns:mc="http://schemas.openxmlformats.org/markup-compatibility/2006">
              <mc:Choice xmlns:v="urn:schemas-microsoft-com:vml" Requires="v">
                <p:oleObj spid="_x0000_s22789" name="Equation" r:id="rId19" imgW="317225" imgH="431425" progId="Equation.DSMT4">
                  <p:embed/>
                </p:oleObj>
              </mc:Choice>
              <mc:Fallback>
                <p:oleObj name="Equation" r:id="rId19" imgW="317225" imgH="431425"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407025" y="2166938"/>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2218972725"/>
              </p:ext>
            </p:extLst>
          </p:nvPr>
        </p:nvGraphicFramePr>
        <p:xfrm>
          <a:off x="6245225" y="2166938"/>
          <a:ext cx="238125" cy="323850"/>
        </p:xfrm>
        <a:graphic>
          <a:graphicData uri="http://schemas.openxmlformats.org/presentationml/2006/ole">
            <mc:AlternateContent xmlns:mc="http://schemas.openxmlformats.org/markup-compatibility/2006">
              <mc:Choice xmlns:v="urn:schemas-microsoft-com:vml" Requires="v">
                <p:oleObj spid="_x0000_s22790" name="Equation" r:id="rId20" imgW="317225" imgH="431425" progId="Equation.DSMT4">
                  <p:embed/>
                </p:oleObj>
              </mc:Choice>
              <mc:Fallback>
                <p:oleObj name="Equation" r:id="rId20" imgW="317225" imgH="431425"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245225" y="2166938"/>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43"/>
          <p:cNvGraphicFramePr>
            <a:graphicFrameLocks noChangeAspect="1"/>
          </p:cNvGraphicFramePr>
          <p:nvPr>
            <p:extLst>
              <p:ext uri="{D42A27DB-BD31-4B8C-83A1-F6EECF244321}">
                <p14:modId xmlns:p14="http://schemas.microsoft.com/office/powerpoint/2010/main" val="512989818"/>
              </p:ext>
            </p:extLst>
          </p:nvPr>
        </p:nvGraphicFramePr>
        <p:xfrm>
          <a:off x="7850188" y="2166938"/>
          <a:ext cx="247650" cy="323850"/>
        </p:xfrm>
        <a:graphic>
          <a:graphicData uri="http://schemas.openxmlformats.org/presentationml/2006/ole">
            <mc:AlternateContent xmlns:mc="http://schemas.openxmlformats.org/markup-compatibility/2006">
              <mc:Choice xmlns:v="urn:schemas-microsoft-com:vml" Requires="v">
                <p:oleObj spid="_x0000_s22791" name="Equation" r:id="rId21" imgW="330057" imgH="431613" progId="Equation.DSMT4">
                  <p:embed/>
                </p:oleObj>
              </mc:Choice>
              <mc:Fallback>
                <p:oleObj name="Equation" r:id="rId21" imgW="330057" imgH="431613"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50188"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 name="Text Box 11"/>
          <p:cNvSpPr txBox="1">
            <a:spLocks noChangeArrowheads="1"/>
          </p:cNvSpPr>
          <p:nvPr/>
        </p:nvSpPr>
        <p:spPr bwMode="auto">
          <a:xfrm>
            <a:off x="301625" y="1864800"/>
            <a:ext cx="8532813" cy="39639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1pPr>
            <a:lvl2pPr marL="742950" indent="-28575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2pPr>
            <a:lvl3pPr marL="11430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3pPr>
            <a:lvl4pPr marL="16002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4pPr>
            <a:lvl5pPr marL="20574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5pPr>
            <a:lvl6pPr marL="25146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6pPr>
            <a:lvl7pPr marL="29718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7pPr>
            <a:lvl8pPr marL="34290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8pPr>
            <a:lvl9pPr marL="38862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9pPr>
          </a:lstStyle>
          <a:p>
            <a:pPr algn="l">
              <a:spcBef>
                <a:spcPts val="0"/>
              </a:spcBef>
            </a:pPr>
            <a:r>
              <a:rPr lang="en-US" sz="1800" b="1" i="0" dirty="0" smtClean="0"/>
              <a:t>                                         </a:t>
            </a:r>
            <a:r>
              <a:rPr lang="en-US" sz="1800" b="1" i="0" dirty="0"/>
              <a:t>OLS                                                 </a:t>
            </a:r>
            <a:r>
              <a:rPr lang="en-US" sz="1800" b="1" i="0" dirty="0" smtClean="0"/>
              <a:t>IV</a:t>
            </a:r>
            <a:endParaRPr lang="en-US" sz="1000" b="1" i="0" dirty="0" smtClean="0"/>
          </a:p>
          <a:p>
            <a:pPr algn="l">
              <a:spcBef>
                <a:spcPts val="0"/>
              </a:spcBef>
              <a:spcAft>
                <a:spcPts val="0"/>
              </a:spcAft>
            </a:pPr>
            <a:r>
              <a:rPr lang="en-US" sz="1800" b="1" i="0" dirty="0" smtClean="0"/>
              <a:t>                              </a:t>
            </a:r>
            <a:r>
              <a:rPr lang="en-US" sz="1800" b="1" i="0" dirty="0" err="1" smtClean="0"/>
              <a:t>s.e.</a:t>
            </a:r>
            <a:r>
              <a:rPr lang="en-US" sz="1800" b="1" i="0" dirty="0" smtClean="0"/>
              <a:t>(    )             </a:t>
            </a:r>
            <a:r>
              <a:rPr lang="en-US" sz="1800" b="1" i="0" dirty="0" err="1" smtClean="0"/>
              <a:t>s.e.</a:t>
            </a:r>
            <a:r>
              <a:rPr lang="en-US" sz="1800" b="1" i="0" dirty="0" smtClean="0"/>
              <a:t>(    )                 </a:t>
            </a:r>
            <a:r>
              <a:rPr lang="en-US" sz="1800" b="1" i="0" dirty="0" err="1" smtClean="0"/>
              <a:t>s.e.</a:t>
            </a:r>
            <a:r>
              <a:rPr lang="en-US" sz="1800" b="1" i="0" dirty="0" smtClean="0"/>
              <a:t>(    )             </a:t>
            </a:r>
            <a:r>
              <a:rPr lang="en-US" sz="1800" b="1" i="0" dirty="0" err="1" smtClean="0"/>
              <a:t>s.e.</a:t>
            </a:r>
            <a:r>
              <a:rPr lang="en-US" sz="1800" b="1" i="0" dirty="0" smtClean="0"/>
              <a:t>(    )</a:t>
            </a:r>
          </a:p>
          <a:p>
            <a:pPr algn="l">
              <a:lnSpc>
                <a:spcPct val="106000"/>
              </a:lnSpc>
              <a:spcBef>
                <a:spcPts val="1200"/>
              </a:spcBef>
            </a:pPr>
            <a:r>
              <a:rPr lang="en-US" sz="1800" b="1" i="0" dirty="0"/>
              <a:t>	1	0.36	0.49	1.11	0.22	2.33	0.97	0.16	0.45</a:t>
            </a:r>
          </a:p>
          <a:p>
            <a:pPr algn="l">
              <a:lnSpc>
                <a:spcPct val="106000"/>
              </a:lnSpc>
            </a:pPr>
            <a:r>
              <a:rPr lang="en-US" sz="1800" b="1" i="0" dirty="0"/>
              <a:t>	2	0.45	0.38	1.06	0.17	1.53	0.57	0.53	0.26</a:t>
            </a:r>
          </a:p>
          <a:p>
            <a:pPr algn="l">
              <a:lnSpc>
                <a:spcPct val="106000"/>
              </a:lnSpc>
            </a:pPr>
            <a:r>
              <a:rPr lang="en-US" sz="1800" b="1" i="0" dirty="0"/>
              <a:t>	3	0.65	0.27	0.94	0.12	1.13	0.32	0.70	0.15</a:t>
            </a:r>
          </a:p>
          <a:p>
            <a:pPr algn="l">
              <a:lnSpc>
                <a:spcPct val="106000"/>
              </a:lnSpc>
            </a:pPr>
            <a:r>
              <a:rPr lang="en-US" sz="1800" b="1" i="0" dirty="0"/>
              <a:t>	4	0.41	0.39	0.98	0.19	1.55	0.59	0.37	0.30</a:t>
            </a:r>
          </a:p>
          <a:p>
            <a:pPr algn="l">
              <a:lnSpc>
                <a:spcPct val="106000"/>
              </a:lnSpc>
            </a:pPr>
            <a:r>
              <a:rPr lang="en-US" sz="1800" b="1" i="0" dirty="0"/>
              <a:t>	5	0.92	0.46	0.77	0.22	2.31	0.71	0.06	0.35</a:t>
            </a:r>
          </a:p>
          <a:p>
            <a:pPr algn="l">
              <a:lnSpc>
                <a:spcPct val="106000"/>
              </a:lnSpc>
            </a:pPr>
            <a:r>
              <a:rPr lang="en-US" sz="1800" b="1" i="0" dirty="0"/>
              <a:t>	6	0.26	0.35	1.09	0.16	1.24	0.52	0.59	0.25</a:t>
            </a:r>
          </a:p>
          <a:p>
            <a:pPr algn="l">
              <a:lnSpc>
                <a:spcPct val="106000"/>
              </a:lnSpc>
            </a:pPr>
            <a:r>
              <a:rPr lang="en-US" sz="1800" b="1" i="0" dirty="0"/>
              <a:t>	7	0.31	0.39	1.00	0.19	1.52	0.62	0.33	0.32</a:t>
            </a:r>
          </a:p>
          <a:p>
            <a:pPr algn="l">
              <a:lnSpc>
                <a:spcPct val="106000"/>
              </a:lnSpc>
            </a:pPr>
            <a:r>
              <a:rPr lang="en-US" sz="1800" b="1" i="0" dirty="0"/>
              <a:t>	8	1.06	0.38	0.82	0.16	1.95	0.51	0.41	0.22</a:t>
            </a:r>
          </a:p>
          <a:p>
            <a:pPr algn="l">
              <a:lnSpc>
                <a:spcPct val="106000"/>
              </a:lnSpc>
            </a:pPr>
            <a:r>
              <a:rPr lang="en-US" sz="1800" b="1" i="0" dirty="0"/>
              <a:t>	9	</a:t>
            </a:r>
            <a:r>
              <a:rPr lang="en-US" sz="1800" b="1" i="0" dirty="0">
                <a:cs typeface="Arial" charset="0"/>
              </a:rPr>
              <a:t>–</a:t>
            </a:r>
            <a:r>
              <a:rPr lang="en-US" sz="1800" b="1" i="0" dirty="0"/>
              <a:t>0.08	0.36	1.16	0.18	1.11	0.62	0.45	0.33</a:t>
            </a:r>
          </a:p>
          <a:p>
            <a:pPr algn="l">
              <a:lnSpc>
                <a:spcPct val="106000"/>
              </a:lnSpc>
            </a:pPr>
            <a:r>
              <a:rPr lang="en-US" sz="1800" b="1" i="0" dirty="0"/>
              <a:t>	10	1.12	0.43	0.69	0.20	2.26	0.61	0.13	0.29</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567"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The OLS estimator of the intercept was biased downwards because the estimator of the slope coefficient was biased upwards.  However, as far as we can tell, the IV </a:t>
            </a:r>
            <a:r>
              <a:rPr lang="en-GB" sz="1500" b="1" i="0" dirty="0" smtClean="0"/>
              <a:t>estimator is </a:t>
            </a:r>
            <a:r>
              <a:rPr lang="en-GB" sz="1500" b="1" i="0" dirty="0"/>
              <a:t>not subject to obvious bias.</a:t>
            </a:r>
            <a:endParaRPr lang="en-GB" sz="1500" b="1" i="0" dirty="0">
              <a:latin typeface="Times New Roman" pitchFamily="18" charset="0"/>
            </a:endParaRPr>
          </a:p>
        </p:txBody>
      </p:sp>
      <p:sp>
        <p:nvSpPr>
          <p:cNvPr id="23568" name="Text Box 2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22</a:t>
            </a: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0" name="Rectangle 5"/>
          <p:cNvSpPr>
            <a:spLocks noChangeArrowheads="1"/>
          </p:cNvSpPr>
          <p:nvPr/>
        </p:nvSpPr>
        <p:spPr bwMode="auto">
          <a:xfrm>
            <a:off x="595800" y="1836000"/>
            <a:ext cx="7880400" cy="3754800"/>
          </a:xfrm>
          <a:prstGeom prst="rect">
            <a:avLst/>
          </a:prstGeom>
          <a:solidFill>
            <a:srgbClr val="F3F6FF"/>
          </a:solidFill>
          <a:ln>
            <a:noFill/>
          </a:ln>
          <a:effectLst>
            <a:innerShdw blurRad="114300">
              <a:srgbClr val="0066CC"/>
            </a:innerShdw>
          </a:effectLst>
        </p:spPr>
        <p:txBody>
          <a:bodyPr/>
          <a:lstStyle/>
          <a:p>
            <a:pPr>
              <a:defRPr/>
            </a:pPr>
            <a:endParaRPr lang="en-GB"/>
          </a:p>
        </p:txBody>
      </p:sp>
      <p:sp>
        <p:nvSpPr>
          <p:cNvPr id="35" name="Rectangle 14"/>
          <p:cNvSpPr>
            <a:spLocks noChangeArrowheads="1"/>
          </p:cNvSpPr>
          <p:nvPr/>
        </p:nvSpPr>
        <p:spPr bwMode="auto">
          <a:xfrm>
            <a:off x="1598612" y="2541600"/>
            <a:ext cx="684000" cy="300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14"/>
          <p:cNvSpPr>
            <a:spLocks noChangeArrowheads="1"/>
          </p:cNvSpPr>
          <p:nvPr/>
        </p:nvSpPr>
        <p:spPr bwMode="auto">
          <a:xfrm>
            <a:off x="5180013" y="2541600"/>
            <a:ext cx="649287" cy="300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Rectangle 31"/>
          <p:cNvSpPr/>
          <p:nvPr/>
        </p:nvSpPr>
        <p:spPr>
          <a:xfrm>
            <a:off x="638400" y="1879200"/>
            <a:ext cx="7786800" cy="662400"/>
          </a:xfrm>
          <a:prstGeom prst="rect">
            <a:avLst/>
          </a:prstGeom>
          <a:solidFill>
            <a:srgbClr val="D7E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2" name="Object 41"/>
          <p:cNvGraphicFramePr>
            <a:graphicFrameLocks noChangeAspect="1"/>
          </p:cNvGraphicFramePr>
          <p:nvPr>
            <p:extLst>
              <p:ext uri="{D42A27DB-BD31-4B8C-83A1-F6EECF244321}">
                <p14:modId xmlns:p14="http://schemas.microsoft.com/office/powerpoint/2010/main" val="4177299759"/>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3809" name="Equation" r:id="rId3" imgW="2235200" imgH="419100" progId="Equation.3">
                  <p:embed/>
                </p:oleObj>
              </mc:Choice>
              <mc:Fallback>
                <p:oleObj name="Equation" r:id="rId3" imgW="22352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TextBox 42"/>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44" name="Object 18"/>
          <p:cNvGraphicFramePr>
            <a:graphicFrameLocks noChangeAspect="1"/>
          </p:cNvGraphicFramePr>
          <p:nvPr>
            <p:extLst>
              <p:ext uri="{D42A27DB-BD31-4B8C-83A1-F6EECF244321}">
                <p14:modId xmlns:p14="http://schemas.microsoft.com/office/powerpoint/2010/main" val="1393546007"/>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3810"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 name="Rectangle 17"/>
          <p:cNvSpPr>
            <a:spLocks noChangeArrowheads="1"/>
          </p:cNvSpPr>
          <p:nvPr/>
        </p:nvSpPr>
        <p:spPr bwMode="auto">
          <a:xfrm>
            <a:off x="0" y="1196625"/>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6" name="Rectangle 4"/>
          <p:cNvSpPr>
            <a:spLocks noChangeArrowheads="1"/>
          </p:cNvSpPr>
          <p:nvPr/>
        </p:nvSpPr>
        <p:spPr bwMode="auto">
          <a:xfrm>
            <a:off x="2273300" y="1238400"/>
            <a:ext cx="4318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7" name="Object 16"/>
          <p:cNvGraphicFramePr>
            <a:graphicFrameLocks noChangeAspect="1"/>
          </p:cNvGraphicFramePr>
          <p:nvPr>
            <p:extLst>
              <p:ext uri="{D42A27DB-BD31-4B8C-83A1-F6EECF244321}">
                <p14:modId xmlns:p14="http://schemas.microsoft.com/office/powerpoint/2010/main" val="1374238139"/>
              </p:ext>
            </p:extLst>
          </p:nvPr>
        </p:nvGraphicFramePr>
        <p:xfrm>
          <a:off x="1784659" y="1274763"/>
          <a:ext cx="2362200" cy="419100"/>
        </p:xfrm>
        <a:graphic>
          <a:graphicData uri="http://schemas.openxmlformats.org/presentationml/2006/ole">
            <mc:AlternateContent xmlns:mc="http://schemas.openxmlformats.org/markup-compatibility/2006">
              <mc:Choice xmlns:v="urn:schemas-microsoft-com:vml" Requires="v">
                <p:oleObj spid="_x0000_s23811" name="Equation" r:id="rId7" imgW="2362200" imgH="419100" progId="Equation.3">
                  <p:embed/>
                </p:oleObj>
              </mc:Choice>
              <mc:Fallback>
                <p:oleObj name="Equation" r:id="rId7" imgW="2362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84659" y="1274763"/>
                        <a:ext cx="2362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17"/>
          <p:cNvGraphicFramePr>
            <a:graphicFrameLocks noChangeAspect="1"/>
          </p:cNvGraphicFramePr>
          <p:nvPr>
            <p:extLst>
              <p:ext uri="{D42A27DB-BD31-4B8C-83A1-F6EECF244321}">
                <p14:modId xmlns:p14="http://schemas.microsoft.com/office/powerpoint/2010/main" val="654799055"/>
              </p:ext>
            </p:extLst>
          </p:nvPr>
        </p:nvGraphicFramePr>
        <p:xfrm>
          <a:off x="4940300" y="1312863"/>
          <a:ext cx="2717800" cy="342900"/>
        </p:xfrm>
        <a:graphic>
          <a:graphicData uri="http://schemas.openxmlformats.org/presentationml/2006/ole">
            <mc:AlternateContent xmlns:mc="http://schemas.openxmlformats.org/markup-compatibility/2006">
              <mc:Choice xmlns:v="urn:schemas-microsoft-com:vml" Requires="v">
                <p:oleObj spid="_x0000_s23812" name="Equation" r:id="rId9" imgW="2717800" imgH="342900" progId="Equation.3">
                  <p:embed/>
                </p:oleObj>
              </mc:Choice>
              <mc:Fallback>
                <p:oleObj name="Equation" r:id="rId9" imgW="2717800" imgH="3429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40300" y="1312863"/>
                        <a:ext cx="2717800"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Line 6"/>
          <p:cNvSpPr>
            <a:spLocks noChangeShapeType="1"/>
          </p:cNvSpPr>
          <p:nvPr/>
        </p:nvSpPr>
        <p:spPr bwMode="auto">
          <a:xfrm>
            <a:off x="608400" y="2541600"/>
            <a:ext cx="78588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Line 6"/>
          <p:cNvSpPr>
            <a:spLocks noChangeShapeType="1"/>
          </p:cNvSpPr>
          <p:nvPr/>
        </p:nvSpPr>
        <p:spPr bwMode="auto">
          <a:xfrm>
            <a:off x="608400" y="2541600"/>
            <a:ext cx="78588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2539865806"/>
              </p:ext>
            </p:extLst>
          </p:nvPr>
        </p:nvGraphicFramePr>
        <p:xfrm>
          <a:off x="3478213" y="2167200"/>
          <a:ext cx="247650" cy="323850"/>
        </p:xfrm>
        <a:graphic>
          <a:graphicData uri="http://schemas.openxmlformats.org/presentationml/2006/ole">
            <mc:AlternateContent xmlns:mc="http://schemas.openxmlformats.org/markup-compatibility/2006">
              <mc:Choice xmlns:v="urn:schemas-microsoft-com:vml" Requires="v">
                <p:oleObj spid="_x0000_s23813" name="Equation" r:id="rId11" imgW="330120" imgH="431640" progId="Equation.DSMT4">
                  <p:embed/>
                </p:oleObj>
              </mc:Choice>
              <mc:Fallback>
                <p:oleObj name="Equation" r:id="rId11" imgW="330120" imgH="43164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78213" y="21672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808324916"/>
              </p:ext>
            </p:extLst>
          </p:nvPr>
        </p:nvGraphicFramePr>
        <p:xfrm>
          <a:off x="1873250" y="2167200"/>
          <a:ext cx="238125" cy="323850"/>
        </p:xfrm>
        <a:graphic>
          <a:graphicData uri="http://schemas.openxmlformats.org/presentationml/2006/ole">
            <mc:AlternateContent xmlns:mc="http://schemas.openxmlformats.org/markup-compatibility/2006">
              <mc:Choice xmlns:v="urn:schemas-microsoft-com:vml" Requires="v">
                <p:oleObj spid="_x0000_s23814" name="Equation" r:id="rId13" imgW="317160" imgH="431640" progId="Equation.DSMT4">
                  <p:embed/>
                </p:oleObj>
              </mc:Choice>
              <mc:Fallback>
                <p:oleObj name="Equation" r:id="rId13" imgW="317160" imgH="431640" progId="Equation.DSMT4">
                  <p:embed/>
                  <p:pic>
                    <p:nvPicPr>
                      <p:cNvPr id="0" name=""/>
                      <p:cNvPicPr>
                        <a:picLocks noChangeAspect="1" noChangeArrowheads="1"/>
                      </p:cNvPicPr>
                      <p:nvPr/>
                    </p:nvPicPr>
                    <p:blipFill>
                      <a:blip r:embed="rId14"/>
                      <a:srcRect/>
                      <a:stretch>
                        <a:fillRect/>
                      </a:stretch>
                    </p:blipFill>
                    <p:spPr bwMode="auto">
                      <a:xfrm>
                        <a:off x="1873250" y="2167200"/>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884323106"/>
              </p:ext>
            </p:extLst>
          </p:nvPr>
        </p:nvGraphicFramePr>
        <p:xfrm>
          <a:off x="2759075" y="2167200"/>
          <a:ext cx="238125" cy="323850"/>
        </p:xfrm>
        <a:graphic>
          <a:graphicData uri="http://schemas.openxmlformats.org/presentationml/2006/ole">
            <mc:AlternateContent xmlns:mc="http://schemas.openxmlformats.org/markup-compatibility/2006">
              <mc:Choice xmlns:v="urn:schemas-microsoft-com:vml" Requires="v">
                <p:oleObj spid="_x0000_s23815" name="Equation" r:id="rId15" imgW="317160" imgH="431640" progId="Equation.DSMT4">
                  <p:embed/>
                </p:oleObj>
              </mc:Choice>
              <mc:Fallback>
                <p:oleObj name="Equation" r:id="rId15" imgW="317160" imgH="43164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759075" y="2167200"/>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977360041"/>
              </p:ext>
            </p:extLst>
          </p:nvPr>
        </p:nvGraphicFramePr>
        <p:xfrm>
          <a:off x="4373563" y="2166938"/>
          <a:ext cx="247650" cy="323850"/>
        </p:xfrm>
        <a:graphic>
          <a:graphicData uri="http://schemas.openxmlformats.org/presentationml/2006/ole">
            <mc:AlternateContent xmlns:mc="http://schemas.openxmlformats.org/markup-compatibility/2006">
              <mc:Choice xmlns:v="urn:schemas-microsoft-com:vml" Requires="v">
                <p:oleObj spid="_x0000_s23816" name="Equation" r:id="rId17" imgW="330057" imgH="431613" progId="Equation.DSMT4">
                  <p:embed/>
                </p:oleObj>
              </mc:Choice>
              <mc:Fallback>
                <p:oleObj name="Equation" r:id="rId17" imgW="330057" imgH="431613"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73563"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2387401794"/>
              </p:ext>
            </p:extLst>
          </p:nvPr>
        </p:nvGraphicFramePr>
        <p:xfrm>
          <a:off x="7002463" y="2166938"/>
          <a:ext cx="247650" cy="323850"/>
        </p:xfrm>
        <a:graphic>
          <a:graphicData uri="http://schemas.openxmlformats.org/presentationml/2006/ole">
            <mc:AlternateContent xmlns:mc="http://schemas.openxmlformats.org/markup-compatibility/2006">
              <mc:Choice xmlns:v="urn:schemas-microsoft-com:vml" Requires="v">
                <p:oleObj spid="_x0000_s23817" name="Equation" r:id="rId18" imgW="330057" imgH="431613" progId="Equation.DSMT4">
                  <p:embed/>
                </p:oleObj>
              </mc:Choice>
              <mc:Fallback>
                <p:oleObj name="Equation" r:id="rId18" imgW="330057" imgH="431613"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02463"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88030919"/>
              </p:ext>
            </p:extLst>
          </p:nvPr>
        </p:nvGraphicFramePr>
        <p:xfrm>
          <a:off x="5407025" y="2166938"/>
          <a:ext cx="238125" cy="323850"/>
        </p:xfrm>
        <a:graphic>
          <a:graphicData uri="http://schemas.openxmlformats.org/presentationml/2006/ole">
            <mc:AlternateContent xmlns:mc="http://schemas.openxmlformats.org/markup-compatibility/2006">
              <mc:Choice xmlns:v="urn:schemas-microsoft-com:vml" Requires="v">
                <p:oleObj spid="_x0000_s23818" name="Equation" r:id="rId19" imgW="317225" imgH="431425" progId="Equation.DSMT4">
                  <p:embed/>
                </p:oleObj>
              </mc:Choice>
              <mc:Fallback>
                <p:oleObj name="Equation" r:id="rId19" imgW="317225" imgH="431425"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407025" y="2166938"/>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2218972725"/>
              </p:ext>
            </p:extLst>
          </p:nvPr>
        </p:nvGraphicFramePr>
        <p:xfrm>
          <a:off x="6245225" y="2166938"/>
          <a:ext cx="238125" cy="323850"/>
        </p:xfrm>
        <a:graphic>
          <a:graphicData uri="http://schemas.openxmlformats.org/presentationml/2006/ole">
            <mc:AlternateContent xmlns:mc="http://schemas.openxmlformats.org/markup-compatibility/2006">
              <mc:Choice xmlns:v="urn:schemas-microsoft-com:vml" Requires="v">
                <p:oleObj spid="_x0000_s23819" name="Equation" r:id="rId20" imgW="317225" imgH="431425" progId="Equation.DSMT4">
                  <p:embed/>
                </p:oleObj>
              </mc:Choice>
              <mc:Fallback>
                <p:oleObj name="Equation" r:id="rId20" imgW="317225" imgH="431425"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245225" y="2166938"/>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512989818"/>
              </p:ext>
            </p:extLst>
          </p:nvPr>
        </p:nvGraphicFramePr>
        <p:xfrm>
          <a:off x="7850188" y="2166938"/>
          <a:ext cx="247650" cy="323850"/>
        </p:xfrm>
        <a:graphic>
          <a:graphicData uri="http://schemas.openxmlformats.org/presentationml/2006/ole">
            <mc:AlternateContent xmlns:mc="http://schemas.openxmlformats.org/markup-compatibility/2006">
              <mc:Choice xmlns:v="urn:schemas-microsoft-com:vml" Requires="v">
                <p:oleObj spid="_x0000_s23820" name="Equation" r:id="rId21" imgW="330057" imgH="431613" progId="Equation.DSMT4">
                  <p:embed/>
                </p:oleObj>
              </mc:Choice>
              <mc:Fallback>
                <p:oleObj name="Equation" r:id="rId21" imgW="330057" imgH="431613"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50188"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 Box 11"/>
          <p:cNvSpPr txBox="1">
            <a:spLocks noChangeArrowheads="1"/>
          </p:cNvSpPr>
          <p:nvPr/>
        </p:nvSpPr>
        <p:spPr bwMode="auto">
          <a:xfrm>
            <a:off x="301625" y="1864800"/>
            <a:ext cx="8532813" cy="39639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1pPr>
            <a:lvl2pPr marL="742950" indent="-28575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2pPr>
            <a:lvl3pPr marL="11430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3pPr>
            <a:lvl4pPr marL="16002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4pPr>
            <a:lvl5pPr marL="20574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5pPr>
            <a:lvl6pPr marL="25146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6pPr>
            <a:lvl7pPr marL="29718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7pPr>
            <a:lvl8pPr marL="34290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8pPr>
            <a:lvl9pPr marL="38862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9pPr>
          </a:lstStyle>
          <a:p>
            <a:pPr algn="l">
              <a:spcBef>
                <a:spcPts val="0"/>
              </a:spcBef>
            </a:pPr>
            <a:r>
              <a:rPr lang="en-US" sz="1800" b="1" i="0" dirty="0" smtClean="0"/>
              <a:t>                                         </a:t>
            </a:r>
            <a:r>
              <a:rPr lang="en-US" sz="1800" b="1" i="0" dirty="0"/>
              <a:t>OLS                                                 </a:t>
            </a:r>
            <a:r>
              <a:rPr lang="en-US" sz="1800" b="1" i="0" dirty="0" smtClean="0"/>
              <a:t>IV</a:t>
            </a:r>
            <a:endParaRPr lang="en-US" sz="1000" b="1" i="0" dirty="0" smtClean="0"/>
          </a:p>
          <a:p>
            <a:pPr algn="l">
              <a:spcBef>
                <a:spcPts val="0"/>
              </a:spcBef>
              <a:spcAft>
                <a:spcPts val="0"/>
              </a:spcAft>
            </a:pPr>
            <a:r>
              <a:rPr lang="en-US" sz="1800" b="1" i="0" dirty="0" smtClean="0"/>
              <a:t>                              </a:t>
            </a:r>
            <a:r>
              <a:rPr lang="en-US" sz="1800" b="1" i="0" dirty="0" err="1" smtClean="0"/>
              <a:t>s.e.</a:t>
            </a:r>
            <a:r>
              <a:rPr lang="en-US" sz="1800" b="1" i="0" dirty="0" smtClean="0"/>
              <a:t>(    )             </a:t>
            </a:r>
            <a:r>
              <a:rPr lang="en-US" sz="1800" b="1" i="0" dirty="0" err="1" smtClean="0"/>
              <a:t>s.e.</a:t>
            </a:r>
            <a:r>
              <a:rPr lang="en-US" sz="1800" b="1" i="0" dirty="0" smtClean="0"/>
              <a:t>(    )                 </a:t>
            </a:r>
            <a:r>
              <a:rPr lang="en-US" sz="1800" b="1" i="0" dirty="0" err="1" smtClean="0"/>
              <a:t>s.e.</a:t>
            </a:r>
            <a:r>
              <a:rPr lang="en-US" sz="1800" b="1" i="0" dirty="0" smtClean="0"/>
              <a:t>(    )             </a:t>
            </a:r>
            <a:r>
              <a:rPr lang="en-US" sz="1800" b="1" i="0" dirty="0" err="1" smtClean="0"/>
              <a:t>s.e.</a:t>
            </a:r>
            <a:r>
              <a:rPr lang="en-US" sz="1800" b="1" i="0" dirty="0" smtClean="0"/>
              <a:t>(    )</a:t>
            </a:r>
          </a:p>
          <a:p>
            <a:pPr algn="l">
              <a:lnSpc>
                <a:spcPct val="106000"/>
              </a:lnSpc>
              <a:spcBef>
                <a:spcPts val="1200"/>
              </a:spcBef>
            </a:pPr>
            <a:r>
              <a:rPr lang="en-US" sz="1800" b="1" i="0" dirty="0"/>
              <a:t>	1	0.36	0.49	1.11	0.22	2.33	0.97	0.16	0.45</a:t>
            </a:r>
          </a:p>
          <a:p>
            <a:pPr algn="l">
              <a:lnSpc>
                <a:spcPct val="106000"/>
              </a:lnSpc>
            </a:pPr>
            <a:r>
              <a:rPr lang="en-US" sz="1800" b="1" i="0" dirty="0"/>
              <a:t>	2	0.45	0.38	1.06	0.17	1.53	0.57	0.53	0.26</a:t>
            </a:r>
          </a:p>
          <a:p>
            <a:pPr algn="l">
              <a:lnSpc>
                <a:spcPct val="106000"/>
              </a:lnSpc>
            </a:pPr>
            <a:r>
              <a:rPr lang="en-US" sz="1800" b="1" i="0" dirty="0"/>
              <a:t>	3	0.65	0.27	0.94	0.12	1.13	0.32	0.70	0.15</a:t>
            </a:r>
          </a:p>
          <a:p>
            <a:pPr algn="l">
              <a:lnSpc>
                <a:spcPct val="106000"/>
              </a:lnSpc>
            </a:pPr>
            <a:r>
              <a:rPr lang="en-US" sz="1800" b="1" i="0" dirty="0"/>
              <a:t>	4	0.41	0.39	0.98	0.19	1.55	0.59	0.37	0.30</a:t>
            </a:r>
          </a:p>
          <a:p>
            <a:pPr algn="l">
              <a:lnSpc>
                <a:spcPct val="106000"/>
              </a:lnSpc>
            </a:pPr>
            <a:r>
              <a:rPr lang="en-US" sz="1800" b="1" i="0" dirty="0"/>
              <a:t>	5	0.92	0.46	0.77	0.22	2.31	0.71	0.06	0.35</a:t>
            </a:r>
          </a:p>
          <a:p>
            <a:pPr algn="l">
              <a:lnSpc>
                <a:spcPct val="106000"/>
              </a:lnSpc>
            </a:pPr>
            <a:r>
              <a:rPr lang="en-US" sz="1800" b="1" i="0" dirty="0"/>
              <a:t>	6	0.26	0.35	1.09	0.16	1.24	0.52	0.59	0.25</a:t>
            </a:r>
          </a:p>
          <a:p>
            <a:pPr algn="l">
              <a:lnSpc>
                <a:spcPct val="106000"/>
              </a:lnSpc>
            </a:pPr>
            <a:r>
              <a:rPr lang="en-US" sz="1800" b="1" i="0" dirty="0"/>
              <a:t>	7	0.31	0.39	1.00	0.19	1.52	0.62	0.33	0.32</a:t>
            </a:r>
          </a:p>
          <a:p>
            <a:pPr algn="l">
              <a:lnSpc>
                <a:spcPct val="106000"/>
              </a:lnSpc>
            </a:pPr>
            <a:r>
              <a:rPr lang="en-US" sz="1800" b="1" i="0" dirty="0"/>
              <a:t>	8	1.06	0.38	0.82	0.16	1.95	0.51	0.41	0.22</a:t>
            </a:r>
          </a:p>
          <a:p>
            <a:pPr algn="l">
              <a:lnSpc>
                <a:spcPct val="106000"/>
              </a:lnSpc>
            </a:pPr>
            <a:r>
              <a:rPr lang="en-US" sz="1800" b="1" i="0" dirty="0"/>
              <a:t>	9	</a:t>
            </a:r>
            <a:r>
              <a:rPr lang="en-US" sz="1800" b="1" i="0" dirty="0">
                <a:cs typeface="Arial" charset="0"/>
              </a:rPr>
              <a:t>–</a:t>
            </a:r>
            <a:r>
              <a:rPr lang="en-US" sz="1800" b="1" i="0" dirty="0"/>
              <a:t>0.08	0.36	1.16	0.18	1.11	0.62	0.45	0.33</a:t>
            </a:r>
          </a:p>
          <a:p>
            <a:pPr algn="l">
              <a:lnSpc>
                <a:spcPct val="106000"/>
              </a:lnSpc>
            </a:pPr>
            <a:r>
              <a:rPr lang="en-US" sz="1800" b="1" i="0" dirty="0"/>
              <a:t>	10	1.12	0.43	0.69	0.20	2.26	0.61	0.13	0.29</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ChangeArrowheads="1"/>
          </p:cNvSpPr>
          <p:nvPr/>
        </p:nvSpPr>
        <p:spPr bwMode="auto">
          <a:xfrm>
            <a:off x="595800" y="1836000"/>
            <a:ext cx="7880400" cy="3754800"/>
          </a:xfrm>
          <a:prstGeom prst="rect">
            <a:avLst/>
          </a:prstGeom>
          <a:solidFill>
            <a:srgbClr val="F3F6FF"/>
          </a:solidFill>
          <a:ln>
            <a:noFill/>
          </a:ln>
          <a:effectLst>
            <a:innerShdw blurRad="114300">
              <a:srgbClr val="0066CC"/>
            </a:innerShdw>
          </a:effectLst>
        </p:spPr>
        <p:txBody>
          <a:bodyP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592"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a:t>The IV standard errors are greater than the OLS counterparts, but the OLS estimates are invalid and so there is no basis for a comparison.</a:t>
            </a:r>
            <a:endParaRPr lang="en-GB" sz="1500" b="1" i="0">
              <a:latin typeface="Times New Roman" pitchFamily="18" charset="0"/>
            </a:endParaRPr>
          </a:p>
        </p:txBody>
      </p:sp>
      <p:sp>
        <p:nvSpPr>
          <p:cNvPr id="24593" name="Text Box 2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23</a:t>
            </a: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31" name="Rectangle 14"/>
          <p:cNvSpPr>
            <a:spLocks noChangeArrowheads="1"/>
          </p:cNvSpPr>
          <p:nvPr/>
        </p:nvSpPr>
        <p:spPr bwMode="auto">
          <a:xfrm>
            <a:off x="2351088" y="2541600"/>
            <a:ext cx="649287" cy="300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Rectangle 31"/>
          <p:cNvSpPr/>
          <p:nvPr/>
        </p:nvSpPr>
        <p:spPr>
          <a:xfrm>
            <a:off x="638400" y="1879200"/>
            <a:ext cx="7786800" cy="662400"/>
          </a:xfrm>
          <a:prstGeom prst="rect">
            <a:avLst/>
          </a:prstGeom>
          <a:solidFill>
            <a:srgbClr val="D7E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14"/>
          <p:cNvSpPr>
            <a:spLocks noChangeArrowheads="1"/>
          </p:cNvSpPr>
          <p:nvPr/>
        </p:nvSpPr>
        <p:spPr bwMode="auto">
          <a:xfrm>
            <a:off x="3960813" y="2541600"/>
            <a:ext cx="649287" cy="300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Rectangle 14"/>
          <p:cNvSpPr>
            <a:spLocks noChangeArrowheads="1"/>
          </p:cNvSpPr>
          <p:nvPr/>
        </p:nvSpPr>
        <p:spPr bwMode="auto">
          <a:xfrm>
            <a:off x="5884863" y="2541600"/>
            <a:ext cx="649287" cy="300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Rectangle 14"/>
          <p:cNvSpPr>
            <a:spLocks noChangeArrowheads="1"/>
          </p:cNvSpPr>
          <p:nvPr/>
        </p:nvSpPr>
        <p:spPr bwMode="auto">
          <a:xfrm>
            <a:off x="7485063" y="2541600"/>
            <a:ext cx="649287" cy="300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7" name="Object 36"/>
          <p:cNvGraphicFramePr>
            <a:graphicFrameLocks noChangeAspect="1"/>
          </p:cNvGraphicFramePr>
          <p:nvPr>
            <p:extLst>
              <p:ext uri="{D42A27DB-BD31-4B8C-83A1-F6EECF244321}">
                <p14:modId xmlns:p14="http://schemas.microsoft.com/office/powerpoint/2010/main" val="127746068"/>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4830" name="Equation" r:id="rId3" imgW="2235200" imgH="419100" progId="Equation.3">
                  <p:embed/>
                </p:oleObj>
              </mc:Choice>
              <mc:Fallback>
                <p:oleObj name="Equation" r:id="rId3" imgW="22352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TextBox 37"/>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9" name="Object 18"/>
          <p:cNvGraphicFramePr>
            <a:graphicFrameLocks noChangeAspect="1"/>
          </p:cNvGraphicFramePr>
          <p:nvPr>
            <p:extLst>
              <p:ext uri="{D42A27DB-BD31-4B8C-83A1-F6EECF244321}">
                <p14:modId xmlns:p14="http://schemas.microsoft.com/office/powerpoint/2010/main" val="1506601659"/>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4831"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Rectangle 17"/>
          <p:cNvSpPr>
            <a:spLocks noChangeArrowheads="1"/>
          </p:cNvSpPr>
          <p:nvPr/>
        </p:nvSpPr>
        <p:spPr bwMode="auto">
          <a:xfrm>
            <a:off x="0" y="1196625"/>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2" name="Object 16"/>
          <p:cNvGraphicFramePr>
            <a:graphicFrameLocks noChangeAspect="1"/>
          </p:cNvGraphicFramePr>
          <p:nvPr>
            <p:extLst>
              <p:ext uri="{D42A27DB-BD31-4B8C-83A1-F6EECF244321}">
                <p14:modId xmlns:p14="http://schemas.microsoft.com/office/powerpoint/2010/main" val="1921406204"/>
              </p:ext>
            </p:extLst>
          </p:nvPr>
        </p:nvGraphicFramePr>
        <p:xfrm>
          <a:off x="1784659" y="1274763"/>
          <a:ext cx="2362200" cy="419100"/>
        </p:xfrm>
        <a:graphic>
          <a:graphicData uri="http://schemas.openxmlformats.org/presentationml/2006/ole">
            <mc:AlternateContent xmlns:mc="http://schemas.openxmlformats.org/markup-compatibility/2006">
              <mc:Choice xmlns:v="urn:schemas-microsoft-com:vml" Requires="v">
                <p:oleObj spid="_x0000_s24832" name="Equation" r:id="rId7" imgW="2362200" imgH="419100" progId="Equation.3">
                  <p:embed/>
                </p:oleObj>
              </mc:Choice>
              <mc:Fallback>
                <p:oleObj name="Equation" r:id="rId7" imgW="2362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84659" y="1274763"/>
                        <a:ext cx="2362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17"/>
          <p:cNvGraphicFramePr>
            <a:graphicFrameLocks noChangeAspect="1"/>
          </p:cNvGraphicFramePr>
          <p:nvPr>
            <p:extLst>
              <p:ext uri="{D42A27DB-BD31-4B8C-83A1-F6EECF244321}">
                <p14:modId xmlns:p14="http://schemas.microsoft.com/office/powerpoint/2010/main" val="3186427327"/>
              </p:ext>
            </p:extLst>
          </p:nvPr>
        </p:nvGraphicFramePr>
        <p:xfrm>
          <a:off x="4940300" y="1312863"/>
          <a:ext cx="2717800" cy="342900"/>
        </p:xfrm>
        <a:graphic>
          <a:graphicData uri="http://schemas.openxmlformats.org/presentationml/2006/ole">
            <mc:AlternateContent xmlns:mc="http://schemas.openxmlformats.org/markup-compatibility/2006">
              <mc:Choice xmlns:v="urn:schemas-microsoft-com:vml" Requires="v">
                <p:oleObj spid="_x0000_s24833" name="Equation" r:id="rId9" imgW="2717800" imgH="342900" progId="Equation.3">
                  <p:embed/>
                </p:oleObj>
              </mc:Choice>
              <mc:Fallback>
                <p:oleObj name="Equation" r:id="rId9" imgW="2717800" imgH="3429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40300" y="1312863"/>
                        <a:ext cx="2717800"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 name="Line 6"/>
          <p:cNvSpPr>
            <a:spLocks noChangeShapeType="1"/>
          </p:cNvSpPr>
          <p:nvPr/>
        </p:nvSpPr>
        <p:spPr bwMode="auto">
          <a:xfrm>
            <a:off x="608400" y="2541600"/>
            <a:ext cx="78588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Line 6"/>
          <p:cNvSpPr>
            <a:spLocks noChangeShapeType="1"/>
          </p:cNvSpPr>
          <p:nvPr/>
        </p:nvSpPr>
        <p:spPr bwMode="auto">
          <a:xfrm>
            <a:off x="608400" y="2541600"/>
            <a:ext cx="78588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2539865806"/>
              </p:ext>
            </p:extLst>
          </p:nvPr>
        </p:nvGraphicFramePr>
        <p:xfrm>
          <a:off x="3478213" y="2167200"/>
          <a:ext cx="247650" cy="323850"/>
        </p:xfrm>
        <a:graphic>
          <a:graphicData uri="http://schemas.openxmlformats.org/presentationml/2006/ole">
            <mc:AlternateContent xmlns:mc="http://schemas.openxmlformats.org/markup-compatibility/2006">
              <mc:Choice xmlns:v="urn:schemas-microsoft-com:vml" Requires="v">
                <p:oleObj spid="_x0000_s24834" name="Equation" r:id="rId11" imgW="330120" imgH="431640" progId="Equation.DSMT4">
                  <p:embed/>
                </p:oleObj>
              </mc:Choice>
              <mc:Fallback>
                <p:oleObj name="Equation" r:id="rId11" imgW="330120" imgH="43164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78213" y="21672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808324916"/>
              </p:ext>
            </p:extLst>
          </p:nvPr>
        </p:nvGraphicFramePr>
        <p:xfrm>
          <a:off x="1873250" y="2167200"/>
          <a:ext cx="238125" cy="323850"/>
        </p:xfrm>
        <a:graphic>
          <a:graphicData uri="http://schemas.openxmlformats.org/presentationml/2006/ole">
            <mc:AlternateContent xmlns:mc="http://schemas.openxmlformats.org/markup-compatibility/2006">
              <mc:Choice xmlns:v="urn:schemas-microsoft-com:vml" Requires="v">
                <p:oleObj spid="_x0000_s24835" name="Equation" r:id="rId13" imgW="317160" imgH="431640" progId="Equation.DSMT4">
                  <p:embed/>
                </p:oleObj>
              </mc:Choice>
              <mc:Fallback>
                <p:oleObj name="Equation" r:id="rId13" imgW="317160" imgH="431640" progId="Equation.DSMT4">
                  <p:embed/>
                  <p:pic>
                    <p:nvPicPr>
                      <p:cNvPr id="0" name=""/>
                      <p:cNvPicPr>
                        <a:picLocks noChangeAspect="1" noChangeArrowheads="1"/>
                      </p:cNvPicPr>
                      <p:nvPr/>
                    </p:nvPicPr>
                    <p:blipFill>
                      <a:blip r:embed="rId14"/>
                      <a:srcRect/>
                      <a:stretch>
                        <a:fillRect/>
                      </a:stretch>
                    </p:blipFill>
                    <p:spPr bwMode="auto">
                      <a:xfrm>
                        <a:off x="1873250" y="2167200"/>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884323106"/>
              </p:ext>
            </p:extLst>
          </p:nvPr>
        </p:nvGraphicFramePr>
        <p:xfrm>
          <a:off x="2759075" y="2167200"/>
          <a:ext cx="238125" cy="323850"/>
        </p:xfrm>
        <a:graphic>
          <a:graphicData uri="http://schemas.openxmlformats.org/presentationml/2006/ole">
            <mc:AlternateContent xmlns:mc="http://schemas.openxmlformats.org/markup-compatibility/2006">
              <mc:Choice xmlns:v="urn:schemas-microsoft-com:vml" Requires="v">
                <p:oleObj spid="_x0000_s24836" name="Equation" r:id="rId15" imgW="317160" imgH="431640" progId="Equation.DSMT4">
                  <p:embed/>
                </p:oleObj>
              </mc:Choice>
              <mc:Fallback>
                <p:oleObj name="Equation" r:id="rId15" imgW="317160" imgH="43164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759075" y="2167200"/>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1977360041"/>
              </p:ext>
            </p:extLst>
          </p:nvPr>
        </p:nvGraphicFramePr>
        <p:xfrm>
          <a:off x="4373563" y="2166938"/>
          <a:ext cx="247650" cy="323850"/>
        </p:xfrm>
        <a:graphic>
          <a:graphicData uri="http://schemas.openxmlformats.org/presentationml/2006/ole">
            <mc:AlternateContent xmlns:mc="http://schemas.openxmlformats.org/markup-compatibility/2006">
              <mc:Choice xmlns:v="urn:schemas-microsoft-com:vml" Requires="v">
                <p:oleObj spid="_x0000_s24837" name="Equation" r:id="rId17" imgW="330057" imgH="431613" progId="Equation.DSMT4">
                  <p:embed/>
                </p:oleObj>
              </mc:Choice>
              <mc:Fallback>
                <p:oleObj name="Equation" r:id="rId17" imgW="330057" imgH="431613"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73563"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40"/>
          <p:cNvGraphicFramePr>
            <a:graphicFrameLocks noChangeAspect="1"/>
          </p:cNvGraphicFramePr>
          <p:nvPr>
            <p:extLst>
              <p:ext uri="{D42A27DB-BD31-4B8C-83A1-F6EECF244321}">
                <p14:modId xmlns:p14="http://schemas.microsoft.com/office/powerpoint/2010/main" val="2387401794"/>
              </p:ext>
            </p:extLst>
          </p:nvPr>
        </p:nvGraphicFramePr>
        <p:xfrm>
          <a:off x="7002463" y="2166938"/>
          <a:ext cx="247650" cy="323850"/>
        </p:xfrm>
        <a:graphic>
          <a:graphicData uri="http://schemas.openxmlformats.org/presentationml/2006/ole">
            <mc:AlternateContent xmlns:mc="http://schemas.openxmlformats.org/markup-compatibility/2006">
              <mc:Choice xmlns:v="urn:schemas-microsoft-com:vml" Requires="v">
                <p:oleObj spid="_x0000_s24838" name="Equation" r:id="rId18" imgW="330057" imgH="431613" progId="Equation.DSMT4">
                  <p:embed/>
                </p:oleObj>
              </mc:Choice>
              <mc:Fallback>
                <p:oleObj name="Equation" r:id="rId18" imgW="330057" imgH="431613"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02463"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43"/>
          <p:cNvGraphicFramePr>
            <a:graphicFrameLocks noChangeAspect="1"/>
          </p:cNvGraphicFramePr>
          <p:nvPr>
            <p:extLst>
              <p:ext uri="{D42A27DB-BD31-4B8C-83A1-F6EECF244321}">
                <p14:modId xmlns:p14="http://schemas.microsoft.com/office/powerpoint/2010/main" val="88030919"/>
              </p:ext>
            </p:extLst>
          </p:nvPr>
        </p:nvGraphicFramePr>
        <p:xfrm>
          <a:off x="5407025" y="2166938"/>
          <a:ext cx="238125" cy="323850"/>
        </p:xfrm>
        <a:graphic>
          <a:graphicData uri="http://schemas.openxmlformats.org/presentationml/2006/ole">
            <mc:AlternateContent xmlns:mc="http://schemas.openxmlformats.org/markup-compatibility/2006">
              <mc:Choice xmlns:v="urn:schemas-microsoft-com:vml" Requires="v">
                <p:oleObj spid="_x0000_s24839" name="Equation" r:id="rId19" imgW="317225" imgH="431425" progId="Equation.DSMT4">
                  <p:embed/>
                </p:oleObj>
              </mc:Choice>
              <mc:Fallback>
                <p:oleObj name="Equation" r:id="rId19" imgW="317225" imgH="431425"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407025" y="2166938"/>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45"/>
          <p:cNvGraphicFramePr>
            <a:graphicFrameLocks noChangeAspect="1"/>
          </p:cNvGraphicFramePr>
          <p:nvPr>
            <p:extLst>
              <p:ext uri="{D42A27DB-BD31-4B8C-83A1-F6EECF244321}">
                <p14:modId xmlns:p14="http://schemas.microsoft.com/office/powerpoint/2010/main" val="2218972725"/>
              </p:ext>
            </p:extLst>
          </p:nvPr>
        </p:nvGraphicFramePr>
        <p:xfrm>
          <a:off x="6245225" y="2166938"/>
          <a:ext cx="238125" cy="323850"/>
        </p:xfrm>
        <a:graphic>
          <a:graphicData uri="http://schemas.openxmlformats.org/presentationml/2006/ole">
            <mc:AlternateContent xmlns:mc="http://schemas.openxmlformats.org/markup-compatibility/2006">
              <mc:Choice xmlns:v="urn:schemas-microsoft-com:vml" Requires="v">
                <p:oleObj spid="_x0000_s24840" name="Equation" r:id="rId20" imgW="317225" imgH="431425" progId="Equation.DSMT4">
                  <p:embed/>
                </p:oleObj>
              </mc:Choice>
              <mc:Fallback>
                <p:oleObj name="Equation" r:id="rId20" imgW="317225" imgH="431425"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245225" y="2166938"/>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512989818"/>
              </p:ext>
            </p:extLst>
          </p:nvPr>
        </p:nvGraphicFramePr>
        <p:xfrm>
          <a:off x="7850188" y="2166938"/>
          <a:ext cx="247650" cy="323850"/>
        </p:xfrm>
        <a:graphic>
          <a:graphicData uri="http://schemas.openxmlformats.org/presentationml/2006/ole">
            <mc:AlternateContent xmlns:mc="http://schemas.openxmlformats.org/markup-compatibility/2006">
              <mc:Choice xmlns:v="urn:schemas-microsoft-com:vml" Requires="v">
                <p:oleObj spid="_x0000_s24841" name="Equation" r:id="rId21" imgW="330057" imgH="431613" progId="Equation.DSMT4">
                  <p:embed/>
                </p:oleObj>
              </mc:Choice>
              <mc:Fallback>
                <p:oleObj name="Equation" r:id="rId21" imgW="330057" imgH="431613"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50188"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Text Box 11"/>
          <p:cNvSpPr txBox="1">
            <a:spLocks noChangeArrowheads="1"/>
          </p:cNvSpPr>
          <p:nvPr/>
        </p:nvSpPr>
        <p:spPr bwMode="auto">
          <a:xfrm>
            <a:off x="301625" y="1864800"/>
            <a:ext cx="8532813" cy="39639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1pPr>
            <a:lvl2pPr marL="742950" indent="-28575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2pPr>
            <a:lvl3pPr marL="11430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3pPr>
            <a:lvl4pPr marL="16002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4pPr>
            <a:lvl5pPr marL="20574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5pPr>
            <a:lvl6pPr marL="25146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6pPr>
            <a:lvl7pPr marL="29718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7pPr>
            <a:lvl8pPr marL="34290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8pPr>
            <a:lvl9pPr marL="38862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9pPr>
          </a:lstStyle>
          <a:p>
            <a:pPr algn="l">
              <a:spcBef>
                <a:spcPts val="0"/>
              </a:spcBef>
            </a:pPr>
            <a:r>
              <a:rPr lang="en-US" sz="1800" b="1" i="0" dirty="0" smtClean="0"/>
              <a:t>                                         </a:t>
            </a:r>
            <a:r>
              <a:rPr lang="en-US" sz="1800" b="1" i="0" dirty="0"/>
              <a:t>OLS                                                 </a:t>
            </a:r>
            <a:r>
              <a:rPr lang="en-US" sz="1800" b="1" i="0" dirty="0" smtClean="0"/>
              <a:t>IV</a:t>
            </a:r>
            <a:endParaRPr lang="en-US" sz="1000" b="1" i="0" dirty="0" smtClean="0"/>
          </a:p>
          <a:p>
            <a:pPr algn="l">
              <a:spcBef>
                <a:spcPts val="0"/>
              </a:spcBef>
              <a:spcAft>
                <a:spcPts val="0"/>
              </a:spcAft>
            </a:pPr>
            <a:r>
              <a:rPr lang="en-US" sz="1800" b="1" i="0" dirty="0" smtClean="0"/>
              <a:t>                              </a:t>
            </a:r>
            <a:r>
              <a:rPr lang="en-US" sz="1800" b="1" i="0" dirty="0" err="1" smtClean="0"/>
              <a:t>s.e.</a:t>
            </a:r>
            <a:r>
              <a:rPr lang="en-US" sz="1800" b="1" i="0" dirty="0" smtClean="0"/>
              <a:t>(    )             </a:t>
            </a:r>
            <a:r>
              <a:rPr lang="en-US" sz="1800" b="1" i="0" dirty="0" err="1" smtClean="0"/>
              <a:t>s.e.</a:t>
            </a:r>
            <a:r>
              <a:rPr lang="en-US" sz="1800" b="1" i="0" dirty="0" smtClean="0"/>
              <a:t>(    )                 </a:t>
            </a:r>
            <a:r>
              <a:rPr lang="en-US" sz="1800" b="1" i="0" dirty="0" err="1" smtClean="0"/>
              <a:t>s.e.</a:t>
            </a:r>
            <a:r>
              <a:rPr lang="en-US" sz="1800" b="1" i="0" dirty="0" smtClean="0"/>
              <a:t>(    )             </a:t>
            </a:r>
            <a:r>
              <a:rPr lang="en-US" sz="1800" b="1" i="0" dirty="0" err="1" smtClean="0"/>
              <a:t>s.e.</a:t>
            </a:r>
            <a:r>
              <a:rPr lang="en-US" sz="1800" b="1" i="0" dirty="0" smtClean="0"/>
              <a:t>(    )</a:t>
            </a:r>
          </a:p>
          <a:p>
            <a:pPr algn="l">
              <a:lnSpc>
                <a:spcPct val="106000"/>
              </a:lnSpc>
              <a:spcBef>
                <a:spcPts val="1200"/>
              </a:spcBef>
            </a:pPr>
            <a:r>
              <a:rPr lang="en-US" sz="1800" b="1" i="0" dirty="0"/>
              <a:t>	1	0.36	0.49	1.11	0.22	2.33	0.97	0.16	0.45</a:t>
            </a:r>
          </a:p>
          <a:p>
            <a:pPr algn="l">
              <a:lnSpc>
                <a:spcPct val="106000"/>
              </a:lnSpc>
            </a:pPr>
            <a:r>
              <a:rPr lang="en-US" sz="1800" b="1" i="0" dirty="0"/>
              <a:t>	2	0.45	0.38	1.06	0.17	1.53	0.57	0.53	0.26</a:t>
            </a:r>
          </a:p>
          <a:p>
            <a:pPr algn="l">
              <a:lnSpc>
                <a:spcPct val="106000"/>
              </a:lnSpc>
            </a:pPr>
            <a:r>
              <a:rPr lang="en-US" sz="1800" b="1" i="0" dirty="0"/>
              <a:t>	3	0.65	0.27	0.94	0.12	1.13	0.32	0.70	0.15</a:t>
            </a:r>
          </a:p>
          <a:p>
            <a:pPr algn="l">
              <a:lnSpc>
                <a:spcPct val="106000"/>
              </a:lnSpc>
            </a:pPr>
            <a:r>
              <a:rPr lang="en-US" sz="1800" b="1" i="0" dirty="0"/>
              <a:t>	4	0.41	0.39	0.98	0.19	1.55	0.59	0.37	0.30</a:t>
            </a:r>
          </a:p>
          <a:p>
            <a:pPr algn="l">
              <a:lnSpc>
                <a:spcPct val="106000"/>
              </a:lnSpc>
            </a:pPr>
            <a:r>
              <a:rPr lang="en-US" sz="1800" b="1" i="0" dirty="0"/>
              <a:t>	5	0.92	0.46	0.77	0.22	2.31	0.71	0.06	0.35</a:t>
            </a:r>
          </a:p>
          <a:p>
            <a:pPr algn="l">
              <a:lnSpc>
                <a:spcPct val="106000"/>
              </a:lnSpc>
            </a:pPr>
            <a:r>
              <a:rPr lang="en-US" sz="1800" b="1" i="0" dirty="0"/>
              <a:t>	6	0.26	0.35	1.09	0.16	1.24	0.52	0.59	0.25</a:t>
            </a:r>
          </a:p>
          <a:p>
            <a:pPr algn="l">
              <a:lnSpc>
                <a:spcPct val="106000"/>
              </a:lnSpc>
            </a:pPr>
            <a:r>
              <a:rPr lang="en-US" sz="1800" b="1" i="0" dirty="0"/>
              <a:t>	7	0.31	0.39	1.00	0.19	1.52	0.62	0.33	0.32</a:t>
            </a:r>
          </a:p>
          <a:p>
            <a:pPr algn="l">
              <a:lnSpc>
                <a:spcPct val="106000"/>
              </a:lnSpc>
            </a:pPr>
            <a:r>
              <a:rPr lang="en-US" sz="1800" b="1" i="0" dirty="0"/>
              <a:t>	8	1.06	0.38	0.82	0.16	1.95	0.51	0.41	0.22</a:t>
            </a:r>
          </a:p>
          <a:p>
            <a:pPr algn="l">
              <a:lnSpc>
                <a:spcPct val="106000"/>
              </a:lnSpc>
            </a:pPr>
            <a:r>
              <a:rPr lang="en-US" sz="1800" b="1" i="0" dirty="0"/>
              <a:t>	9	</a:t>
            </a:r>
            <a:r>
              <a:rPr lang="en-US" sz="1800" b="1" i="0" dirty="0">
                <a:cs typeface="Arial" charset="0"/>
              </a:rPr>
              <a:t>–</a:t>
            </a:r>
            <a:r>
              <a:rPr lang="en-US" sz="1800" b="1" i="0" dirty="0"/>
              <a:t>0.08	0.36	1.16	0.18	1.11	0.62	0.45	0.33</a:t>
            </a:r>
          </a:p>
          <a:p>
            <a:pPr algn="l">
              <a:lnSpc>
                <a:spcPct val="106000"/>
              </a:lnSpc>
            </a:pPr>
            <a:r>
              <a:rPr lang="en-US" sz="1800" b="1" i="0" dirty="0"/>
              <a:t>	10	1.12	0.43	0.69	0.20	2.26	0.61	0.13	0.29</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5615"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a:t>Returning to the estimates of the slope coefficients, note that the dispersion of the OLS estimates is smaller than that of the IV estimates.</a:t>
            </a:r>
            <a:endParaRPr lang="en-GB" sz="1500" b="1" i="0">
              <a:latin typeface="Times New Roman" pitchFamily="18" charset="0"/>
            </a:endParaRPr>
          </a:p>
        </p:txBody>
      </p:sp>
      <p:sp>
        <p:nvSpPr>
          <p:cNvPr id="25616" name="Text Box 2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24</a:t>
            </a: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9" name="Rectangle 5"/>
          <p:cNvSpPr>
            <a:spLocks noChangeArrowheads="1"/>
          </p:cNvSpPr>
          <p:nvPr/>
        </p:nvSpPr>
        <p:spPr bwMode="auto">
          <a:xfrm>
            <a:off x="595800" y="1836000"/>
            <a:ext cx="7880400" cy="3754800"/>
          </a:xfrm>
          <a:prstGeom prst="rect">
            <a:avLst/>
          </a:prstGeom>
          <a:solidFill>
            <a:srgbClr val="F3F6FF"/>
          </a:solidFill>
          <a:ln>
            <a:noFill/>
          </a:ln>
          <a:effectLst>
            <a:innerShdw blurRad="114300">
              <a:srgbClr val="0066CC"/>
            </a:innerShdw>
          </a:effectLst>
        </p:spPr>
        <p:txBody>
          <a:bodyPr/>
          <a:lstStyle/>
          <a:p>
            <a:pPr>
              <a:defRPr/>
            </a:pPr>
            <a:endParaRPr lang="en-GB"/>
          </a:p>
        </p:txBody>
      </p:sp>
      <p:sp>
        <p:nvSpPr>
          <p:cNvPr id="35" name="Rectangle 34"/>
          <p:cNvSpPr/>
          <p:nvPr/>
        </p:nvSpPr>
        <p:spPr>
          <a:xfrm>
            <a:off x="638400" y="1879200"/>
            <a:ext cx="7786800" cy="662400"/>
          </a:xfrm>
          <a:prstGeom prst="rect">
            <a:avLst/>
          </a:prstGeom>
          <a:solidFill>
            <a:srgbClr val="D7E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14"/>
          <p:cNvSpPr>
            <a:spLocks noChangeArrowheads="1"/>
          </p:cNvSpPr>
          <p:nvPr/>
        </p:nvSpPr>
        <p:spPr bwMode="auto">
          <a:xfrm>
            <a:off x="3265488" y="2541600"/>
            <a:ext cx="649287" cy="300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Rectangle 14"/>
          <p:cNvSpPr>
            <a:spLocks noChangeArrowheads="1"/>
          </p:cNvSpPr>
          <p:nvPr/>
        </p:nvSpPr>
        <p:spPr bwMode="auto">
          <a:xfrm>
            <a:off x="6780213" y="2541600"/>
            <a:ext cx="649287" cy="3006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9" name="Object 38"/>
          <p:cNvGraphicFramePr>
            <a:graphicFrameLocks noChangeAspect="1"/>
          </p:cNvGraphicFramePr>
          <p:nvPr>
            <p:extLst>
              <p:ext uri="{D42A27DB-BD31-4B8C-83A1-F6EECF244321}">
                <p14:modId xmlns:p14="http://schemas.microsoft.com/office/powerpoint/2010/main" val="298935292"/>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5850" name="Equation" r:id="rId3" imgW="2235200" imgH="419100" progId="Equation.3">
                  <p:embed/>
                </p:oleObj>
              </mc:Choice>
              <mc:Fallback>
                <p:oleObj name="Equation" r:id="rId3" imgW="22352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TextBox 39"/>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41" name="Object 18"/>
          <p:cNvGraphicFramePr>
            <a:graphicFrameLocks noChangeAspect="1"/>
          </p:cNvGraphicFramePr>
          <p:nvPr>
            <p:extLst>
              <p:ext uri="{D42A27DB-BD31-4B8C-83A1-F6EECF244321}">
                <p14:modId xmlns:p14="http://schemas.microsoft.com/office/powerpoint/2010/main" val="3539037212"/>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5851"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Rectangle 17"/>
          <p:cNvSpPr>
            <a:spLocks noChangeArrowheads="1"/>
          </p:cNvSpPr>
          <p:nvPr/>
        </p:nvSpPr>
        <p:spPr bwMode="auto">
          <a:xfrm>
            <a:off x="0" y="1196625"/>
            <a:ext cx="9144000" cy="547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3" name="Rectangle 4"/>
          <p:cNvSpPr>
            <a:spLocks noChangeArrowheads="1"/>
          </p:cNvSpPr>
          <p:nvPr/>
        </p:nvSpPr>
        <p:spPr bwMode="auto">
          <a:xfrm>
            <a:off x="2908800" y="1238400"/>
            <a:ext cx="4464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4" name="Object 16"/>
          <p:cNvGraphicFramePr>
            <a:graphicFrameLocks noChangeAspect="1"/>
          </p:cNvGraphicFramePr>
          <p:nvPr>
            <p:extLst>
              <p:ext uri="{D42A27DB-BD31-4B8C-83A1-F6EECF244321}">
                <p14:modId xmlns:p14="http://schemas.microsoft.com/office/powerpoint/2010/main" val="1847927811"/>
              </p:ext>
            </p:extLst>
          </p:nvPr>
        </p:nvGraphicFramePr>
        <p:xfrm>
          <a:off x="1784659" y="1274763"/>
          <a:ext cx="2362200" cy="419100"/>
        </p:xfrm>
        <a:graphic>
          <a:graphicData uri="http://schemas.openxmlformats.org/presentationml/2006/ole">
            <mc:AlternateContent xmlns:mc="http://schemas.openxmlformats.org/markup-compatibility/2006">
              <mc:Choice xmlns:v="urn:schemas-microsoft-com:vml" Requires="v">
                <p:oleObj spid="_x0000_s25852" name="Equation" r:id="rId7" imgW="2362200" imgH="419100" progId="Equation.3">
                  <p:embed/>
                </p:oleObj>
              </mc:Choice>
              <mc:Fallback>
                <p:oleObj name="Equation" r:id="rId7" imgW="2362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84659" y="1274763"/>
                        <a:ext cx="23622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17"/>
          <p:cNvGraphicFramePr>
            <a:graphicFrameLocks noChangeAspect="1"/>
          </p:cNvGraphicFramePr>
          <p:nvPr>
            <p:extLst>
              <p:ext uri="{D42A27DB-BD31-4B8C-83A1-F6EECF244321}">
                <p14:modId xmlns:p14="http://schemas.microsoft.com/office/powerpoint/2010/main" val="4083466509"/>
              </p:ext>
            </p:extLst>
          </p:nvPr>
        </p:nvGraphicFramePr>
        <p:xfrm>
          <a:off x="4940300" y="1312863"/>
          <a:ext cx="2717800" cy="342900"/>
        </p:xfrm>
        <a:graphic>
          <a:graphicData uri="http://schemas.openxmlformats.org/presentationml/2006/ole">
            <mc:AlternateContent xmlns:mc="http://schemas.openxmlformats.org/markup-compatibility/2006">
              <mc:Choice xmlns:v="urn:schemas-microsoft-com:vml" Requires="v">
                <p:oleObj spid="_x0000_s25853" name="Equation" r:id="rId9" imgW="2717800" imgH="342900" progId="Equation.3">
                  <p:embed/>
                </p:oleObj>
              </mc:Choice>
              <mc:Fallback>
                <p:oleObj name="Equation" r:id="rId9" imgW="2717800" imgH="3429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40300" y="1312863"/>
                        <a:ext cx="2717800"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Line 6"/>
          <p:cNvSpPr>
            <a:spLocks noChangeShapeType="1"/>
          </p:cNvSpPr>
          <p:nvPr/>
        </p:nvSpPr>
        <p:spPr bwMode="auto">
          <a:xfrm>
            <a:off x="608400" y="2541600"/>
            <a:ext cx="78588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Line 6"/>
          <p:cNvSpPr>
            <a:spLocks noChangeShapeType="1"/>
          </p:cNvSpPr>
          <p:nvPr/>
        </p:nvSpPr>
        <p:spPr bwMode="auto">
          <a:xfrm>
            <a:off x="608400" y="2541600"/>
            <a:ext cx="7858800" cy="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2539865806"/>
              </p:ext>
            </p:extLst>
          </p:nvPr>
        </p:nvGraphicFramePr>
        <p:xfrm>
          <a:off x="3478213" y="2167200"/>
          <a:ext cx="247650" cy="323850"/>
        </p:xfrm>
        <a:graphic>
          <a:graphicData uri="http://schemas.openxmlformats.org/presentationml/2006/ole">
            <mc:AlternateContent xmlns:mc="http://schemas.openxmlformats.org/markup-compatibility/2006">
              <mc:Choice xmlns:v="urn:schemas-microsoft-com:vml" Requires="v">
                <p:oleObj spid="_x0000_s25854" name="Equation" r:id="rId11" imgW="330120" imgH="431640" progId="Equation.DSMT4">
                  <p:embed/>
                </p:oleObj>
              </mc:Choice>
              <mc:Fallback>
                <p:oleObj name="Equation" r:id="rId11" imgW="330120" imgH="43164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78213" y="2167200"/>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808324916"/>
              </p:ext>
            </p:extLst>
          </p:nvPr>
        </p:nvGraphicFramePr>
        <p:xfrm>
          <a:off x="1873250" y="2167200"/>
          <a:ext cx="238125" cy="323850"/>
        </p:xfrm>
        <a:graphic>
          <a:graphicData uri="http://schemas.openxmlformats.org/presentationml/2006/ole">
            <mc:AlternateContent xmlns:mc="http://schemas.openxmlformats.org/markup-compatibility/2006">
              <mc:Choice xmlns:v="urn:schemas-microsoft-com:vml" Requires="v">
                <p:oleObj spid="_x0000_s25855" name="Equation" r:id="rId13" imgW="317160" imgH="431640" progId="Equation.DSMT4">
                  <p:embed/>
                </p:oleObj>
              </mc:Choice>
              <mc:Fallback>
                <p:oleObj name="Equation" r:id="rId13" imgW="317160" imgH="431640" progId="Equation.DSMT4">
                  <p:embed/>
                  <p:pic>
                    <p:nvPicPr>
                      <p:cNvPr id="0" name=""/>
                      <p:cNvPicPr>
                        <a:picLocks noChangeAspect="1" noChangeArrowheads="1"/>
                      </p:cNvPicPr>
                      <p:nvPr/>
                    </p:nvPicPr>
                    <p:blipFill>
                      <a:blip r:embed="rId14"/>
                      <a:srcRect/>
                      <a:stretch>
                        <a:fillRect/>
                      </a:stretch>
                    </p:blipFill>
                    <p:spPr bwMode="auto">
                      <a:xfrm>
                        <a:off x="1873250" y="2167200"/>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884323106"/>
              </p:ext>
            </p:extLst>
          </p:nvPr>
        </p:nvGraphicFramePr>
        <p:xfrm>
          <a:off x="2759075" y="2167200"/>
          <a:ext cx="238125" cy="323850"/>
        </p:xfrm>
        <a:graphic>
          <a:graphicData uri="http://schemas.openxmlformats.org/presentationml/2006/ole">
            <mc:AlternateContent xmlns:mc="http://schemas.openxmlformats.org/markup-compatibility/2006">
              <mc:Choice xmlns:v="urn:schemas-microsoft-com:vml" Requires="v">
                <p:oleObj spid="_x0000_s25856" name="Equation" r:id="rId15" imgW="317160" imgH="431640" progId="Equation.DSMT4">
                  <p:embed/>
                </p:oleObj>
              </mc:Choice>
              <mc:Fallback>
                <p:oleObj name="Equation" r:id="rId15" imgW="317160" imgH="43164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759075" y="2167200"/>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977360041"/>
              </p:ext>
            </p:extLst>
          </p:nvPr>
        </p:nvGraphicFramePr>
        <p:xfrm>
          <a:off x="4373563" y="2166938"/>
          <a:ext cx="247650" cy="323850"/>
        </p:xfrm>
        <a:graphic>
          <a:graphicData uri="http://schemas.openxmlformats.org/presentationml/2006/ole">
            <mc:AlternateContent xmlns:mc="http://schemas.openxmlformats.org/markup-compatibility/2006">
              <mc:Choice xmlns:v="urn:schemas-microsoft-com:vml" Requires="v">
                <p:oleObj spid="_x0000_s25857" name="Equation" r:id="rId17" imgW="330057" imgH="431613" progId="Equation.DSMT4">
                  <p:embed/>
                </p:oleObj>
              </mc:Choice>
              <mc:Fallback>
                <p:oleObj name="Equation" r:id="rId17" imgW="330057" imgH="431613"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73563"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2387401794"/>
              </p:ext>
            </p:extLst>
          </p:nvPr>
        </p:nvGraphicFramePr>
        <p:xfrm>
          <a:off x="7002463" y="2166938"/>
          <a:ext cx="247650" cy="323850"/>
        </p:xfrm>
        <a:graphic>
          <a:graphicData uri="http://schemas.openxmlformats.org/presentationml/2006/ole">
            <mc:AlternateContent xmlns:mc="http://schemas.openxmlformats.org/markup-compatibility/2006">
              <mc:Choice xmlns:v="urn:schemas-microsoft-com:vml" Requires="v">
                <p:oleObj spid="_x0000_s25858" name="Equation" r:id="rId18" imgW="330057" imgH="431613" progId="Equation.DSMT4">
                  <p:embed/>
                </p:oleObj>
              </mc:Choice>
              <mc:Fallback>
                <p:oleObj name="Equation" r:id="rId18" imgW="330057" imgH="431613"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02463"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88030919"/>
              </p:ext>
            </p:extLst>
          </p:nvPr>
        </p:nvGraphicFramePr>
        <p:xfrm>
          <a:off x="5407025" y="2166938"/>
          <a:ext cx="238125" cy="323850"/>
        </p:xfrm>
        <a:graphic>
          <a:graphicData uri="http://schemas.openxmlformats.org/presentationml/2006/ole">
            <mc:AlternateContent xmlns:mc="http://schemas.openxmlformats.org/markup-compatibility/2006">
              <mc:Choice xmlns:v="urn:schemas-microsoft-com:vml" Requires="v">
                <p:oleObj spid="_x0000_s25859" name="Equation" r:id="rId19" imgW="317225" imgH="431425" progId="Equation.DSMT4">
                  <p:embed/>
                </p:oleObj>
              </mc:Choice>
              <mc:Fallback>
                <p:oleObj name="Equation" r:id="rId19" imgW="317225" imgH="431425"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407025" y="2166938"/>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2218972725"/>
              </p:ext>
            </p:extLst>
          </p:nvPr>
        </p:nvGraphicFramePr>
        <p:xfrm>
          <a:off x="6245225" y="2166938"/>
          <a:ext cx="238125" cy="323850"/>
        </p:xfrm>
        <a:graphic>
          <a:graphicData uri="http://schemas.openxmlformats.org/presentationml/2006/ole">
            <mc:AlternateContent xmlns:mc="http://schemas.openxmlformats.org/markup-compatibility/2006">
              <mc:Choice xmlns:v="urn:schemas-microsoft-com:vml" Requires="v">
                <p:oleObj spid="_x0000_s25860" name="Equation" r:id="rId20" imgW="317225" imgH="431425" progId="Equation.DSMT4">
                  <p:embed/>
                </p:oleObj>
              </mc:Choice>
              <mc:Fallback>
                <p:oleObj name="Equation" r:id="rId20" imgW="317225" imgH="431425"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245225" y="2166938"/>
                        <a:ext cx="238125"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512989818"/>
              </p:ext>
            </p:extLst>
          </p:nvPr>
        </p:nvGraphicFramePr>
        <p:xfrm>
          <a:off x="7850188" y="2166938"/>
          <a:ext cx="247650" cy="323850"/>
        </p:xfrm>
        <a:graphic>
          <a:graphicData uri="http://schemas.openxmlformats.org/presentationml/2006/ole">
            <mc:AlternateContent xmlns:mc="http://schemas.openxmlformats.org/markup-compatibility/2006">
              <mc:Choice xmlns:v="urn:schemas-microsoft-com:vml" Requires="v">
                <p:oleObj spid="_x0000_s25861" name="Equation" r:id="rId21" imgW="330057" imgH="431613" progId="Equation.DSMT4">
                  <p:embed/>
                </p:oleObj>
              </mc:Choice>
              <mc:Fallback>
                <p:oleObj name="Equation" r:id="rId21" imgW="330057" imgH="431613"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50188" y="2166938"/>
                        <a:ext cx="2476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 Box 11"/>
          <p:cNvSpPr txBox="1">
            <a:spLocks noChangeArrowheads="1"/>
          </p:cNvSpPr>
          <p:nvPr/>
        </p:nvSpPr>
        <p:spPr bwMode="auto">
          <a:xfrm>
            <a:off x="301625" y="1864800"/>
            <a:ext cx="8532813" cy="39639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1pPr>
            <a:lvl2pPr marL="742950" indent="-28575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2pPr>
            <a:lvl3pPr marL="11430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3pPr>
            <a:lvl4pPr marL="16002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4pPr>
            <a:lvl5pPr marL="2057400" indent="-228600">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5pPr>
            <a:lvl6pPr marL="25146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6pPr>
            <a:lvl7pPr marL="29718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7pPr>
            <a:lvl8pPr marL="34290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8pPr>
            <a:lvl9pPr marL="3886200" indent="-228600" algn="r" eaLnBrk="0" fontAlgn="base" hangingPunct="0">
              <a:spcBef>
                <a:spcPct val="0"/>
              </a:spcBef>
              <a:spcAft>
                <a:spcPct val="0"/>
              </a:spcAft>
              <a:tabLst>
                <a:tab pos="685800" algn="r"/>
                <a:tab pos="1485900" algn="dec"/>
                <a:tab pos="2286000" algn="ctr"/>
                <a:tab pos="3200400" algn="ctr"/>
                <a:tab pos="3886200" algn="ctr"/>
                <a:tab pos="5029200" algn="dec"/>
                <a:tab pos="5715000" algn="dec"/>
                <a:tab pos="6629400" algn="dec"/>
                <a:tab pos="7315200" algn="dec"/>
              </a:tabLst>
              <a:defRPr sz="1400" i="1">
                <a:solidFill>
                  <a:schemeClr val="tx1"/>
                </a:solidFill>
                <a:latin typeface="Arial" charset="0"/>
              </a:defRPr>
            </a:lvl9pPr>
          </a:lstStyle>
          <a:p>
            <a:pPr algn="l">
              <a:spcBef>
                <a:spcPts val="0"/>
              </a:spcBef>
            </a:pPr>
            <a:r>
              <a:rPr lang="en-US" sz="1800" b="1" i="0" dirty="0" smtClean="0"/>
              <a:t>                                         </a:t>
            </a:r>
            <a:r>
              <a:rPr lang="en-US" sz="1800" b="1" i="0" dirty="0"/>
              <a:t>OLS                                                 </a:t>
            </a:r>
            <a:r>
              <a:rPr lang="en-US" sz="1800" b="1" i="0" dirty="0" smtClean="0"/>
              <a:t>IV</a:t>
            </a:r>
            <a:endParaRPr lang="en-US" sz="1000" b="1" i="0" dirty="0" smtClean="0"/>
          </a:p>
          <a:p>
            <a:pPr algn="l">
              <a:spcBef>
                <a:spcPts val="0"/>
              </a:spcBef>
              <a:spcAft>
                <a:spcPts val="0"/>
              </a:spcAft>
            </a:pPr>
            <a:r>
              <a:rPr lang="en-US" sz="1800" b="1" i="0" dirty="0" smtClean="0"/>
              <a:t>                              </a:t>
            </a:r>
            <a:r>
              <a:rPr lang="en-US" sz="1800" b="1" i="0" dirty="0" err="1" smtClean="0"/>
              <a:t>s.e.</a:t>
            </a:r>
            <a:r>
              <a:rPr lang="en-US" sz="1800" b="1" i="0" dirty="0" smtClean="0"/>
              <a:t>(    )             </a:t>
            </a:r>
            <a:r>
              <a:rPr lang="en-US" sz="1800" b="1" i="0" dirty="0" err="1" smtClean="0"/>
              <a:t>s.e.</a:t>
            </a:r>
            <a:r>
              <a:rPr lang="en-US" sz="1800" b="1" i="0" dirty="0" smtClean="0"/>
              <a:t>(    )                 </a:t>
            </a:r>
            <a:r>
              <a:rPr lang="en-US" sz="1800" b="1" i="0" dirty="0" err="1" smtClean="0"/>
              <a:t>s.e.</a:t>
            </a:r>
            <a:r>
              <a:rPr lang="en-US" sz="1800" b="1" i="0" dirty="0" smtClean="0"/>
              <a:t>(    )             </a:t>
            </a:r>
            <a:r>
              <a:rPr lang="en-US" sz="1800" b="1" i="0" dirty="0" err="1" smtClean="0"/>
              <a:t>s.e.</a:t>
            </a:r>
            <a:r>
              <a:rPr lang="en-US" sz="1800" b="1" i="0" dirty="0" smtClean="0"/>
              <a:t>(    )</a:t>
            </a:r>
          </a:p>
          <a:p>
            <a:pPr algn="l">
              <a:lnSpc>
                <a:spcPct val="106000"/>
              </a:lnSpc>
              <a:spcBef>
                <a:spcPts val="1200"/>
              </a:spcBef>
            </a:pPr>
            <a:r>
              <a:rPr lang="en-US" sz="1800" b="1" i="0" dirty="0"/>
              <a:t>	1	0.36	0.49	1.11	0.22	2.33	0.97	0.16	0.45</a:t>
            </a:r>
          </a:p>
          <a:p>
            <a:pPr algn="l">
              <a:lnSpc>
                <a:spcPct val="106000"/>
              </a:lnSpc>
            </a:pPr>
            <a:r>
              <a:rPr lang="en-US" sz="1800" b="1" i="0" dirty="0"/>
              <a:t>	2	0.45	0.38	1.06	0.17	1.53	0.57	0.53	0.26</a:t>
            </a:r>
          </a:p>
          <a:p>
            <a:pPr algn="l">
              <a:lnSpc>
                <a:spcPct val="106000"/>
              </a:lnSpc>
            </a:pPr>
            <a:r>
              <a:rPr lang="en-US" sz="1800" b="1" i="0" dirty="0"/>
              <a:t>	3	0.65	0.27	0.94	0.12	1.13	0.32	0.70	0.15</a:t>
            </a:r>
          </a:p>
          <a:p>
            <a:pPr algn="l">
              <a:lnSpc>
                <a:spcPct val="106000"/>
              </a:lnSpc>
            </a:pPr>
            <a:r>
              <a:rPr lang="en-US" sz="1800" b="1" i="0" dirty="0"/>
              <a:t>	4	0.41	0.39	0.98	0.19	1.55	0.59	0.37	0.30</a:t>
            </a:r>
          </a:p>
          <a:p>
            <a:pPr algn="l">
              <a:lnSpc>
                <a:spcPct val="106000"/>
              </a:lnSpc>
            </a:pPr>
            <a:r>
              <a:rPr lang="en-US" sz="1800" b="1" i="0" dirty="0"/>
              <a:t>	5	0.92	0.46	0.77	0.22	2.31	0.71	0.06	0.35</a:t>
            </a:r>
          </a:p>
          <a:p>
            <a:pPr algn="l">
              <a:lnSpc>
                <a:spcPct val="106000"/>
              </a:lnSpc>
            </a:pPr>
            <a:r>
              <a:rPr lang="en-US" sz="1800" b="1" i="0" dirty="0"/>
              <a:t>	6	0.26	0.35	1.09	0.16	1.24	0.52	0.59	0.25</a:t>
            </a:r>
          </a:p>
          <a:p>
            <a:pPr algn="l">
              <a:lnSpc>
                <a:spcPct val="106000"/>
              </a:lnSpc>
            </a:pPr>
            <a:r>
              <a:rPr lang="en-US" sz="1800" b="1" i="0" dirty="0"/>
              <a:t>	7	0.31	0.39	1.00	0.19	1.52	0.62	0.33	0.32</a:t>
            </a:r>
          </a:p>
          <a:p>
            <a:pPr algn="l">
              <a:lnSpc>
                <a:spcPct val="106000"/>
              </a:lnSpc>
            </a:pPr>
            <a:r>
              <a:rPr lang="en-US" sz="1800" b="1" i="0" dirty="0"/>
              <a:t>	8	1.06	0.38	0.82	0.16	1.95	0.51	0.41	0.22</a:t>
            </a:r>
          </a:p>
          <a:p>
            <a:pPr algn="l">
              <a:lnSpc>
                <a:spcPct val="106000"/>
              </a:lnSpc>
            </a:pPr>
            <a:r>
              <a:rPr lang="en-US" sz="1800" b="1" i="0" dirty="0"/>
              <a:t>	9	</a:t>
            </a:r>
            <a:r>
              <a:rPr lang="en-US" sz="1800" b="1" i="0" dirty="0">
                <a:cs typeface="Arial" charset="0"/>
              </a:rPr>
              <a:t>–</a:t>
            </a:r>
            <a:r>
              <a:rPr lang="en-US" sz="1800" b="1" i="0" dirty="0"/>
              <a:t>0.08	0.36	1.16	0.18	1.11	0.62	0.45	0.33</a:t>
            </a:r>
          </a:p>
          <a:p>
            <a:pPr algn="l">
              <a:lnSpc>
                <a:spcPct val="106000"/>
              </a:lnSpc>
            </a:pPr>
            <a:r>
              <a:rPr lang="en-US" sz="1800" b="1" i="0" dirty="0"/>
              <a:t>	10	1.12	0.43	0.69	0.20	2.26	0.61	0.13	0.29</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432000" y="651600"/>
            <a:ext cx="8280000" cy="479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8" name="Rectangle 2"/>
          <p:cNvSpPr>
            <a:spLocks noChangeArrowheads="1"/>
          </p:cNvSpPr>
          <p:nvPr/>
        </p:nvSpPr>
        <p:spPr bwMode="auto">
          <a:xfrm>
            <a:off x="1098000" y="2210400"/>
            <a:ext cx="1612800" cy="52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7" name="Rectangle 2"/>
          <p:cNvSpPr>
            <a:spLocks noChangeArrowheads="1"/>
          </p:cNvSpPr>
          <p:nvPr/>
        </p:nvSpPr>
        <p:spPr bwMode="auto">
          <a:xfrm>
            <a:off x="1098000" y="1400400"/>
            <a:ext cx="1612800" cy="52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6628" name="Rectangle 2"/>
          <p:cNvSpPr>
            <a:spLocks noChangeArrowheads="1"/>
          </p:cNvSpPr>
          <p:nvPr/>
        </p:nvSpPr>
        <p:spPr bwMode="auto">
          <a:xfrm>
            <a:off x="1087200" y="4122000"/>
            <a:ext cx="1540800" cy="471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6631"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The chart shows the distributions of the slope coefficient estimated with OLS and IV in a Monte Carlo experiment with 1 million samples.</a:t>
            </a:r>
            <a:endParaRPr lang="en-GB" sz="1500" b="1" i="0" dirty="0">
              <a:latin typeface="Times New Roman" pitchFamily="18" charset="0"/>
            </a:endParaRPr>
          </a:p>
        </p:txBody>
      </p:sp>
      <p:sp>
        <p:nvSpPr>
          <p:cNvPr id="26633" name="Text Box 36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25</a:t>
            </a:r>
          </a:p>
        </p:txBody>
      </p:sp>
      <p:sp>
        <p:nvSpPr>
          <p:cNvPr id="26634" name="TextBox 1"/>
          <p:cNvSpPr txBox="1">
            <a:spLocks noChangeArrowheads="1"/>
          </p:cNvSpPr>
          <p:nvPr/>
        </p:nvSpPr>
        <p:spPr bwMode="auto">
          <a:xfrm>
            <a:off x="1130300" y="4130675"/>
            <a:ext cx="1752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r>
              <a:rPr lang="en-GB" sz="1200" b="1" i="0"/>
              <a:t>1 million samples</a:t>
            </a:r>
          </a:p>
          <a:p>
            <a:pPr algn="l"/>
            <a:r>
              <a:rPr lang="en-GB" sz="1200" b="1"/>
              <a:t>n</a:t>
            </a:r>
            <a:r>
              <a:rPr lang="en-GB" sz="1200" b="1" i="0"/>
              <a:t> = 20</a:t>
            </a:r>
          </a:p>
        </p:txBody>
      </p:sp>
      <p:cxnSp>
        <p:nvCxnSpPr>
          <p:cNvPr id="26635" name="Straight Connector 4"/>
          <p:cNvCxnSpPr>
            <a:cxnSpLocks noChangeShapeType="1"/>
          </p:cNvCxnSpPr>
          <p:nvPr/>
        </p:nvCxnSpPr>
        <p:spPr bwMode="auto">
          <a:xfrm>
            <a:off x="1104900" y="1120775"/>
            <a:ext cx="0" cy="26162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636" name="Straight Connector 6"/>
          <p:cNvCxnSpPr>
            <a:cxnSpLocks noChangeShapeType="1"/>
          </p:cNvCxnSpPr>
          <p:nvPr/>
        </p:nvCxnSpPr>
        <p:spPr bwMode="auto">
          <a:xfrm>
            <a:off x="1104900" y="598488"/>
            <a:ext cx="0" cy="1830387"/>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 name="TextBox 1"/>
          <p:cNvSpPr txBox="1"/>
          <p:nvPr/>
        </p:nvSpPr>
        <p:spPr>
          <a:xfrm>
            <a:off x="1104899" y="1400175"/>
            <a:ext cx="1838326" cy="523220"/>
          </a:xfrm>
          <a:prstGeom prst="rect">
            <a:avLst/>
          </a:prstGeom>
          <a:noFill/>
        </p:spPr>
        <p:txBody>
          <a:bodyPr wrap="square" rtlCol="0">
            <a:spAutoFit/>
          </a:bodyPr>
          <a:lstStyle/>
          <a:p>
            <a:pPr algn="l"/>
            <a:r>
              <a:rPr lang="en-GB" b="1" i="0" dirty="0" smtClean="0"/>
              <a:t>OLS mean = 0.95</a:t>
            </a:r>
          </a:p>
          <a:p>
            <a:pPr algn="l"/>
            <a:r>
              <a:rPr lang="en-GB" b="1" i="0" dirty="0" smtClean="0"/>
              <a:t>IV mean = 0.46</a:t>
            </a:r>
            <a:endParaRPr lang="en-GB" b="1" i="0" dirty="0"/>
          </a:p>
        </p:txBody>
      </p:sp>
      <p:sp>
        <p:nvSpPr>
          <p:cNvPr id="16" name="TextBox 15"/>
          <p:cNvSpPr txBox="1"/>
          <p:nvPr/>
        </p:nvSpPr>
        <p:spPr>
          <a:xfrm>
            <a:off x="1104899" y="2209800"/>
            <a:ext cx="1838326" cy="523220"/>
          </a:xfrm>
          <a:prstGeom prst="rect">
            <a:avLst/>
          </a:prstGeom>
          <a:noFill/>
        </p:spPr>
        <p:txBody>
          <a:bodyPr wrap="square" rtlCol="0">
            <a:spAutoFit/>
          </a:bodyPr>
          <a:lstStyle/>
          <a:p>
            <a:pPr algn="l"/>
            <a:r>
              <a:rPr lang="en-GB" b="1" i="0" dirty="0" err="1" smtClean="0"/>
              <a:t>plim</a:t>
            </a:r>
            <a:r>
              <a:rPr lang="en-GB" b="1" i="0" dirty="0" smtClean="0"/>
              <a:t> OLS = 0.91</a:t>
            </a:r>
          </a:p>
          <a:p>
            <a:pPr algn="l"/>
            <a:r>
              <a:rPr lang="en-GB" b="1" i="0" dirty="0" err="1" smtClean="0"/>
              <a:t>plim</a:t>
            </a:r>
            <a:r>
              <a:rPr lang="en-GB" b="1" i="0" dirty="0" smtClean="0"/>
              <a:t> IV = 0.50</a:t>
            </a:r>
            <a:endParaRPr lang="en-GB" b="1" i="0" dirty="0"/>
          </a:p>
        </p:txBody>
      </p:sp>
      <p:pic>
        <p:nvPicPr>
          <p:cNvPr id="399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6112" y="688975"/>
            <a:ext cx="7830433" cy="4764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Object 3"/>
          <p:cNvGraphicFramePr>
            <a:graphicFrameLocks noChangeAspect="1"/>
          </p:cNvGraphicFramePr>
          <p:nvPr>
            <p:extLst>
              <p:ext uri="{D42A27DB-BD31-4B8C-83A1-F6EECF244321}">
                <p14:modId xmlns:p14="http://schemas.microsoft.com/office/powerpoint/2010/main" val="2687182967"/>
              </p:ext>
            </p:extLst>
          </p:nvPr>
        </p:nvGraphicFramePr>
        <p:xfrm>
          <a:off x="7945438" y="5005389"/>
          <a:ext cx="221138" cy="289181"/>
        </p:xfrm>
        <a:graphic>
          <a:graphicData uri="http://schemas.openxmlformats.org/presentationml/2006/ole">
            <mc:AlternateContent xmlns:mc="http://schemas.openxmlformats.org/markup-compatibility/2006">
              <mc:Choice xmlns:v="urn:schemas-microsoft-com:vml" Requires="v">
                <p:oleObj spid="_x0000_s39944" name="Equation" r:id="rId4" imgW="330057" imgH="431613" progId="Equation.DSMT4">
                  <p:embed/>
                </p:oleObj>
              </mc:Choice>
              <mc:Fallback>
                <p:oleObj name="Equation" r:id="rId4" imgW="330057" imgH="431613" progId="Equation.DSMT4">
                  <p:embed/>
                  <p:pic>
                    <p:nvPicPr>
                      <p:cNvPr id="0" name="Object 3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5438" y="5005389"/>
                        <a:ext cx="221138" cy="2891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7654"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The mean value of the IV estimates is 0.46.  It should be remembered that the IV estimator is consistent, meaning that it will tend to the true value in large samples, but there is no claim that it is unbiased in finite samples.</a:t>
            </a:r>
            <a:endParaRPr lang="en-GB" sz="1500" b="1" i="0" dirty="0">
              <a:latin typeface="Times New Roman" pitchFamily="18" charset="0"/>
            </a:endParaRPr>
          </a:p>
        </p:txBody>
      </p:sp>
      <p:sp>
        <p:nvSpPr>
          <p:cNvPr id="27656" name="Text Box 1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26</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8" name="Rectangle 27"/>
          <p:cNvSpPr/>
          <p:nvPr/>
        </p:nvSpPr>
        <p:spPr bwMode="auto">
          <a:xfrm>
            <a:off x="432000" y="651600"/>
            <a:ext cx="8280000" cy="479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9" name="Rectangle 2"/>
          <p:cNvSpPr>
            <a:spLocks noChangeArrowheads="1"/>
          </p:cNvSpPr>
          <p:nvPr/>
        </p:nvSpPr>
        <p:spPr bwMode="auto">
          <a:xfrm>
            <a:off x="1098000" y="2210400"/>
            <a:ext cx="1612800" cy="52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0" name="Rectangle 2"/>
          <p:cNvSpPr>
            <a:spLocks noChangeArrowheads="1"/>
          </p:cNvSpPr>
          <p:nvPr/>
        </p:nvSpPr>
        <p:spPr bwMode="auto">
          <a:xfrm>
            <a:off x="1098000" y="1400400"/>
            <a:ext cx="1612800" cy="52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1" name="Rectangle 2"/>
          <p:cNvSpPr>
            <a:spLocks noChangeArrowheads="1"/>
          </p:cNvSpPr>
          <p:nvPr/>
        </p:nvSpPr>
        <p:spPr bwMode="auto">
          <a:xfrm>
            <a:off x="1087200" y="4122000"/>
            <a:ext cx="1540800" cy="471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2" name="TextBox 1"/>
          <p:cNvSpPr txBox="1">
            <a:spLocks noChangeArrowheads="1"/>
          </p:cNvSpPr>
          <p:nvPr/>
        </p:nvSpPr>
        <p:spPr bwMode="auto">
          <a:xfrm>
            <a:off x="1130300" y="4130675"/>
            <a:ext cx="1752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r>
              <a:rPr lang="en-GB" sz="1200" b="1" i="0"/>
              <a:t>1 million samples</a:t>
            </a:r>
          </a:p>
          <a:p>
            <a:pPr algn="l"/>
            <a:r>
              <a:rPr lang="en-GB" sz="1200" b="1"/>
              <a:t>n</a:t>
            </a:r>
            <a:r>
              <a:rPr lang="en-GB" sz="1200" b="1" i="0"/>
              <a:t> = 20</a:t>
            </a:r>
          </a:p>
        </p:txBody>
      </p:sp>
      <p:cxnSp>
        <p:nvCxnSpPr>
          <p:cNvPr id="33" name="Straight Connector 4"/>
          <p:cNvCxnSpPr>
            <a:cxnSpLocks noChangeShapeType="1"/>
          </p:cNvCxnSpPr>
          <p:nvPr/>
        </p:nvCxnSpPr>
        <p:spPr bwMode="auto">
          <a:xfrm>
            <a:off x="1104900" y="1120775"/>
            <a:ext cx="0" cy="26162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Connector 6"/>
          <p:cNvCxnSpPr>
            <a:cxnSpLocks noChangeShapeType="1"/>
          </p:cNvCxnSpPr>
          <p:nvPr/>
        </p:nvCxnSpPr>
        <p:spPr bwMode="auto">
          <a:xfrm>
            <a:off x="1104900" y="598488"/>
            <a:ext cx="0" cy="1830387"/>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TextBox 34"/>
          <p:cNvSpPr txBox="1"/>
          <p:nvPr/>
        </p:nvSpPr>
        <p:spPr>
          <a:xfrm>
            <a:off x="1104899" y="1400175"/>
            <a:ext cx="1838326" cy="523220"/>
          </a:xfrm>
          <a:prstGeom prst="rect">
            <a:avLst/>
          </a:prstGeom>
          <a:noFill/>
        </p:spPr>
        <p:txBody>
          <a:bodyPr wrap="square" rtlCol="0">
            <a:spAutoFit/>
          </a:bodyPr>
          <a:lstStyle/>
          <a:p>
            <a:pPr algn="l"/>
            <a:r>
              <a:rPr lang="en-GB" b="1" i="0" dirty="0" smtClean="0"/>
              <a:t>OLS mean = 0.95</a:t>
            </a:r>
          </a:p>
          <a:p>
            <a:pPr algn="l"/>
            <a:r>
              <a:rPr lang="en-GB" b="1" i="0" dirty="0" smtClean="0"/>
              <a:t>IV mean = 0.46</a:t>
            </a:r>
            <a:endParaRPr lang="en-GB" b="1" i="0" dirty="0"/>
          </a:p>
        </p:txBody>
      </p:sp>
      <p:sp>
        <p:nvSpPr>
          <p:cNvPr id="36" name="TextBox 35"/>
          <p:cNvSpPr txBox="1"/>
          <p:nvPr/>
        </p:nvSpPr>
        <p:spPr>
          <a:xfrm>
            <a:off x="1104899" y="2209800"/>
            <a:ext cx="1838326" cy="523220"/>
          </a:xfrm>
          <a:prstGeom prst="rect">
            <a:avLst/>
          </a:prstGeom>
          <a:noFill/>
        </p:spPr>
        <p:txBody>
          <a:bodyPr wrap="square" rtlCol="0">
            <a:spAutoFit/>
          </a:bodyPr>
          <a:lstStyle/>
          <a:p>
            <a:pPr algn="l"/>
            <a:r>
              <a:rPr lang="en-GB" b="1" i="0" dirty="0" err="1" smtClean="0"/>
              <a:t>plim</a:t>
            </a:r>
            <a:r>
              <a:rPr lang="en-GB" b="1" i="0" dirty="0" smtClean="0"/>
              <a:t> OLS = 0.91</a:t>
            </a:r>
          </a:p>
          <a:p>
            <a:pPr algn="l"/>
            <a:r>
              <a:rPr lang="en-GB" b="1" i="0" dirty="0" err="1" smtClean="0"/>
              <a:t>plim</a:t>
            </a:r>
            <a:r>
              <a:rPr lang="en-GB" b="1" i="0" dirty="0" smtClean="0"/>
              <a:t> IV = 0.50</a:t>
            </a:r>
            <a:endParaRPr lang="en-GB" b="1" i="0" dirty="0"/>
          </a:p>
        </p:txBody>
      </p:sp>
      <p:pic>
        <p:nvPicPr>
          <p:cNvPr id="3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6112" y="688975"/>
            <a:ext cx="7830433" cy="4764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Object 1"/>
          <p:cNvGraphicFramePr>
            <a:graphicFrameLocks noChangeAspect="1"/>
          </p:cNvGraphicFramePr>
          <p:nvPr>
            <p:extLst>
              <p:ext uri="{D42A27DB-BD31-4B8C-83A1-F6EECF244321}">
                <p14:modId xmlns:p14="http://schemas.microsoft.com/office/powerpoint/2010/main" val="2687182967"/>
              </p:ext>
            </p:extLst>
          </p:nvPr>
        </p:nvGraphicFramePr>
        <p:xfrm>
          <a:off x="7945438" y="5005388"/>
          <a:ext cx="220662" cy="288925"/>
        </p:xfrm>
        <a:graphic>
          <a:graphicData uri="http://schemas.openxmlformats.org/presentationml/2006/ole">
            <mc:AlternateContent xmlns:mc="http://schemas.openxmlformats.org/markup-compatibility/2006">
              <mc:Choice xmlns:v="urn:schemas-microsoft-com:vml" Requires="v">
                <p:oleObj spid="_x0000_s40967" name="Equation" r:id="rId4" imgW="330057" imgH="431613" progId="Equation.DSMT4">
                  <p:embed/>
                </p:oleObj>
              </mc:Choice>
              <mc:Fallback>
                <p:oleObj name="Equation" r:id="rId4" imgW="330057" imgH="431613"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5438" y="5005388"/>
                        <a:ext cx="220662"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8678"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If the sample size had been very large in each of the 1 million samples, the IV distribution would have collapsed to a spike at 0.5, the true value.</a:t>
            </a:r>
            <a:endParaRPr lang="en-GB" sz="1500" b="1" i="0" dirty="0">
              <a:latin typeface="Times New Roman" pitchFamily="18" charset="0"/>
            </a:endParaRPr>
          </a:p>
        </p:txBody>
      </p:sp>
      <p:sp>
        <p:nvSpPr>
          <p:cNvPr id="28680" name="Text Box 1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27</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6" name="Rectangle 25"/>
          <p:cNvSpPr/>
          <p:nvPr/>
        </p:nvSpPr>
        <p:spPr bwMode="auto">
          <a:xfrm>
            <a:off x="432000" y="651600"/>
            <a:ext cx="8280000" cy="479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7" name="Rectangle 2"/>
          <p:cNvSpPr>
            <a:spLocks noChangeArrowheads="1"/>
          </p:cNvSpPr>
          <p:nvPr/>
        </p:nvSpPr>
        <p:spPr bwMode="auto">
          <a:xfrm>
            <a:off x="1098000" y="2210400"/>
            <a:ext cx="1612800" cy="52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Rectangle 2"/>
          <p:cNvSpPr>
            <a:spLocks noChangeArrowheads="1"/>
          </p:cNvSpPr>
          <p:nvPr/>
        </p:nvSpPr>
        <p:spPr bwMode="auto">
          <a:xfrm>
            <a:off x="1098000" y="1400400"/>
            <a:ext cx="1612800" cy="52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Rectangle 2"/>
          <p:cNvSpPr>
            <a:spLocks noChangeArrowheads="1"/>
          </p:cNvSpPr>
          <p:nvPr/>
        </p:nvSpPr>
        <p:spPr bwMode="auto">
          <a:xfrm>
            <a:off x="1087200" y="4122000"/>
            <a:ext cx="1540800" cy="471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0" name="TextBox 1"/>
          <p:cNvSpPr txBox="1">
            <a:spLocks noChangeArrowheads="1"/>
          </p:cNvSpPr>
          <p:nvPr/>
        </p:nvSpPr>
        <p:spPr bwMode="auto">
          <a:xfrm>
            <a:off x="1130300" y="4130675"/>
            <a:ext cx="1752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r>
              <a:rPr lang="en-GB" sz="1200" b="1" i="0"/>
              <a:t>1 million samples</a:t>
            </a:r>
          </a:p>
          <a:p>
            <a:pPr algn="l"/>
            <a:r>
              <a:rPr lang="en-GB" sz="1200" b="1"/>
              <a:t>n</a:t>
            </a:r>
            <a:r>
              <a:rPr lang="en-GB" sz="1200" b="1" i="0"/>
              <a:t> = 20</a:t>
            </a:r>
          </a:p>
        </p:txBody>
      </p:sp>
      <p:cxnSp>
        <p:nvCxnSpPr>
          <p:cNvPr id="31" name="Straight Connector 4"/>
          <p:cNvCxnSpPr>
            <a:cxnSpLocks noChangeShapeType="1"/>
          </p:cNvCxnSpPr>
          <p:nvPr/>
        </p:nvCxnSpPr>
        <p:spPr bwMode="auto">
          <a:xfrm>
            <a:off x="1104900" y="1120775"/>
            <a:ext cx="0" cy="26162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Straight Connector 6"/>
          <p:cNvCxnSpPr>
            <a:cxnSpLocks noChangeShapeType="1"/>
          </p:cNvCxnSpPr>
          <p:nvPr/>
        </p:nvCxnSpPr>
        <p:spPr bwMode="auto">
          <a:xfrm>
            <a:off x="1104900" y="598488"/>
            <a:ext cx="0" cy="1830387"/>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 name="TextBox 32"/>
          <p:cNvSpPr txBox="1"/>
          <p:nvPr/>
        </p:nvSpPr>
        <p:spPr>
          <a:xfrm>
            <a:off x="1104899" y="1400175"/>
            <a:ext cx="1838326" cy="523220"/>
          </a:xfrm>
          <a:prstGeom prst="rect">
            <a:avLst/>
          </a:prstGeom>
          <a:noFill/>
        </p:spPr>
        <p:txBody>
          <a:bodyPr wrap="square" rtlCol="0">
            <a:spAutoFit/>
          </a:bodyPr>
          <a:lstStyle/>
          <a:p>
            <a:pPr algn="l"/>
            <a:r>
              <a:rPr lang="en-GB" b="1" i="0" dirty="0" smtClean="0"/>
              <a:t>OLS mean = 0.95</a:t>
            </a:r>
          </a:p>
          <a:p>
            <a:pPr algn="l"/>
            <a:r>
              <a:rPr lang="en-GB" b="1" i="0" dirty="0" smtClean="0"/>
              <a:t>IV mean = 0.46</a:t>
            </a:r>
            <a:endParaRPr lang="en-GB" b="1" i="0" dirty="0"/>
          </a:p>
        </p:txBody>
      </p:sp>
      <p:sp>
        <p:nvSpPr>
          <p:cNvPr id="34" name="TextBox 33"/>
          <p:cNvSpPr txBox="1"/>
          <p:nvPr/>
        </p:nvSpPr>
        <p:spPr>
          <a:xfrm>
            <a:off x="1104899" y="2209800"/>
            <a:ext cx="1838326" cy="523220"/>
          </a:xfrm>
          <a:prstGeom prst="rect">
            <a:avLst/>
          </a:prstGeom>
          <a:noFill/>
        </p:spPr>
        <p:txBody>
          <a:bodyPr wrap="square" rtlCol="0">
            <a:spAutoFit/>
          </a:bodyPr>
          <a:lstStyle/>
          <a:p>
            <a:pPr algn="l"/>
            <a:r>
              <a:rPr lang="en-GB" b="1" i="0" dirty="0" err="1" smtClean="0"/>
              <a:t>plim</a:t>
            </a:r>
            <a:r>
              <a:rPr lang="en-GB" b="1" i="0" dirty="0" smtClean="0"/>
              <a:t> OLS = 0.91</a:t>
            </a:r>
          </a:p>
          <a:p>
            <a:pPr algn="l"/>
            <a:r>
              <a:rPr lang="en-GB" b="1" i="0" dirty="0" err="1" smtClean="0"/>
              <a:t>plim</a:t>
            </a:r>
            <a:r>
              <a:rPr lang="en-GB" b="1" i="0" dirty="0" smtClean="0"/>
              <a:t> IV = 0.50</a:t>
            </a:r>
            <a:endParaRPr lang="en-GB" b="1" i="0" dirty="0"/>
          </a:p>
        </p:txBody>
      </p:sp>
      <p:pic>
        <p:nvPicPr>
          <p:cNvPr id="3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6112" y="688975"/>
            <a:ext cx="7830433" cy="4764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Object 1"/>
          <p:cNvGraphicFramePr>
            <a:graphicFrameLocks noChangeAspect="1"/>
          </p:cNvGraphicFramePr>
          <p:nvPr>
            <p:extLst>
              <p:ext uri="{D42A27DB-BD31-4B8C-83A1-F6EECF244321}">
                <p14:modId xmlns:p14="http://schemas.microsoft.com/office/powerpoint/2010/main" val="2687182967"/>
              </p:ext>
            </p:extLst>
          </p:nvPr>
        </p:nvGraphicFramePr>
        <p:xfrm>
          <a:off x="7945438" y="5005388"/>
          <a:ext cx="220662" cy="288925"/>
        </p:xfrm>
        <a:graphic>
          <a:graphicData uri="http://schemas.openxmlformats.org/presentationml/2006/ole">
            <mc:AlternateContent xmlns:mc="http://schemas.openxmlformats.org/markup-compatibility/2006">
              <mc:Choice xmlns:v="urn:schemas-microsoft-com:vml" Requires="v">
                <p:oleObj spid="_x0000_s41991" name="Equation" r:id="rId4" imgW="330057" imgH="431613" progId="Equation.DSMT4">
                  <p:embed/>
                </p:oleObj>
              </mc:Choice>
              <mc:Fallback>
                <p:oleObj name="Equation" r:id="rId4" imgW="330057" imgH="431613"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5438" y="5005388"/>
                        <a:ext cx="220662"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9702"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However the sample size was only 20.  The Monte Carlo experiment reveals that the IV estimator was biased downwards, but the bias was quite small.</a:t>
            </a:r>
            <a:endParaRPr lang="en-GB" sz="1500" b="1" i="0" dirty="0">
              <a:latin typeface="Times New Roman" pitchFamily="18" charset="0"/>
            </a:endParaRPr>
          </a:p>
        </p:txBody>
      </p:sp>
      <p:sp>
        <p:nvSpPr>
          <p:cNvPr id="29704" name="Text Box 1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28</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6" name="Rectangle 25"/>
          <p:cNvSpPr/>
          <p:nvPr/>
        </p:nvSpPr>
        <p:spPr bwMode="auto">
          <a:xfrm>
            <a:off x="432000" y="651600"/>
            <a:ext cx="8280000" cy="479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7" name="Rectangle 2"/>
          <p:cNvSpPr>
            <a:spLocks noChangeArrowheads="1"/>
          </p:cNvSpPr>
          <p:nvPr/>
        </p:nvSpPr>
        <p:spPr bwMode="auto">
          <a:xfrm>
            <a:off x="1098000" y="2210400"/>
            <a:ext cx="1612800" cy="52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Rectangle 2"/>
          <p:cNvSpPr>
            <a:spLocks noChangeArrowheads="1"/>
          </p:cNvSpPr>
          <p:nvPr/>
        </p:nvSpPr>
        <p:spPr bwMode="auto">
          <a:xfrm>
            <a:off x="1098000" y="1400400"/>
            <a:ext cx="1612800" cy="52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Rectangle 2"/>
          <p:cNvSpPr>
            <a:spLocks noChangeArrowheads="1"/>
          </p:cNvSpPr>
          <p:nvPr/>
        </p:nvSpPr>
        <p:spPr bwMode="auto">
          <a:xfrm>
            <a:off x="1087200" y="4122000"/>
            <a:ext cx="1540800" cy="471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0" name="TextBox 1"/>
          <p:cNvSpPr txBox="1">
            <a:spLocks noChangeArrowheads="1"/>
          </p:cNvSpPr>
          <p:nvPr/>
        </p:nvSpPr>
        <p:spPr bwMode="auto">
          <a:xfrm>
            <a:off x="1130300" y="4130675"/>
            <a:ext cx="1752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r>
              <a:rPr lang="en-GB" sz="1200" b="1" i="0"/>
              <a:t>1 million samples</a:t>
            </a:r>
          </a:p>
          <a:p>
            <a:pPr algn="l"/>
            <a:r>
              <a:rPr lang="en-GB" sz="1200" b="1"/>
              <a:t>n</a:t>
            </a:r>
            <a:r>
              <a:rPr lang="en-GB" sz="1200" b="1" i="0"/>
              <a:t> = 20</a:t>
            </a:r>
          </a:p>
        </p:txBody>
      </p:sp>
      <p:cxnSp>
        <p:nvCxnSpPr>
          <p:cNvPr id="31" name="Straight Connector 4"/>
          <p:cNvCxnSpPr>
            <a:cxnSpLocks noChangeShapeType="1"/>
          </p:cNvCxnSpPr>
          <p:nvPr/>
        </p:nvCxnSpPr>
        <p:spPr bwMode="auto">
          <a:xfrm>
            <a:off x="1104900" y="1120775"/>
            <a:ext cx="0" cy="26162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Straight Connector 6"/>
          <p:cNvCxnSpPr>
            <a:cxnSpLocks noChangeShapeType="1"/>
          </p:cNvCxnSpPr>
          <p:nvPr/>
        </p:nvCxnSpPr>
        <p:spPr bwMode="auto">
          <a:xfrm>
            <a:off x="1104900" y="598488"/>
            <a:ext cx="0" cy="1830387"/>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 name="TextBox 32"/>
          <p:cNvSpPr txBox="1"/>
          <p:nvPr/>
        </p:nvSpPr>
        <p:spPr>
          <a:xfrm>
            <a:off x="1104899" y="1400175"/>
            <a:ext cx="1838326" cy="523220"/>
          </a:xfrm>
          <a:prstGeom prst="rect">
            <a:avLst/>
          </a:prstGeom>
          <a:noFill/>
        </p:spPr>
        <p:txBody>
          <a:bodyPr wrap="square" rtlCol="0">
            <a:spAutoFit/>
          </a:bodyPr>
          <a:lstStyle/>
          <a:p>
            <a:pPr algn="l"/>
            <a:r>
              <a:rPr lang="en-GB" b="1" i="0" dirty="0" smtClean="0"/>
              <a:t>OLS mean = 0.95</a:t>
            </a:r>
          </a:p>
          <a:p>
            <a:pPr algn="l"/>
            <a:r>
              <a:rPr lang="en-GB" b="1" i="0" dirty="0" smtClean="0"/>
              <a:t>IV mean = 0.46</a:t>
            </a:r>
            <a:endParaRPr lang="en-GB" b="1" i="0" dirty="0"/>
          </a:p>
        </p:txBody>
      </p:sp>
      <p:sp>
        <p:nvSpPr>
          <p:cNvPr id="34" name="TextBox 33"/>
          <p:cNvSpPr txBox="1"/>
          <p:nvPr/>
        </p:nvSpPr>
        <p:spPr>
          <a:xfrm>
            <a:off x="1104899" y="2209800"/>
            <a:ext cx="1838326" cy="523220"/>
          </a:xfrm>
          <a:prstGeom prst="rect">
            <a:avLst/>
          </a:prstGeom>
          <a:noFill/>
        </p:spPr>
        <p:txBody>
          <a:bodyPr wrap="square" rtlCol="0">
            <a:spAutoFit/>
          </a:bodyPr>
          <a:lstStyle/>
          <a:p>
            <a:pPr algn="l"/>
            <a:r>
              <a:rPr lang="en-GB" b="1" i="0" dirty="0" err="1" smtClean="0"/>
              <a:t>plim</a:t>
            </a:r>
            <a:r>
              <a:rPr lang="en-GB" b="1" i="0" dirty="0" smtClean="0"/>
              <a:t> OLS = 0.91</a:t>
            </a:r>
          </a:p>
          <a:p>
            <a:pPr algn="l"/>
            <a:r>
              <a:rPr lang="en-GB" b="1" i="0" dirty="0" err="1" smtClean="0"/>
              <a:t>plim</a:t>
            </a:r>
            <a:r>
              <a:rPr lang="en-GB" b="1" i="0" dirty="0" smtClean="0"/>
              <a:t> IV = 0.50</a:t>
            </a:r>
            <a:endParaRPr lang="en-GB" b="1" i="0" dirty="0"/>
          </a:p>
        </p:txBody>
      </p:sp>
      <p:pic>
        <p:nvPicPr>
          <p:cNvPr id="3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6112" y="688975"/>
            <a:ext cx="7830433" cy="4764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Object 1"/>
          <p:cNvGraphicFramePr>
            <a:graphicFrameLocks noChangeAspect="1"/>
          </p:cNvGraphicFramePr>
          <p:nvPr>
            <p:extLst>
              <p:ext uri="{D42A27DB-BD31-4B8C-83A1-F6EECF244321}">
                <p14:modId xmlns:p14="http://schemas.microsoft.com/office/powerpoint/2010/main" val="2687182967"/>
              </p:ext>
            </p:extLst>
          </p:nvPr>
        </p:nvGraphicFramePr>
        <p:xfrm>
          <a:off x="7945438" y="5005388"/>
          <a:ext cx="220662" cy="288925"/>
        </p:xfrm>
        <a:graphic>
          <a:graphicData uri="http://schemas.openxmlformats.org/presentationml/2006/ole">
            <mc:AlternateContent xmlns:mc="http://schemas.openxmlformats.org/markup-compatibility/2006">
              <mc:Choice xmlns:v="urn:schemas-microsoft-com:vml" Requires="v">
                <p:oleObj spid="_x0000_s43015" name="Equation" r:id="rId4" imgW="330057" imgH="431613" progId="Equation.DSMT4">
                  <p:embed/>
                </p:oleObj>
              </mc:Choice>
              <mc:Fallback>
                <p:oleObj name="Equation" r:id="rId4" imgW="330057" imgH="431613"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5438" y="5005388"/>
                        <a:ext cx="220662"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087" name="Text Box 2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Here the reduced form equation for </a:t>
            </a:r>
            <a:r>
              <a:rPr lang="en-GB" sz="1500" b="1" dirty="0"/>
              <a:t>w</a:t>
            </a:r>
            <a:r>
              <a:rPr lang="en-GB" sz="1500" b="1" i="0" dirty="0"/>
              <a:t> reveals that </a:t>
            </a:r>
            <a:r>
              <a:rPr lang="en-GB" sz="1500" b="1" dirty="0"/>
              <a:t>u</a:t>
            </a:r>
            <a:r>
              <a:rPr lang="en-GB" sz="1500" b="1" baseline="-25000" dirty="0"/>
              <a:t>p</a:t>
            </a:r>
            <a:r>
              <a:rPr lang="en-GB" sz="1500" b="1" i="0" dirty="0"/>
              <a:t> is a determinant of it, so we would obtain inconsistent estimates if we used OLS to fit the structural equation for </a:t>
            </a:r>
            <a:r>
              <a:rPr lang="en-GB" sz="1500" b="1" dirty="0"/>
              <a:t>p</a:t>
            </a:r>
            <a:r>
              <a:rPr lang="en-GB" sz="1500" b="1" i="0" dirty="0"/>
              <a:t>.  We would have a parallel problem if we used OLS to fit the structural equation for </a:t>
            </a:r>
            <a:r>
              <a:rPr lang="en-GB" sz="1500" b="1" dirty="0"/>
              <a:t>w</a:t>
            </a:r>
            <a:r>
              <a:rPr lang="en-GB" sz="1500" b="1" i="0" dirty="0"/>
              <a:t>.</a:t>
            </a:r>
          </a:p>
        </p:txBody>
      </p:sp>
      <p:sp>
        <p:nvSpPr>
          <p:cNvPr id="3088" name="Text Box 2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2</a:t>
            </a: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43"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5" name="Object 18"/>
          <p:cNvGraphicFramePr>
            <a:graphicFrameLocks noChangeAspect="1"/>
          </p:cNvGraphicFramePr>
          <p:nvPr>
            <p:extLst>
              <p:ext uri="{D42A27DB-BD31-4B8C-83A1-F6EECF244321}">
                <p14:modId xmlns:p14="http://schemas.microsoft.com/office/powerpoint/2010/main" val="279874934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3462"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Rectangle 16"/>
          <p:cNvSpPr>
            <a:spLocks noChangeArrowheads="1"/>
          </p:cNvSpPr>
          <p:nvPr/>
        </p:nvSpPr>
        <p:spPr bwMode="auto">
          <a:xfrm>
            <a:off x="0" y="46296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7" name="Rectangle 16"/>
          <p:cNvSpPr>
            <a:spLocks noChangeArrowheads="1"/>
          </p:cNvSpPr>
          <p:nvPr/>
        </p:nvSpPr>
        <p:spPr bwMode="auto">
          <a:xfrm>
            <a:off x="0" y="3427200"/>
            <a:ext cx="9144000" cy="11112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8"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9" name="Object 48"/>
          <p:cNvGraphicFramePr>
            <a:graphicFrameLocks noChangeAspect="1"/>
          </p:cNvGraphicFramePr>
          <p:nvPr>
            <p:extLst>
              <p:ext uri="{D42A27DB-BD31-4B8C-83A1-F6EECF244321}">
                <p14:modId xmlns:p14="http://schemas.microsoft.com/office/powerpoint/2010/main" val="2227909708"/>
              </p:ext>
            </p:extLst>
          </p:nvPr>
        </p:nvGraphicFramePr>
        <p:xfrm>
          <a:off x="2374900" y="1289050"/>
          <a:ext cx="4749800" cy="419100"/>
        </p:xfrm>
        <a:graphic>
          <a:graphicData uri="http://schemas.openxmlformats.org/presentationml/2006/ole">
            <mc:AlternateContent xmlns:mc="http://schemas.openxmlformats.org/markup-compatibility/2006">
              <mc:Choice xmlns:v="urn:schemas-microsoft-com:vml" Requires="v">
                <p:oleObj spid="_x0000_s3463" name="Equation" r:id="rId5" imgW="4749480" imgH="419040" progId="Equation.3">
                  <p:embed/>
                </p:oleObj>
              </mc:Choice>
              <mc:Fallback>
                <p:oleObj name="Equation" r:id="rId5" imgW="4749480" imgH="419040" progId="Equation.3">
                  <p:embed/>
                  <p:pic>
                    <p:nvPicPr>
                      <p:cNvPr id="0" name=""/>
                      <p:cNvPicPr>
                        <a:picLocks noChangeAspect="1" noChangeArrowheads="1"/>
                      </p:cNvPicPr>
                      <p:nvPr/>
                    </p:nvPicPr>
                    <p:blipFill>
                      <a:blip r:embed="rId6"/>
                      <a:srcRect/>
                      <a:stretch>
                        <a:fillRect/>
                      </a:stretch>
                    </p:blipFill>
                    <p:spPr bwMode="auto">
                      <a:xfrm>
                        <a:off x="2374900" y="1289050"/>
                        <a:ext cx="47498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 name="Object 49"/>
          <p:cNvGraphicFramePr>
            <a:graphicFrameLocks noChangeAspect="1"/>
          </p:cNvGraphicFramePr>
          <p:nvPr>
            <p:extLst>
              <p:ext uri="{D42A27DB-BD31-4B8C-83A1-F6EECF244321}">
                <p14:modId xmlns:p14="http://schemas.microsoft.com/office/powerpoint/2010/main" val="173499058"/>
              </p:ext>
            </p:extLst>
          </p:nvPr>
        </p:nvGraphicFramePr>
        <p:xfrm>
          <a:off x="1147763" y="1784350"/>
          <a:ext cx="5575300" cy="419100"/>
        </p:xfrm>
        <a:graphic>
          <a:graphicData uri="http://schemas.openxmlformats.org/presentationml/2006/ole">
            <mc:AlternateContent xmlns:mc="http://schemas.openxmlformats.org/markup-compatibility/2006">
              <mc:Choice xmlns:v="urn:schemas-microsoft-com:vml" Requires="v">
                <p:oleObj spid="_x0000_s3464" name="Equation" r:id="rId7" imgW="5574960" imgH="419040" progId="Equation.3">
                  <p:embed/>
                </p:oleObj>
              </mc:Choice>
              <mc:Fallback>
                <p:oleObj name="Equation" r:id="rId7" imgW="5574960" imgH="419040" progId="Equation.3">
                  <p:embed/>
                  <p:pic>
                    <p:nvPicPr>
                      <p:cNvPr id="0" name=""/>
                      <p:cNvPicPr>
                        <a:picLocks noChangeAspect="1" noChangeArrowheads="1"/>
                      </p:cNvPicPr>
                      <p:nvPr/>
                    </p:nvPicPr>
                    <p:blipFill>
                      <a:blip r:embed="rId8"/>
                      <a:srcRect/>
                      <a:stretch>
                        <a:fillRect/>
                      </a:stretch>
                    </p:blipFill>
                    <p:spPr bwMode="auto">
                      <a:xfrm>
                        <a:off x="1147763" y="1784350"/>
                        <a:ext cx="55753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1" name="Rectangle 16"/>
          <p:cNvSpPr>
            <a:spLocks noChangeArrowheads="1"/>
          </p:cNvSpPr>
          <p:nvPr/>
        </p:nvSpPr>
        <p:spPr bwMode="auto">
          <a:xfrm>
            <a:off x="0" y="236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2" name="Object 51"/>
          <p:cNvGraphicFramePr>
            <a:graphicFrameLocks noChangeAspect="1"/>
          </p:cNvGraphicFramePr>
          <p:nvPr>
            <p:extLst>
              <p:ext uri="{D42A27DB-BD31-4B8C-83A1-F6EECF244321}">
                <p14:modId xmlns:p14="http://schemas.microsoft.com/office/powerpoint/2010/main" val="1360913688"/>
              </p:ext>
            </p:extLst>
          </p:nvPr>
        </p:nvGraphicFramePr>
        <p:xfrm>
          <a:off x="2352675" y="3520800"/>
          <a:ext cx="4889500" cy="482600"/>
        </p:xfrm>
        <a:graphic>
          <a:graphicData uri="http://schemas.openxmlformats.org/presentationml/2006/ole">
            <mc:AlternateContent xmlns:mc="http://schemas.openxmlformats.org/markup-compatibility/2006">
              <mc:Choice xmlns:v="urn:schemas-microsoft-com:vml" Requires="v">
                <p:oleObj spid="_x0000_s3465" name="Equation" r:id="rId9" imgW="4889160" imgH="482400" progId="Equation.3">
                  <p:embed/>
                </p:oleObj>
              </mc:Choice>
              <mc:Fallback>
                <p:oleObj name="Equation" r:id="rId9" imgW="4889160" imgH="482400" progId="Equation.3">
                  <p:embed/>
                  <p:pic>
                    <p:nvPicPr>
                      <p:cNvPr id="0" name=""/>
                      <p:cNvPicPr>
                        <a:picLocks noChangeAspect="1" noChangeArrowheads="1"/>
                      </p:cNvPicPr>
                      <p:nvPr/>
                    </p:nvPicPr>
                    <p:blipFill>
                      <a:blip r:embed="rId10"/>
                      <a:srcRect/>
                      <a:stretch>
                        <a:fillRect/>
                      </a:stretch>
                    </p:blipFill>
                    <p:spPr bwMode="auto">
                      <a:xfrm>
                        <a:off x="2352675" y="3520800"/>
                        <a:ext cx="48895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 name="Object 52"/>
          <p:cNvGraphicFramePr>
            <a:graphicFrameLocks noChangeAspect="1"/>
          </p:cNvGraphicFramePr>
          <p:nvPr>
            <p:extLst>
              <p:ext uri="{D42A27DB-BD31-4B8C-83A1-F6EECF244321}">
                <p14:modId xmlns:p14="http://schemas.microsoft.com/office/powerpoint/2010/main" val="2562482784"/>
              </p:ext>
            </p:extLst>
          </p:nvPr>
        </p:nvGraphicFramePr>
        <p:xfrm>
          <a:off x="1117600" y="4064400"/>
          <a:ext cx="5284788" cy="419100"/>
        </p:xfrm>
        <a:graphic>
          <a:graphicData uri="http://schemas.openxmlformats.org/presentationml/2006/ole">
            <mc:AlternateContent xmlns:mc="http://schemas.openxmlformats.org/markup-compatibility/2006">
              <mc:Choice xmlns:v="urn:schemas-microsoft-com:vml" Requires="v">
                <p:oleObj spid="_x0000_s3466" name="Equation" r:id="rId11" imgW="5283000" imgH="419040" progId="Equation.3">
                  <p:embed/>
                </p:oleObj>
              </mc:Choice>
              <mc:Fallback>
                <p:oleObj name="Equation" r:id="rId11" imgW="5283000" imgH="419040" progId="Equation.3">
                  <p:embed/>
                  <p:pic>
                    <p:nvPicPr>
                      <p:cNvPr id="0" name=""/>
                      <p:cNvPicPr>
                        <a:picLocks noChangeAspect="1" noChangeArrowheads="1"/>
                      </p:cNvPicPr>
                      <p:nvPr/>
                    </p:nvPicPr>
                    <p:blipFill>
                      <a:blip r:embed="rId12"/>
                      <a:srcRect/>
                      <a:stretch>
                        <a:fillRect/>
                      </a:stretch>
                    </p:blipFill>
                    <p:spPr bwMode="auto">
                      <a:xfrm>
                        <a:off x="1117600" y="4064400"/>
                        <a:ext cx="5284788"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6" name="Object 7"/>
          <p:cNvGraphicFramePr>
            <a:graphicFrameLocks noChangeAspect="1"/>
          </p:cNvGraphicFramePr>
          <p:nvPr>
            <p:extLst>
              <p:ext uri="{D42A27DB-BD31-4B8C-83A1-F6EECF244321}">
                <p14:modId xmlns:p14="http://schemas.microsoft.com/office/powerpoint/2010/main" val="1191639960"/>
              </p:ext>
            </p:extLst>
          </p:nvPr>
        </p:nvGraphicFramePr>
        <p:xfrm>
          <a:off x="2372400" y="2430000"/>
          <a:ext cx="4394200" cy="838200"/>
        </p:xfrm>
        <a:graphic>
          <a:graphicData uri="http://schemas.openxmlformats.org/presentationml/2006/ole">
            <mc:AlternateContent xmlns:mc="http://schemas.openxmlformats.org/markup-compatibility/2006">
              <mc:Choice xmlns:v="urn:schemas-microsoft-com:vml" Requires="v">
                <p:oleObj spid="_x0000_s3467" name="Equation" r:id="rId13" imgW="4394200" imgH="838200" progId="Equation.3">
                  <p:embed/>
                </p:oleObj>
              </mc:Choice>
              <mc:Fallback>
                <p:oleObj name="Equation" r:id="rId13" imgW="4394200" imgH="8382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72400" y="2430000"/>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7" name="Rectangle 19"/>
          <p:cNvSpPr>
            <a:spLocks noChangeArrowheads="1"/>
          </p:cNvSpPr>
          <p:nvPr/>
        </p:nvSpPr>
        <p:spPr bwMode="auto">
          <a:xfrm>
            <a:off x="3121025" y="583200"/>
            <a:ext cx="2921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Rectangle 18"/>
          <p:cNvSpPr>
            <a:spLocks noChangeArrowheads="1"/>
          </p:cNvSpPr>
          <p:nvPr/>
        </p:nvSpPr>
        <p:spPr bwMode="auto">
          <a:xfrm>
            <a:off x="3602038" y="583200"/>
            <a:ext cx="37465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Rectangle 21"/>
          <p:cNvSpPr>
            <a:spLocks noChangeArrowheads="1"/>
          </p:cNvSpPr>
          <p:nvPr/>
        </p:nvSpPr>
        <p:spPr bwMode="auto">
          <a:xfrm>
            <a:off x="5468938" y="4672800"/>
            <a:ext cx="347662"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Rectangle 20"/>
          <p:cNvSpPr>
            <a:spLocks noChangeArrowheads="1"/>
          </p:cNvSpPr>
          <p:nvPr/>
        </p:nvSpPr>
        <p:spPr bwMode="auto">
          <a:xfrm>
            <a:off x="2343150" y="4885200"/>
            <a:ext cx="2921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61" name="Object 60"/>
          <p:cNvGraphicFramePr>
            <a:graphicFrameLocks noChangeAspect="1"/>
          </p:cNvGraphicFramePr>
          <p:nvPr>
            <p:extLst>
              <p:ext uri="{D42A27DB-BD31-4B8C-83A1-F6EECF244321}">
                <p14:modId xmlns:p14="http://schemas.microsoft.com/office/powerpoint/2010/main" val="175469916"/>
              </p:ext>
            </p:extLst>
          </p:nvPr>
        </p:nvGraphicFramePr>
        <p:xfrm>
          <a:off x="2343150" y="4695825"/>
          <a:ext cx="4076700" cy="838200"/>
        </p:xfrm>
        <a:graphic>
          <a:graphicData uri="http://schemas.openxmlformats.org/presentationml/2006/ole">
            <mc:AlternateContent xmlns:mc="http://schemas.openxmlformats.org/markup-compatibility/2006">
              <mc:Choice xmlns:v="urn:schemas-microsoft-com:vml" Requires="v">
                <p:oleObj spid="_x0000_s3468" name="Equation" r:id="rId15" imgW="4076700" imgH="838200" progId="Equation.3">
                  <p:embed/>
                </p:oleObj>
              </mc:Choice>
              <mc:Fallback>
                <p:oleObj name="Equation" r:id="rId15" imgW="4076700" imgH="8382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43150" y="4695825"/>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2" name="Object 61"/>
          <p:cNvGraphicFramePr>
            <a:graphicFrameLocks noChangeAspect="1"/>
          </p:cNvGraphicFramePr>
          <p:nvPr>
            <p:extLst>
              <p:ext uri="{D42A27DB-BD31-4B8C-83A1-F6EECF244321}">
                <p14:modId xmlns:p14="http://schemas.microsoft.com/office/powerpoint/2010/main" val="883973919"/>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3469" name="Equation" r:id="rId17" imgW="2235200" imgH="419100" progId="Equation.3">
                  <p:embed/>
                </p:oleObj>
              </mc:Choice>
              <mc:Fallback>
                <p:oleObj name="Equation" r:id="rId17" imgW="2235200" imgH="4191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3"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64" name="TextBox 31"/>
          <p:cNvSpPr txBox="1">
            <a:spLocks noChangeArrowheads="1"/>
          </p:cNvSpPr>
          <p:nvPr/>
        </p:nvSpPr>
        <p:spPr bwMode="auto">
          <a:xfrm>
            <a:off x="57150" y="240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65" name="TextBox 31"/>
          <p:cNvSpPr txBox="1">
            <a:spLocks noChangeArrowheads="1"/>
          </p:cNvSpPr>
          <p:nvPr/>
        </p:nvSpPr>
        <p:spPr bwMode="auto">
          <a:xfrm>
            <a:off x="57150" y="467745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0726"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Certainly in this case it was an improvement on the OLS estimator, which was subject to a much larger positive bias.</a:t>
            </a:r>
            <a:endParaRPr lang="en-GB" sz="1500" b="1" i="0" dirty="0">
              <a:latin typeface="Times New Roman" pitchFamily="18" charset="0"/>
            </a:endParaRPr>
          </a:p>
        </p:txBody>
      </p:sp>
      <p:sp>
        <p:nvSpPr>
          <p:cNvPr id="30728" name="Text Box 1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29</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6" name="Rectangle 25"/>
          <p:cNvSpPr/>
          <p:nvPr/>
        </p:nvSpPr>
        <p:spPr bwMode="auto">
          <a:xfrm>
            <a:off x="432000" y="651600"/>
            <a:ext cx="8280000" cy="479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7" name="Rectangle 2"/>
          <p:cNvSpPr>
            <a:spLocks noChangeArrowheads="1"/>
          </p:cNvSpPr>
          <p:nvPr/>
        </p:nvSpPr>
        <p:spPr bwMode="auto">
          <a:xfrm>
            <a:off x="1098000" y="2210400"/>
            <a:ext cx="1612800" cy="52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8" name="Rectangle 2"/>
          <p:cNvSpPr>
            <a:spLocks noChangeArrowheads="1"/>
          </p:cNvSpPr>
          <p:nvPr/>
        </p:nvSpPr>
        <p:spPr bwMode="auto">
          <a:xfrm>
            <a:off x="1098000" y="1400400"/>
            <a:ext cx="1612800" cy="52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9" name="Rectangle 2"/>
          <p:cNvSpPr>
            <a:spLocks noChangeArrowheads="1"/>
          </p:cNvSpPr>
          <p:nvPr/>
        </p:nvSpPr>
        <p:spPr bwMode="auto">
          <a:xfrm>
            <a:off x="1087200" y="4122000"/>
            <a:ext cx="1540800" cy="4716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30" name="TextBox 1"/>
          <p:cNvSpPr txBox="1">
            <a:spLocks noChangeArrowheads="1"/>
          </p:cNvSpPr>
          <p:nvPr/>
        </p:nvSpPr>
        <p:spPr bwMode="auto">
          <a:xfrm>
            <a:off x="1130300" y="4130675"/>
            <a:ext cx="1752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r>
              <a:rPr lang="en-GB" sz="1200" b="1" i="0"/>
              <a:t>1 million samples</a:t>
            </a:r>
          </a:p>
          <a:p>
            <a:pPr algn="l"/>
            <a:r>
              <a:rPr lang="en-GB" sz="1200" b="1"/>
              <a:t>n</a:t>
            </a:r>
            <a:r>
              <a:rPr lang="en-GB" sz="1200" b="1" i="0"/>
              <a:t> = 20</a:t>
            </a:r>
          </a:p>
        </p:txBody>
      </p:sp>
      <p:cxnSp>
        <p:nvCxnSpPr>
          <p:cNvPr id="31" name="Straight Connector 4"/>
          <p:cNvCxnSpPr>
            <a:cxnSpLocks noChangeShapeType="1"/>
          </p:cNvCxnSpPr>
          <p:nvPr/>
        </p:nvCxnSpPr>
        <p:spPr bwMode="auto">
          <a:xfrm>
            <a:off x="1104900" y="1120775"/>
            <a:ext cx="0" cy="26162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Straight Connector 6"/>
          <p:cNvCxnSpPr>
            <a:cxnSpLocks noChangeShapeType="1"/>
          </p:cNvCxnSpPr>
          <p:nvPr/>
        </p:nvCxnSpPr>
        <p:spPr bwMode="auto">
          <a:xfrm>
            <a:off x="1104900" y="598488"/>
            <a:ext cx="0" cy="1830387"/>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 name="TextBox 32"/>
          <p:cNvSpPr txBox="1"/>
          <p:nvPr/>
        </p:nvSpPr>
        <p:spPr>
          <a:xfrm>
            <a:off x="1104899" y="1400175"/>
            <a:ext cx="1838326" cy="523220"/>
          </a:xfrm>
          <a:prstGeom prst="rect">
            <a:avLst/>
          </a:prstGeom>
          <a:noFill/>
        </p:spPr>
        <p:txBody>
          <a:bodyPr wrap="square" rtlCol="0">
            <a:spAutoFit/>
          </a:bodyPr>
          <a:lstStyle/>
          <a:p>
            <a:pPr algn="l"/>
            <a:r>
              <a:rPr lang="en-GB" b="1" i="0" dirty="0" smtClean="0"/>
              <a:t>OLS mean = 0.95</a:t>
            </a:r>
          </a:p>
          <a:p>
            <a:pPr algn="l"/>
            <a:r>
              <a:rPr lang="en-GB" b="1" i="0" dirty="0" smtClean="0"/>
              <a:t>IV mean = 0.46</a:t>
            </a:r>
            <a:endParaRPr lang="en-GB" b="1" i="0" dirty="0"/>
          </a:p>
        </p:txBody>
      </p:sp>
      <p:sp>
        <p:nvSpPr>
          <p:cNvPr id="34" name="TextBox 33"/>
          <p:cNvSpPr txBox="1"/>
          <p:nvPr/>
        </p:nvSpPr>
        <p:spPr>
          <a:xfrm>
            <a:off x="1104899" y="2209800"/>
            <a:ext cx="1838326" cy="523220"/>
          </a:xfrm>
          <a:prstGeom prst="rect">
            <a:avLst/>
          </a:prstGeom>
          <a:noFill/>
        </p:spPr>
        <p:txBody>
          <a:bodyPr wrap="square" rtlCol="0">
            <a:spAutoFit/>
          </a:bodyPr>
          <a:lstStyle/>
          <a:p>
            <a:pPr algn="l"/>
            <a:r>
              <a:rPr lang="en-GB" b="1" i="0" dirty="0" err="1" smtClean="0"/>
              <a:t>plim</a:t>
            </a:r>
            <a:r>
              <a:rPr lang="en-GB" b="1" i="0" dirty="0" smtClean="0"/>
              <a:t> OLS = 0.91</a:t>
            </a:r>
          </a:p>
          <a:p>
            <a:pPr algn="l"/>
            <a:r>
              <a:rPr lang="en-GB" b="1" i="0" dirty="0" err="1" smtClean="0"/>
              <a:t>plim</a:t>
            </a:r>
            <a:r>
              <a:rPr lang="en-GB" b="1" i="0" dirty="0" smtClean="0"/>
              <a:t> IV = 0.50</a:t>
            </a:r>
            <a:endParaRPr lang="en-GB" b="1" i="0" dirty="0"/>
          </a:p>
        </p:txBody>
      </p:sp>
      <p:pic>
        <p:nvPicPr>
          <p:cNvPr id="3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6112" y="688975"/>
            <a:ext cx="7830433" cy="4764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Object 1"/>
          <p:cNvGraphicFramePr>
            <a:graphicFrameLocks noChangeAspect="1"/>
          </p:cNvGraphicFramePr>
          <p:nvPr>
            <p:extLst>
              <p:ext uri="{D42A27DB-BD31-4B8C-83A1-F6EECF244321}">
                <p14:modId xmlns:p14="http://schemas.microsoft.com/office/powerpoint/2010/main" val="2687182967"/>
              </p:ext>
            </p:extLst>
          </p:nvPr>
        </p:nvGraphicFramePr>
        <p:xfrm>
          <a:off x="7945438" y="5005388"/>
          <a:ext cx="220662" cy="288925"/>
        </p:xfrm>
        <a:graphic>
          <a:graphicData uri="http://schemas.openxmlformats.org/presentationml/2006/ole">
            <mc:AlternateContent xmlns:mc="http://schemas.openxmlformats.org/markup-compatibility/2006">
              <mc:Choice xmlns:v="urn:schemas-microsoft-com:vml" Requires="v">
                <p:oleObj spid="_x0000_s44039" name="Equation" r:id="rId4" imgW="330057" imgH="431613" progId="Equation.DSMT4">
                  <p:embed/>
                </p:oleObj>
              </mc:Choice>
              <mc:Fallback>
                <p:oleObj name="Equation" r:id="rId4" imgW="330057" imgH="431613"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5438" y="5005388"/>
                        <a:ext cx="220662"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432000" y="651600"/>
            <a:ext cx="8280000" cy="479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1749"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However an IV estimator is not always preferable to an OLS estimator, even though it is consistent and the OLS estimator is biased.</a:t>
            </a:r>
          </a:p>
        </p:txBody>
      </p:sp>
      <p:grpSp>
        <p:nvGrpSpPr>
          <p:cNvPr id="31750" name="Group 20"/>
          <p:cNvGrpSpPr>
            <a:grpSpLocks noChangeAspect="1"/>
          </p:cNvGrpSpPr>
          <p:nvPr/>
        </p:nvGrpSpPr>
        <p:grpSpPr bwMode="auto">
          <a:xfrm>
            <a:off x="673100" y="1863075"/>
            <a:ext cx="7708900" cy="3385731"/>
            <a:chOff x="872" y="1014"/>
            <a:chExt cx="3883" cy="1706"/>
          </a:xfrm>
        </p:grpSpPr>
        <p:sp>
          <p:nvSpPr>
            <p:cNvPr id="31752" name="Line 21"/>
            <p:cNvSpPr>
              <a:spLocks noChangeAspect="1" noChangeShapeType="1"/>
            </p:cNvSpPr>
            <p:nvPr/>
          </p:nvSpPr>
          <p:spPr bwMode="auto">
            <a:xfrm>
              <a:off x="872" y="2570"/>
              <a:ext cx="3883"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753" name="Text Box 22"/>
            <p:cNvSpPr txBox="1">
              <a:spLocks noChangeArrowheads="1"/>
            </p:cNvSpPr>
            <p:nvPr/>
          </p:nvSpPr>
          <p:spPr bwMode="auto">
            <a:xfrm>
              <a:off x="2819" y="2611"/>
              <a:ext cx="218" cy="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b="1" i="0" dirty="0"/>
                <a:t>0.5</a:t>
              </a:r>
            </a:p>
          </p:txBody>
        </p:sp>
        <p:sp>
          <p:nvSpPr>
            <p:cNvPr id="31754" name="Line 23"/>
            <p:cNvSpPr>
              <a:spLocks noChangeAspect="1" noChangeShapeType="1"/>
            </p:cNvSpPr>
            <p:nvPr/>
          </p:nvSpPr>
          <p:spPr bwMode="auto">
            <a:xfrm>
              <a:off x="2880" y="2522"/>
              <a:ext cx="0" cy="4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755" name="Text Box 24"/>
            <p:cNvSpPr txBox="1">
              <a:spLocks noChangeAspect="1" noChangeArrowheads="1"/>
            </p:cNvSpPr>
            <p:nvPr/>
          </p:nvSpPr>
          <p:spPr bwMode="auto">
            <a:xfrm>
              <a:off x="2680" y="1346"/>
              <a:ext cx="336" cy="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600" b="1" i="0"/>
                <a:t>OLS</a:t>
              </a:r>
            </a:p>
          </p:txBody>
        </p:sp>
        <p:sp>
          <p:nvSpPr>
            <p:cNvPr id="31756" name="Freeform 25"/>
            <p:cNvSpPr>
              <a:spLocks noChangeAspect="1"/>
            </p:cNvSpPr>
            <p:nvPr/>
          </p:nvSpPr>
          <p:spPr bwMode="auto">
            <a:xfrm>
              <a:off x="1160" y="2249"/>
              <a:ext cx="3448" cy="315"/>
            </a:xfrm>
            <a:custGeom>
              <a:avLst/>
              <a:gdLst>
                <a:gd name="T0" fmla="*/ 0 w 3448"/>
                <a:gd name="T1" fmla="*/ 2 h 1703"/>
                <a:gd name="T2" fmla="*/ 225 w 3448"/>
                <a:gd name="T3" fmla="*/ 2 h 1703"/>
                <a:gd name="T4" fmla="*/ 377 w 3448"/>
                <a:gd name="T5" fmla="*/ 2 h 1703"/>
                <a:gd name="T6" fmla="*/ 532 w 3448"/>
                <a:gd name="T7" fmla="*/ 2 h 1703"/>
                <a:gd name="T8" fmla="*/ 622 w 3448"/>
                <a:gd name="T9" fmla="*/ 2 h 1703"/>
                <a:gd name="T10" fmla="*/ 700 w 3448"/>
                <a:gd name="T11" fmla="*/ 2 h 1703"/>
                <a:gd name="T12" fmla="*/ 760 w 3448"/>
                <a:gd name="T13" fmla="*/ 2 h 1703"/>
                <a:gd name="T14" fmla="*/ 820 w 3448"/>
                <a:gd name="T15" fmla="*/ 2 h 1703"/>
                <a:gd name="T16" fmla="*/ 879 w 3448"/>
                <a:gd name="T17" fmla="*/ 2 h 1703"/>
                <a:gd name="T18" fmla="*/ 947 w 3448"/>
                <a:gd name="T19" fmla="*/ 2 h 1703"/>
                <a:gd name="T20" fmla="*/ 999 w 3448"/>
                <a:gd name="T21" fmla="*/ 1 h 1703"/>
                <a:gd name="T22" fmla="*/ 1043 w 3448"/>
                <a:gd name="T23" fmla="*/ 1 h 1703"/>
                <a:gd name="T24" fmla="*/ 1083 w 3448"/>
                <a:gd name="T25" fmla="*/ 1 h 1703"/>
                <a:gd name="T26" fmla="*/ 1114 w 3448"/>
                <a:gd name="T27" fmla="*/ 1 h 1703"/>
                <a:gd name="T28" fmla="*/ 1146 w 3448"/>
                <a:gd name="T29" fmla="*/ 1 h 1703"/>
                <a:gd name="T30" fmla="*/ 1190 w 3448"/>
                <a:gd name="T31" fmla="*/ 1 h 1703"/>
                <a:gd name="T32" fmla="*/ 1235 w 3448"/>
                <a:gd name="T33" fmla="*/ 1 h 1703"/>
                <a:gd name="T34" fmla="*/ 1289 w 3448"/>
                <a:gd name="T35" fmla="*/ 1 h 1703"/>
                <a:gd name="T36" fmla="*/ 1331 w 3448"/>
                <a:gd name="T37" fmla="*/ 1 h 1703"/>
                <a:gd name="T38" fmla="*/ 1368 w 3448"/>
                <a:gd name="T39" fmla="*/ 1 h 1703"/>
                <a:gd name="T40" fmla="*/ 1407 w 3448"/>
                <a:gd name="T41" fmla="*/ 1 h 1703"/>
                <a:gd name="T42" fmla="*/ 1457 w 3448"/>
                <a:gd name="T43" fmla="*/ 0 h 1703"/>
                <a:gd name="T44" fmla="*/ 1488 w 3448"/>
                <a:gd name="T45" fmla="*/ 0 h 1703"/>
                <a:gd name="T46" fmla="*/ 1529 w 3448"/>
                <a:gd name="T47" fmla="*/ 0 h 1703"/>
                <a:gd name="T48" fmla="*/ 1572 w 3448"/>
                <a:gd name="T49" fmla="*/ 0 h 1703"/>
                <a:gd name="T50" fmla="*/ 1613 w 3448"/>
                <a:gd name="T51" fmla="*/ 0 h 1703"/>
                <a:gd name="T52" fmla="*/ 1671 w 3448"/>
                <a:gd name="T53" fmla="*/ 0 h 1703"/>
                <a:gd name="T54" fmla="*/ 1721 w 3448"/>
                <a:gd name="T55" fmla="*/ 0 h 1703"/>
                <a:gd name="T56" fmla="*/ 1776 w 3448"/>
                <a:gd name="T57" fmla="*/ 0 h 1703"/>
                <a:gd name="T58" fmla="*/ 1835 w 3448"/>
                <a:gd name="T59" fmla="*/ 0 h 1703"/>
                <a:gd name="T60" fmla="*/ 1836 w 3448"/>
                <a:gd name="T61" fmla="*/ 0 h 1703"/>
                <a:gd name="T62" fmla="*/ 1880 w 3448"/>
                <a:gd name="T63" fmla="*/ 0 h 1703"/>
                <a:gd name="T64" fmla="*/ 1912 w 3448"/>
                <a:gd name="T65" fmla="*/ 0 h 1703"/>
                <a:gd name="T66" fmla="*/ 1943 w 3448"/>
                <a:gd name="T67" fmla="*/ 0 h 1703"/>
                <a:gd name="T68" fmla="*/ 1982 w 3448"/>
                <a:gd name="T69" fmla="*/ 0 h 1703"/>
                <a:gd name="T70" fmla="*/ 2022 w 3448"/>
                <a:gd name="T71" fmla="*/ 0 h 1703"/>
                <a:gd name="T72" fmla="*/ 2058 w 3448"/>
                <a:gd name="T73" fmla="*/ 1 h 1703"/>
                <a:gd name="T74" fmla="*/ 2116 w 3448"/>
                <a:gd name="T75" fmla="*/ 1 h 1703"/>
                <a:gd name="T76" fmla="*/ 2172 w 3448"/>
                <a:gd name="T77" fmla="*/ 1 h 1703"/>
                <a:gd name="T78" fmla="*/ 2222 w 3448"/>
                <a:gd name="T79" fmla="*/ 1 h 1703"/>
                <a:gd name="T80" fmla="*/ 2260 w 3448"/>
                <a:gd name="T81" fmla="*/ 1 h 1703"/>
                <a:gd name="T82" fmla="*/ 2300 w 3448"/>
                <a:gd name="T83" fmla="*/ 1 h 1703"/>
                <a:gd name="T84" fmla="*/ 2343 w 3448"/>
                <a:gd name="T85" fmla="*/ 1 h 1703"/>
                <a:gd name="T86" fmla="*/ 2406 w 3448"/>
                <a:gd name="T87" fmla="*/ 1 h 1703"/>
                <a:gd name="T88" fmla="*/ 2454 w 3448"/>
                <a:gd name="T89" fmla="*/ 1 h 1703"/>
                <a:gd name="T90" fmla="*/ 2507 w 3448"/>
                <a:gd name="T91" fmla="*/ 2 h 1703"/>
                <a:gd name="T92" fmla="*/ 2548 w 3448"/>
                <a:gd name="T93" fmla="*/ 2 h 1703"/>
                <a:gd name="T94" fmla="*/ 2594 w 3448"/>
                <a:gd name="T95" fmla="*/ 2 h 1703"/>
                <a:gd name="T96" fmla="*/ 2649 w 3448"/>
                <a:gd name="T97" fmla="*/ 2 h 1703"/>
                <a:gd name="T98" fmla="*/ 2717 w 3448"/>
                <a:gd name="T99" fmla="*/ 2 h 1703"/>
                <a:gd name="T100" fmla="*/ 2794 w 3448"/>
                <a:gd name="T101" fmla="*/ 2 h 1703"/>
                <a:gd name="T102" fmla="*/ 2885 w 3448"/>
                <a:gd name="T103" fmla="*/ 2 h 1703"/>
                <a:gd name="T104" fmla="*/ 2968 w 3448"/>
                <a:gd name="T105" fmla="*/ 2 h 1703"/>
                <a:gd name="T106" fmla="*/ 3101 w 3448"/>
                <a:gd name="T107" fmla="*/ 2 h 1703"/>
                <a:gd name="T108" fmla="*/ 3179 w 3448"/>
                <a:gd name="T109" fmla="*/ 2 h 1703"/>
                <a:gd name="T110" fmla="*/ 3448 w 3448"/>
                <a:gd name="T111" fmla="*/ 2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757" name="Freeform 26"/>
            <p:cNvSpPr>
              <a:spLocks noChangeAspect="1"/>
            </p:cNvSpPr>
            <p:nvPr/>
          </p:nvSpPr>
          <p:spPr bwMode="auto">
            <a:xfrm>
              <a:off x="2690" y="1014"/>
              <a:ext cx="703" cy="1553"/>
            </a:xfrm>
            <a:custGeom>
              <a:avLst/>
              <a:gdLst>
                <a:gd name="T0" fmla="*/ 0 w 3448"/>
                <a:gd name="T1" fmla="*/ 1175 h 1703"/>
                <a:gd name="T2" fmla="*/ 0 w 3448"/>
                <a:gd name="T3" fmla="*/ 1175 h 1703"/>
                <a:gd name="T4" fmla="*/ 1 w 3448"/>
                <a:gd name="T5" fmla="*/ 1169 h 1703"/>
                <a:gd name="T6" fmla="*/ 1 w 3448"/>
                <a:gd name="T7" fmla="*/ 1153 h 1703"/>
                <a:gd name="T8" fmla="*/ 1 w 3448"/>
                <a:gd name="T9" fmla="*/ 1134 h 1703"/>
                <a:gd name="T10" fmla="*/ 1 w 3448"/>
                <a:gd name="T11" fmla="*/ 1109 h 1703"/>
                <a:gd name="T12" fmla="*/ 1 w 3448"/>
                <a:gd name="T13" fmla="*/ 1080 h 1703"/>
                <a:gd name="T14" fmla="*/ 1 w 3448"/>
                <a:gd name="T15" fmla="*/ 1045 h 1703"/>
                <a:gd name="T16" fmla="*/ 1 w 3448"/>
                <a:gd name="T17" fmla="*/ 1003 h 1703"/>
                <a:gd name="T18" fmla="*/ 2 w 3448"/>
                <a:gd name="T19" fmla="*/ 944 h 1703"/>
                <a:gd name="T20" fmla="*/ 2 w 3448"/>
                <a:gd name="T21" fmla="*/ 889 h 1703"/>
                <a:gd name="T22" fmla="*/ 2 w 3448"/>
                <a:gd name="T23" fmla="*/ 836 h 1703"/>
                <a:gd name="T24" fmla="*/ 2 w 3448"/>
                <a:gd name="T25" fmla="*/ 788 h 1703"/>
                <a:gd name="T26" fmla="*/ 2 w 3448"/>
                <a:gd name="T27" fmla="*/ 745 h 1703"/>
                <a:gd name="T28" fmla="*/ 2 w 3448"/>
                <a:gd name="T29" fmla="*/ 696 h 1703"/>
                <a:gd name="T30" fmla="*/ 2 w 3448"/>
                <a:gd name="T31" fmla="*/ 632 h 1703"/>
                <a:gd name="T32" fmla="*/ 2 w 3448"/>
                <a:gd name="T33" fmla="*/ 558 h 1703"/>
                <a:gd name="T34" fmla="*/ 2 w 3448"/>
                <a:gd name="T35" fmla="*/ 469 h 1703"/>
                <a:gd name="T36" fmla="*/ 2 w 3448"/>
                <a:gd name="T37" fmla="*/ 399 h 1703"/>
                <a:gd name="T38" fmla="*/ 2 w 3448"/>
                <a:gd name="T39" fmla="*/ 335 h 1703"/>
                <a:gd name="T40" fmla="*/ 2 w 3448"/>
                <a:gd name="T41" fmla="*/ 276 h 1703"/>
                <a:gd name="T42" fmla="*/ 2 w 3448"/>
                <a:gd name="T43" fmla="*/ 205 h 1703"/>
                <a:gd name="T44" fmla="*/ 3 w 3448"/>
                <a:gd name="T45" fmla="*/ 161 h 1703"/>
                <a:gd name="T46" fmla="*/ 3 w 3448"/>
                <a:gd name="T47" fmla="*/ 114 h 1703"/>
                <a:gd name="T48" fmla="*/ 3 w 3448"/>
                <a:gd name="T49" fmla="*/ 70 h 1703"/>
                <a:gd name="T50" fmla="*/ 3 w 3448"/>
                <a:gd name="T51" fmla="*/ 38 h 1703"/>
                <a:gd name="T52" fmla="*/ 3 w 3448"/>
                <a:gd name="T53" fmla="*/ 11 h 1703"/>
                <a:gd name="T54" fmla="*/ 3 w 3448"/>
                <a:gd name="T55" fmla="*/ 0 h 1703"/>
                <a:gd name="T56" fmla="*/ 3 w 3448"/>
                <a:gd name="T57" fmla="*/ 11 h 1703"/>
                <a:gd name="T58" fmla="*/ 3 w 3448"/>
                <a:gd name="T59" fmla="*/ 41 h 1703"/>
                <a:gd name="T60" fmla="*/ 3 w 3448"/>
                <a:gd name="T61" fmla="*/ 41 h 1703"/>
                <a:gd name="T62" fmla="*/ 3 w 3448"/>
                <a:gd name="T63" fmla="*/ 78 h 1703"/>
                <a:gd name="T64" fmla="*/ 3 w 3448"/>
                <a:gd name="T65" fmla="*/ 110 h 1703"/>
                <a:gd name="T66" fmla="*/ 3 w 3448"/>
                <a:gd name="T67" fmla="*/ 146 h 1703"/>
                <a:gd name="T68" fmla="*/ 3 w 3448"/>
                <a:gd name="T69" fmla="*/ 195 h 1703"/>
                <a:gd name="T70" fmla="*/ 3 w 3448"/>
                <a:gd name="T71" fmla="*/ 250 h 1703"/>
                <a:gd name="T72" fmla="*/ 4 w 3448"/>
                <a:gd name="T73" fmla="*/ 307 h 1703"/>
                <a:gd name="T74" fmla="*/ 4 w 3448"/>
                <a:gd name="T75" fmla="*/ 401 h 1703"/>
                <a:gd name="T76" fmla="*/ 4 w 3448"/>
                <a:gd name="T77" fmla="*/ 496 h 1703"/>
                <a:gd name="T78" fmla="*/ 4 w 3448"/>
                <a:gd name="T79" fmla="*/ 576 h 1703"/>
                <a:gd name="T80" fmla="*/ 4 w 3448"/>
                <a:gd name="T81" fmla="*/ 636 h 1703"/>
                <a:gd name="T82" fmla="*/ 4 w 3448"/>
                <a:gd name="T83" fmla="*/ 693 h 1703"/>
                <a:gd name="T84" fmla="*/ 4 w 3448"/>
                <a:gd name="T85" fmla="*/ 758 h 1703"/>
                <a:gd name="T86" fmla="*/ 4 w 3448"/>
                <a:gd name="T87" fmla="*/ 842 h 1703"/>
                <a:gd name="T88" fmla="*/ 4 w 3448"/>
                <a:gd name="T89" fmla="*/ 896 h 1703"/>
                <a:gd name="T90" fmla="*/ 4 w 3448"/>
                <a:gd name="T91" fmla="*/ 953 h 1703"/>
                <a:gd name="T92" fmla="*/ 4 w 3448"/>
                <a:gd name="T93" fmla="*/ 988 h 1703"/>
                <a:gd name="T94" fmla="*/ 4 w 3448"/>
                <a:gd name="T95" fmla="*/ 1024 h 1703"/>
                <a:gd name="T96" fmla="*/ 4 w 3448"/>
                <a:gd name="T97" fmla="*/ 1061 h 1703"/>
                <a:gd name="T98" fmla="*/ 5 w 3448"/>
                <a:gd name="T99" fmla="*/ 1094 h 1703"/>
                <a:gd name="T100" fmla="*/ 5 w 3448"/>
                <a:gd name="T101" fmla="*/ 1125 h 1703"/>
                <a:gd name="T102" fmla="*/ 5 w 3448"/>
                <a:gd name="T103" fmla="*/ 1147 h 1703"/>
                <a:gd name="T104" fmla="*/ 5 w 3448"/>
                <a:gd name="T105" fmla="*/ 1160 h 1703"/>
                <a:gd name="T106" fmla="*/ 5 w 3448"/>
                <a:gd name="T107" fmla="*/ 1173 h 1703"/>
                <a:gd name="T108" fmla="*/ 6 w 3448"/>
                <a:gd name="T109" fmla="*/ 1175 h 1703"/>
                <a:gd name="T110" fmla="*/ 6 w 3448"/>
                <a:gd name="T111" fmla="*/ 117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758" name="Text Box 27"/>
            <p:cNvSpPr txBox="1">
              <a:spLocks noChangeAspect="1" noChangeArrowheads="1"/>
            </p:cNvSpPr>
            <p:nvPr/>
          </p:nvSpPr>
          <p:spPr bwMode="auto">
            <a:xfrm>
              <a:off x="2154" y="2298"/>
              <a:ext cx="336" cy="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600" b="1" i="0"/>
                <a:t>IV</a:t>
              </a:r>
            </a:p>
          </p:txBody>
        </p:sp>
      </p:grpSp>
      <p:sp>
        <p:nvSpPr>
          <p:cNvPr id="31751" name="Text Box 2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30</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573123279"/>
              </p:ext>
            </p:extLst>
          </p:nvPr>
        </p:nvGraphicFramePr>
        <p:xfrm>
          <a:off x="8135938" y="4986338"/>
          <a:ext cx="220662" cy="288925"/>
        </p:xfrm>
        <a:graphic>
          <a:graphicData uri="http://schemas.openxmlformats.org/presentationml/2006/ole">
            <mc:AlternateContent xmlns:mc="http://schemas.openxmlformats.org/markup-compatibility/2006">
              <mc:Choice xmlns:v="urn:schemas-microsoft-com:vml" Requires="v">
                <p:oleObj spid="_x0000_s45064" name="Equation" r:id="rId3" imgW="330057" imgH="431613" progId="Equation.DSMT4">
                  <p:embed/>
                </p:oleObj>
              </mc:Choice>
              <mc:Fallback>
                <p:oleObj name="Equation" r:id="rId3" imgW="330057" imgH="431613"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5938" y="4986338"/>
                        <a:ext cx="220662"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2773"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The variance of the IV estimator will be greater than that of the OLS estimator.  If the instrument is weak, the IV variance may be much greater, as in the diagram above.</a:t>
            </a:r>
          </a:p>
        </p:txBody>
      </p:sp>
      <p:sp>
        <p:nvSpPr>
          <p:cNvPr id="32775" name="Text Box 3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31</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7" name="Rectangle 26"/>
          <p:cNvSpPr/>
          <p:nvPr/>
        </p:nvSpPr>
        <p:spPr bwMode="auto">
          <a:xfrm>
            <a:off x="432000" y="651600"/>
            <a:ext cx="8280000" cy="479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pSp>
        <p:nvGrpSpPr>
          <p:cNvPr id="28" name="Group 20"/>
          <p:cNvGrpSpPr>
            <a:grpSpLocks noChangeAspect="1"/>
          </p:cNvGrpSpPr>
          <p:nvPr/>
        </p:nvGrpSpPr>
        <p:grpSpPr bwMode="auto">
          <a:xfrm>
            <a:off x="673100" y="1863075"/>
            <a:ext cx="7708900" cy="3385731"/>
            <a:chOff x="872" y="1014"/>
            <a:chExt cx="3883" cy="1706"/>
          </a:xfrm>
        </p:grpSpPr>
        <p:sp>
          <p:nvSpPr>
            <p:cNvPr id="29" name="Line 21"/>
            <p:cNvSpPr>
              <a:spLocks noChangeAspect="1" noChangeShapeType="1"/>
            </p:cNvSpPr>
            <p:nvPr/>
          </p:nvSpPr>
          <p:spPr bwMode="auto">
            <a:xfrm>
              <a:off x="872" y="2570"/>
              <a:ext cx="3883"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22"/>
            <p:cNvSpPr txBox="1">
              <a:spLocks noChangeArrowheads="1"/>
            </p:cNvSpPr>
            <p:nvPr/>
          </p:nvSpPr>
          <p:spPr bwMode="auto">
            <a:xfrm>
              <a:off x="2819" y="2611"/>
              <a:ext cx="218" cy="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b="1" i="0" dirty="0"/>
                <a:t>0.5</a:t>
              </a:r>
            </a:p>
          </p:txBody>
        </p:sp>
        <p:sp>
          <p:nvSpPr>
            <p:cNvPr id="31" name="Line 23"/>
            <p:cNvSpPr>
              <a:spLocks noChangeAspect="1" noChangeShapeType="1"/>
            </p:cNvSpPr>
            <p:nvPr/>
          </p:nvSpPr>
          <p:spPr bwMode="auto">
            <a:xfrm>
              <a:off x="2880" y="2522"/>
              <a:ext cx="0" cy="4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Text Box 24"/>
            <p:cNvSpPr txBox="1">
              <a:spLocks noChangeAspect="1" noChangeArrowheads="1"/>
            </p:cNvSpPr>
            <p:nvPr/>
          </p:nvSpPr>
          <p:spPr bwMode="auto">
            <a:xfrm>
              <a:off x="2680" y="1346"/>
              <a:ext cx="336" cy="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600" b="1" i="0"/>
                <a:t>OLS</a:t>
              </a:r>
            </a:p>
          </p:txBody>
        </p:sp>
        <p:sp>
          <p:nvSpPr>
            <p:cNvPr id="33" name="Freeform 25"/>
            <p:cNvSpPr>
              <a:spLocks noChangeAspect="1"/>
            </p:cNvSpPr>
            <p:nvPr/>
          </p:nvSpPr>
          <p:spPr bwMode="auto">
            <a:xfrm>
              <a:off x="1160" y="2249"/>
              <a:ext cx="3448" cy="315"/>
            </a:xfrm>
            <a:custGeom>
              <a:avLst/>
              <a:gdLst>
                <a:gd name="T0" fmla="*/ 0 w 3448"/>
                <a:gd name="T1" fmla="*/ 2 h 1703"/>
                <a:gd name="T2" fmla="*/ 225 w 3448"/>
                <a:gd name="T3" fmla="*/ 2 h 1703"/>
                <a:gd name="T4" fmla="*/ 377 w 3448"/>
                <a:gd name="T5" fmla="*/ 2 h 1703"/>
                <a:gd name="T6" fmla="*/ 532 w 3448"/>
                <a:gd name="T7" fmla="*/ 2 h 1703"/>
                <a:gd name="T8" fmla="*/ 622 w 3448"/>
                <a:gd name="T9" fmla="*/ 2 h 1703"/>
                <a:gd name="T10" fmla="*/ 700 w 3448"/>
                <a:gd name="T11" fmla="*/ 2 h 1703"/>
                <a:gd name="T12" fmla="*/ 760 w 3448"/>
                <a:gd name="T13" fmla="*/ 2 h 1703"/>
                <a:gd name="T14" fmla="*/ 820 w 3448"/>
                <a:gd name="T15" fmla="*/ 2 h 1703"/>
                <a:gd name="T16" fmla="*/ 879 w 3448"/>
                <a:gd name="T17" fmla="*/ 2 h 1703"/>
                <a:gd name="T18" fmla="*/ 947 w 3448"/>
                <a:gd name="T19" fmla="*/ 2 h 1703"/>
                <a:gd name="T20" fmla="*/ 999 w 3448"/>
                <a:gd name="T21" fmla="*/ 1 h 1703"/>
                <a:gd name="T22" fmla="*/ 1043 w 3448"/>
                <a:gd name="T23" fmla="*/ 1 h 1703"/>
                <a:gd name="T24" fmla="*/ 1083 w 3448"/>
                <a:gd name="T25" fmla="*/ 1 h 1703"/>
                <a:gd name="T26" fmla="*/ 1114 w 3448"/>
                <a:gd name="T27" fmla="*/ 1 h 1703"/>
                <a:gd name="T28" fmla="*/ 1146 w 3448"/>
                <a:gd name="T29" fmla="*/ 1 h 1703"/>
                <a:gd name="T30" fmla="*/ 1190 w 3448"/>
                <a:gd name="T31" fmla="*/ 1 h 1703"/>
                <a:gd name="T32" fmla="*/ 1235 w 3448"/>
                <a:gd name="T33" fmla="*/ 1 h 1703"/>
                <a:gd name="T34" fmla="*/ 1289 w 3448"/>
                <a:gd name="T35" fmla="*/ 1 h 1703"/>
                <a:gd name="T36" fmla="*/ 1331 w 3448"/>
                <a:gd name="T37" fmla="*/ 1 h 1703"/>
                <a:gd name="T38" fmla="*/ 1368 w 3448"/>
                <a:gd name="T39" fmla="*/ 1 h 1703"/>
                <a:gd name="T40" fmla="*/ 1407 w 3448"/>
                <a:gd name="T41" fmla="*/ 1 h 1703"/>
                <a:gd name="T42" fmla="*/ 1457 w 3448"/>
                <a:gd name="T43" fmla="*/ 0 h 1703"/>
                <a:gd name="T44" fmla="*/ 1488 w 3448"/>
                <a:gd name="T45" fmla="*/ 0 h 1703"/>
                <a:gd name="T46" fmla="*/ 1529 w 3448"/>
                <a:gd name="T47" fmla="*/ 0 h 1703"/>
                <a:gd name="T48" fmla="*/ 1572 w 3448"/>
                <a:gd name="T49" fmla="*/ 0 h 1703"/>
                <a:gd name="T50" fmla="*/ 1613 w 3448"/>
                <a:gd name="T51" fmla="*/ 0 h 1703"/>
                <a:gd name="T52" fmla="*/ 1671 w 3448"/>
                <a:gd name="T53" fmla="*/ 0 h 1703"/>
                <a:gd name="T54" fmla="*/ 1721 w 3448"/>
                <a:gd name="T55" fmla="*/ 0 h 1703"/>
                <a:gd name="T56" fmla="*/ 1776 w 3448"/>
                <a:gd name="T57" fmla="*/ 0 h 1703"/>
                <a:gd name="T58" fmla="*/ 1835 w 3448"/>
                <a:gd name="T59" fmla="*/ 0 h 1703"/>
                <a:gd name="T60" fmla="*/ 1836 w 3448"/>
                <a:gd name="T61" fmla="*/ 0 h 1703"/>
                <a:gd name="T62" fmla="*/ 1880 w 3448"/>
                <a:gd name="T63" fmla="*/ 0 h 1703"/>
                <a:gd name="T64" fmla="*/ 1912 w 3448"/>
                <a:gd name="T65" fmla="*/ 0 h 1703"/>
                <a:gd name="T66" fmla="*/ 1943 w 3448"/>
                <a:gd name="T67" fmla="*/ 0 h 1703"/>
                <a:gd name="T68" fmla="*/ 1982 w 3448"/>
                <a:gd name="T69" fmla="*/ 0 h 1703"/>
                <a:gd name="T70" fmla="*/ 2022 w 3448"/>
                <a:gd name="T71" fmla="*/ 0 h 1703"/>
                <a:gd name="T72" fmla="*/ 2058 w 3448"/>
                <a:gd name="T73" fmla="*/ 1 h 1703"/>
                <a:gd name="T74" fmla="*/ 2116 w 3448"/>
                <a:gd name="T75" fmla="*/ 1 h 1703"/>
                <a:gd name="T76" fmla="*/ 2172 w 3448"/>
                <a:gd name="T77" fmla="*/ 1 h 1703"/>
                <a:gd name="T78" fmla="*/ 2222 w 3448"/>
                <a:gd name="T79" fmla="*/ 1 h 1703"/>
                <a:gd name="T80" fmla="*/ 2260 w 3448"/>
                <a:gd name="T81" fmla="*/ 1 h 1703"/>
                <a:gd name="T82" fmla="*/ 2300 w 3448"/>
                <a:gd name="T83" fmla="*/ 1 h 1703"/>
                <a:gd name="T84" fmla="*/ 2343 w 3448"/>
                <a:gd name="T85" fmla="*/ 1 h 1703"/>
                <a:gd name="T86" fmla="*/ 2406 w 3448"/>
                <a:gd name="T87" fmla="*/ 1 h 1703"/>
                <a:gd name="T88" fmla="*/ 2454 w 3448"/>
                <a:gd name="T89" fmla="*/ 1 h 1703"/>
                <a:gd name="T90" fmla="*/ 2507 w 3448"/>
                <a:gd name="T91" fmla="*/ 2 h 1703"/>
                <a:gd name="T92" fmla="*/ 2548 w 3448"/>
                <a:gd name="T93" fmla="*/ 2 h 1703"/>
                <a:gd name="T94" fmla="*/ 2594 w 3448"/>
                <a:gd name="T95" fmla="*/ 2 h 1703"/>
                <a:gd name="T96" fmla="*/ 2649 w 3448"/>
                <a:gd name="T97" fmla="*/ 2 h 1703"/>
                <a:gd name="T98" fmla="*/ 2717 w 3448"/>
                <a:gd name="T99" fmla="*/ 2 h 1703"/>
                <a:gd name="T100" fmla="*/ 2794 w 3448"/>
                <a:gd name="T101" fmla="*/ 2 h 1703"/>
                <a:gd name="T102" fmla="*/ 2885 w 3448"/>
                <a:gd name="T103" fmla="*/ 2 h 1703"/>
                <a:gd name="T104" fmla="*/ 2968 w 3448"/>
                <a:gd name="T105" fmla="*/ 2 h 1703"/>
                <a:gd name="T106" fmla="*/ 3101 w 3448"/>
                <a:gd name="T107" fmla="*/ 2 h 1703"/>
                <a:gd name="T108" fmla="*/ 3179 w 3448"/>
                <a:gd name="T109" fmla="*/ 2 h 1703"/>
                <a:gd name="T110" fmla="*/ 3448 w 3448"/>
                <a:gd name="T111" fmla="*/ 2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Freeform 26"/>
            <p:cNvSpPr>
              <a:spLocks noChangeAspect="1"/>
            </p:cNvSpPr>
            <p:nvPr/>
          </p:nvSpPr>
          <p:spPr bwMode="auto">
            <a:xfrm>
              <a:off x="2690" y="1014"/>
              <a:ext cx="703" cy="1553"/>
            </a:xfrm>
            <a:custGeom>
              <a:avLst/>
              <a:gdLst>
                <a:gd name="T0" fmla="*/ 0 w 3448"/>
                <a:gd name="T1" fmla="*/ 1175 h 1703"/>
                <a:gd name="T2" fmla="*/ 0 w 3448"/>
                <a:gd name="T3" fmla="*/ 1175 h 1703"/>
                <a:gd name="T4" fmla="*/ 1 w 3448"/>
                <a:gd name="T5" fmla="*/ 1169 h 1703"/>
                <a:gd name="T6" fmla="*/ 1 w 3448"/>
                <a:gd name="T7" fmla="*/ 1153 h 1703"/>
                <a:gd name="T8" fmla="*/ 1 w 3448"/>
                <a:gd name="T9" fmla="*/ 1134 h 1703"/>
                <a:gd name="T10" fmla="*/ 1 w 3448"/>
                <a:gd name="T11" fmla="*/ 1109 h 1703"/>
                <a:gd name="T12" fmla="*/ 1 w 3448"/>
                <a:gd name="T13" fmla="*/ 1080 h 1703"/>
                <a:gd name="T14" fmla="*/ 1 w 3448"/>
                <a:gd name="T15" fmla="*/ 1045 h 1703"/>
                <a:gd name="T16" fmla="*/ 1 w 3448"/>
                <a:gd name="T17" fmla="*/ 1003 h 1703"/>
                <a:gd name="T18" fmla="*/ 2 w 3448"/>
                <a:gd name="T19" fmla="*/ 944 h 1703"/>
                <a:gd name="T20" fmla="*/ 2 w 3448"/>
                <a:gd name="T21" fmla="*/ 889 h 1703"/>
                <a:gd name="T22" fmla="*/ 2 w 3448"/>
                <a:gd name="T23" fmla="*/ 836 h 1703"/>
                <a:gd name="T24" fmla="*/ 2 w 3448"/>
                <a:gd name="T25" fmla="*/ 788 h 1703"/>
                <a:gd name="T26" fmla="*/ 2 w 3448"/>
                <a:gd name="T27" fmla="*/ 745 h 1703"/>
                <a:gd name="T28" fmla="*/ 2 w 3448"/>
                <a:gd name="T29" fmla="*/ 696 h 1703"/>
                <a:gd name="T30" fmla="*/ 2 w 3448"/>
                <a:gd name="T31" fmla="*/ 632 h 1703"/>
                <a:gd name="T32" fmla="*/ 2 w 3448"/>
                <a:gd name="T33" fmla="*/ 558 h 1703"/>
                <a:gd name="T34" fmla="*/ 2 w 3448"/>
                <a:gd name="T35" fmla="*/ 469 h 1703"/>
                <a:gd name="T36" fmla="*/ 2 w 3448"/>
                <a:gd name="T37" fmla="*/ 399 h 1703"/>
                <a:gd name="T38" fmla="*/ 2 w 3448"/>
                <a:gd name="T39" fmla="*/ 335 h 1703"/>
                <a:gd name="T40" fmla="*/ 2 w 3448"/>
                <a:gd name="T41" fmla="*/ 276 h 1703"/>
                <a:gd name="T42" fmla="*/ 2 w 3448"/>
                <a:gd name="T43" fmla="*/ 205 h 1703"/>
                <a:gd name="T44" fmla="*/ 3 w 3448"/>
                <a:gd name="T45" fmla="*/ 161 h 1703"/>
                <a:gd name="T46" fmla="*/ 3 w 3448"/>
                <a:gd name="T47" fmla="*/ 114 h 1703"/>
                <a:gd name="T48" fmla="*/ 3 w 3448"/>
                <a:gd name="T49" fmla="*/ 70 h 1703"/>
                <a:gd name="T50" fmla="*/ 3 w 3448"/>
                <a:gd name="T51" fmla="*/ 38 h 1703"/>
                <a:gd name="T52" fmla="*/ 3 w 3448"/>
                <a:gd name="T53" fmla="*/ 11 h 1703"/>
                <a:gd name="T54" fmla="*/ 3 w 3448"/>
                <a:gd name="T55" fmla="*/ 0 h 1703"/>
                <a:gd name="T56" fmla="*/ 3 w 3448"/>
                <a:gd name="T57" fmla="*/ 11 h 1703"/>
                <a:gd name="T58" fmla="*/ 3 w 3448"/>
                <a:gd name="T59" fmla="*/ 41 h 1703"/>
                <a:gd name="T60" fmla="*/ 3 w 3448"/>
                <a:gd name="T61" fmla="*/ 41 h 1703"/>
                <a:gd name="T62" fmla="*/ 3 w 3448"/>
                <a:gd name="T63" fmla="*/ 78 h 1703"/>
                <a:gd name="T64" fmla="*/ 3 w 3448"/>
                <a:gd name="T65" fmla="*/ 110 h 1703"/>
                <a:gd name="T66" fmla="*/ 3 w 3448"/>
                <a:gd name="T67" fmla="*/ 146 h 1703"/>
                <a:gd name="T68" fmla="*/ 3 w 3448"/>
                <a:gd name="T69" fmla="*/ 195 h 1703"/>
                <a:gd name="T70" fmla="*/ 3 w 3448"/>
                <a:gd name="T71" fmla="*/ 250 h 1703"/>
                <a:gd name="T72" fmla="*/ 4 w 3448"/>
                <a:gd name="T73" fmla="*/ 307 h 1703"/>
                <a:gd name="T74" fmla="*/ 4 w 3448"/>
                <a:gd name="T75" fmla="*/ 401 h 1703"/>
                <a:gd name="T76" fmla="*/ 4 w 3448"/>
                <a:gd name="T77" fmla="*/ 496 h 1703"/>
                <a:gd name="T78" fmla="*/ 4 w 3448"/>
                <a:gd name="T79" fmla="*/ 576 h 1703"/>
                <a:gd name="T80" fmla="*/ 4 w 3448"/>
                <a:gd name="T81" fmla="*/ 636 h 1703"/>
                <a:gd name="T82" fmla="*/ 4 w 3448"/>
                <a:gd name="T83" fmla="*/ 693 h 1703"/>
                <a:gd name="T84" fmla="*/ 4 w 3448"/>
                <a:gd name="T85" fmla="*/ 758 h 1703"/>
                <a:gd name="T86" fmla="*/ 4 w 3448"/>
                <a:gd name="T87" fmla="*/ 842 h 1703"/>
                <a:gd name="T88" fmla="*/ 4 w 3448"/>
                <a:gd name="T89" fmla="*/ 896 h 1703"/>
                <a:gd name="T90" fmla="*/ 4 w 3448"/>
                <a:gd name="T91" fmla="*/ 953 h 1703"/>
                <a:gd name="T92" fmla="*/ 4 w 3448"/>
                <a:gd name="T93" fmla="*/ 988 h 1703"/>
                <a:gd name="T94" fmla="*/ 4 w 3448"/>
                <a:gd name="T95" fmla="*/ 1024 h 1703"/>
                <a:gd name="T96" fmla="*/ 4 w 3448"/>
                <a:gd name="T97" fmla="*/ 1061 h 1703"/>
                <a:gd name="T98" fmla="*/ 5 w 3448"/>
                <a:gd name="T99" fmla="*/ 1094 h 1703"/>
                <a:gd name="T100" fmla="*/ 5 w 3448"/>
                <a:gd name="T101" fmla="*/ 1125 h 1703"/>
                <a:gd name="T102" fmla="*/ 5 w 3448"/>
                <a:gd name="T103" fmla="*/ 1147 h 1703"/>
                <a:gd name="T104" fmla="*/ 5 w 3448"/>
                <a:gd name="T105" fmla="*/ 1160 h 1703"/>
                <a:gd name="T106" fmla="*/ 5 w 3448"/>
                <a:gd name="T107" fmla="*/ 1173 h 1703"/>
                <a:gd name="T108" fmla="*/ 6 w 3448"/>
                <a:gd name="T109" fmla="*/ 1175 h 1703"/>
                <a:gd name="T110" fmla="*/ 6 w 3448"/>
                <a:gd name="T111" fmla="*/ 117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Text Box 27"/>
            <p:cNvSpPr txBox="1">
              <a:spLocks noChangeAspect="1" noChangeArrowheads="1"/>
            </p:cNvSpPr>
            <p:nvPr/>
          </p:nvSpPr>
          <p:spPr bwMode="auto">
            <a:xfrm>
              <a:off x="2154" y="2298"/>
              <a:ext cx="336" cy="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600" b="1" i="0"/>
                <a:t>IV</a:t>
              </a:r>
            </a:p>
          </p:txBody>
        </p:sp>
      </p:grpSp>
      <p:graphicFrame>
        <p:nvGraphicFramePr>
          <p:cNvPr id="3" name="Object 2"/>
          <p:cNvGraphicFramePr>
            <a:graphicFrameLocks noChangeAspect="1"/>
          </p:cNvGraphicFramePr>
          <p:nvPr>
            <p:extLst>
              <p:ext uri="{D42A27DB-BD31-4B8C-83A1-F6EECF244321}">
                <p14:modId xmlns:p14="http://schemas.microsoft.com/office/powerpoint/2010/main" val="573123279"/>
              </p:ext>
            </p:extLst>
          </p:nvPr>
        </p:nvGraphicFramePr>
        <p:xfrm>
          <a:off x="8135938" y="4986338"/>
          <a:ext cx="220662" cy="288925"/>
        </p:xfrm>
        <a:graphic>
          <a:graphicData uri="http://schemas.openxmlformats.org/presentationml/2006/ole">
            <mc:AlternateContent xmlns:mc="http://schemas.openxmlformats.org/markup-compatibility/2006">
              <mc:Choice xmlns:v="urn:schemas-microsoft-com:vml" Requires="v">
                <p:oleObj spid="_x0000_s46088" name="Equation" r:id="rId3" imgW="330057" imgH="431613" progId="Equation.DSMT4">
                  <p:embed/>
                </p:oleObj>
              </mc:Choice>
              <mc:Fallback>
                <p:oleObj name="Equation" r:id="rId3" imgW="330057" imgH="431613"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5938" y="4986338"/>
                        <a:ext cx="220662"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3797"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In this case, if the OLS bias is small, the OLS estimator could be superior, according to some criterion such as the mean square error.</a:t>
            </a:r>
          </a:p>
        </p:txBody>
      </p:sp>
      <p:sp>
        <p:nvSpPr>
          <p:cNvPr id="33799" name="Text Box 2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32</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7" name="Rectangle 26"/>
          <p:cNvSpPr/>
          <p:nvPr/>
        </p:nvSpPr>
        <p:spPr bwMode="auto">
          <a:xfrm>
            <a:off x="432000" y="651600"/>
            <a:ext cx="8280000" cy="4798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grpSp>
        <p:nvGrpSpPr>
          <p:cNvPr id="28" name="Group 20"/>
          <p:cNvGrpSpPr>
            <a:grpSpLocks noChangeAspect="1"/>
          </p:cNvGrpSpPr>
          <p:nvPr/>
        </p:nvGrpSpPr>
        <p:grpSpPr bwMode="auto">
          <a:xfrm>
            <a:off x="673100" y="1863075"/>
            <a:ext cx="7708900" cy="3385731"/>
            <a:chOff x="872" y="1014"/>
            <a:chExt cx="3883" cy="1706"/>
          </a:xfrm>
        </p:grpSpPr>
        <p:sp>
          <p:nvSpPr>
            <p:cNvPr id="29" name="Line 21"/>
            <p:cNvSpPr>
              <a:spLocks noChangeAspect="1" noChangeShapeType="1"/>
            </p:cNvSpPr>
            <p:nvPr/>
          </p:nvSpPr>
          <p:spPr bwMode="auto">
            <a:xfrm>
              <a:off x="872" y="2570"/>
              <a:ext cx="3883"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22"/>
            <p:cNvSpPr txBox="1">
              <a:spLocks noChangeArrowheads="1"/>
            </p:cNvSpPr>
            <p:nvPr/>
          </p:nvSpPr>
          <p:spPr bwMode="auto">
            <a:xfrm>
              <a:off x="2819" y="2611"/>
              <a:ext cx="218" cy="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b="1" i="0" dirty="0"/>
                <a:t>0.5</a:t>
              </a:r>
            </a:p>
          </p:txBody>
        </p:sp>
        <p:sp>
          <p:nvSpPr>
            <p:cNvPr id="31" name="Line 23"/>
            <p:cNvSpPr>
              <a:spLocks noChangeAspect="1" noChangeShapeType="1"/>
            </p:cNvSpPr>
            <p:nvPr/>
          </p:nvSpPr>
          <p:spPr bwMode="auto">
            <a:xfrm>
              <a:off x="2880" y="2522"/>
              <a:ext cx="0" cy="4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Text Box 24"/>
            <p:cNvSpPr txBox="1">
              <a:spLocks noChangeAspect="1" noChangeArrowheads="1"/>
            </p:cNvSpPr>
            <p:nvPr/>
          </p:nvSpPr>
          <p:spPr bwMode="auto">
            <a:xfrm>
              <a:off x="2680" y="1346"/>
              <a:ext cx="336" cy="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600" b="1" i="0"/>
                <a:t>OLS</a:t>
              </a:r>
            </a:p>
          </p:txBody>
        </p:sp>
        <p:sp>
          <p:nvSpPr>
            <p:cNvPr id="33" name="Freeform 25"/>
            <p:cNvSpPr>
              <a:spLocks noChangeAspect="1"/>
            </p:cNvSpPr>
            <p:nvPr/>
          </p:nvSpPr>
          <p:spPr bwMode="auto">
            <a:xfrm>
              <a:off x="1160" y="2249"/>
              <a:ext cx="3448" cy="315"/>
            </a:xfrm>
            <a:custGeom>
              <a:avLst/>
              <a:gdLst>
                <a:gd name="T0" fmla="*/ 0 w 3448"/>
                <a:gd name="T1" fmla="*/ 2 h 1703"/>
                <a:gd name="T2" fmla="*/ 225 w 3448"/>
                <a:gd name="T3" fmla="*/ 2 h 1703"/>
                <a:gd name="T4" fmla="*/ 377 w 3448"/>
                <a:gd name="T5" fmla="*/ 2 h 1703"/>
                <a:gd name="T6" fmla="*/ 532 w 3448"/>
                <a:gd name="T7" fmla="*/ 2 h 1703"/>
                <a:gd name="T8" fmla="*/ 622 w 3448"/>
                <a:gd name="T9" fmla="*/ 2 h 1703"/>
                <a:gd name="T10" fmla="*/ 700 w 3448"/>
                <a:gd name="T11" fmla="*/ 2 h 1703"/>
                <a:gd name="T12" fmla="*/ 760 w 3448"/>
                <a:gd name="T13" fmla="*/ 2 h 1703"/>
                <a:gd name="T14" fmla="*/ 820 w 3448"/>
                <a:gd name="T15" fmla="*/ 2 h 1703"/>
                <a:gd name="T16" fmla="*/ 879 w 3448"/>
                <a:gd name="T17" fmla="*/ 2 h 1703"/>
                <a:gd name="T18" fmla="*/ 947 w 3448"/>
                <a:gd name="T19" fmla="*/ 2 h 1703"/>
                <a:gd name="T20" fmla="*/ 999 w 3448"/>
                <a:gd name="T21" fmla="*/ 1 h 1703"/>
                <a:gd name="T22" fmla="*/ 1043 w 3448"/>
                <a:gd name="T23" fmla="*/ 1 h 1703"/>
                <a:gd name="T24" fmla="*/ 1083 w 3448"/>
                <a:gd name="T25" fmla="*/ 1 h 1703"/>
                <a:gd name="T26" fmla="*/ 1114 w 3448"/>
                <a:gd name="T27" fmla="*/ 1 h 1703"/>
                <a:gd name="T28" fmla="*/ 1146 w 3448"/>
                <a:gd name="T29" fmla="*/ 1 h 1703"/>
                <a:gd name="T30" fmla="*/ 1190 w 3448"/>
                <a:gd name="T31" fmla="*/ 1 h 1703"/>
                <a:gd name="T32" fmla="*/ 1235 w 3448"/>
                <a:gd name="T33" fmla="*/ 1 h 1703"/>
                <a:gd name="T34" fmla="*/ 1289 w 3448"/>
                <a:gd name="T35" fmla="*/ 1 h 1703"/>
                <a:gd name="T36" fmla="*/ 1331 w 3448"/>
                <a:gd name="T37" fmla="*/ 1 h 1703"/>
                <a:gd name="T38" fmla="*/ 1368 w 3448"/>
                <a:gd name="T39" fmla="*/ 1 h 1703"/>
                <a:gd name="T40" fmla="*/ 1407 w 3448"/>
                <a:gd name="T41" fmla="*/ 1 h 1703"/>
                <a:gd name="T42" fmla="*/ 1457 w 3448"/>
                <a:gd name="T43" fmla="*/ 0 h 1703"/>
                <a:gd name="T44" fmla="*/ 1488 w 3448"/>
                <a:gd name="T45" fmla="*/ 0 h 1703"/>
                <a:gd name="T46" fmla="*/ 1529 w 3448"/>
                <a:gd name="T47" fmla="*/ 0 h 1703"/>
                <a:gd name="T48" fmla="*/ 1572 w 3448"/>
                <a:gd name="T49" fmla="*/ 0 h 1703"/>
                <a:gd name="T50" fmla="*/ 1613 w 3448"/>
                <a:gd name="T51" fmla="*/ 0 h 1703"/>
                <a:gd name="T52" fmla="*/ 1671 w 3448"/>
                <a:gd name="T53" fmla="*/ 0 h 1703"/>
                <a:gd name="T54" fmla="*/ 1721 w 3448"/>
                <a:gd name="T55" fmla="*/ 0 h 1703"/>
                <a:gd name="T56" fmla="*/ 1776 w 3448"/>
                <a:gd name="T57" fmla="*/ 0 h 1703"/>
                <a:gd name="T58" fmla="*/ 1835 w 3448"/>
                <a:gd name="T59" fmla="*/ 0 h 1703"/>
                <a:gd name="T60" fmla="*/ 1836 w 3448"/>
                <a:gd name="T61" fmla="*/ 0 h 1703"/>
                <a:gd name="T62" fmla="*/ 1880 w 3448"/>
                <a:gd name="T63" fmla="*/ 0 h 1703"/>
                <a:gd name="T64" fmla="*/ 1912 w 3448"/>
                <a:gd name="T65" fmla="*/ 0 h 1703"/>
                <a:gd name="T66" fmla="*/ 1943 w 3448"/>
                <a:gd name="T67" fmla="*/ 0 h 1703"/>
                <a:gd name="T68" fmla="*/ 1982 w 3448"/>
                <a:gd name="T69" fmla="*/ 0 h 1703"/>
                <a:gd name="T70" fmla="*/ 2022 w 3448"/>
                <a:gd name="T71" fmla="*/ 0 h 1703"/>
                <a:gd name="T72" fmla="*/ 2058 w 3448"/>
                <a:gd name="T73" fmla="*/ 1 h 1703"/>
                <a:gd name="T74" fmla="*/ 2116 w 3448"/>
                <a:gd name="T75" fmla="*/ 1 h 1703"/>
                <a:gd name="T76" fmla="*/ 2172 w 3448"/>
                <a:gd name="T77" fmla="*/ 1 h 1703"/>
                <a:gd name="T78" fmla="*/ 2222 w 3448"/>
                <a:gd name="T79" fmla="*/ 1 h 1703"/>
                <a:gd name="T80" fmla="*/ 2260 w 3448"/>
                <a:gd name="T81" fmla="*/ 1 h 1703"/>
                <a:gd name="T82" fmla="*/ 2300 w 3448"/>
                <a:gd name="T83" fmla="*/ 1 h 1703"/>
                <a:gd name="T84" fmla="*/ 2343 w 3448"/>
                <a:gd name="T85" fmla="*/ 1 h 1703"/>
                <a:gd name="T86" fmla="*/ 2406 w 3448"/>
                <a:gd name="T87" fmla="*/ 1 h 1703"/>
                <a:gd name="T88" fmla="*/ 2454 w 3448"/>
                <a:gd name="T89" fmla="*/ 1 h 1703"/>
                <a:gd name="T90" fmla="*/ 2507 w 3448"/>
                <a:gd name="T91" fmla="*/ 2 h 1703"/>
                <a:gd name="T92" fmla="*/ 2548 w 3448"/>
                <a:gd name="T93" fmla="*/ 2 h 1703"/>
                <a:gd name="T94" fmla="*/ 2594 w 3448"/>
                <a:gd name="T95" fmla="*/ 2 h 1703"/>
                <a:gd name="T96" fmla="*/ 2649 w 3448"/>
                <a:gd name="T97" fmla="*/ 2 h 1703"/>
                <a:gd name="T98" fmla="*/ 2717 w 3448"/>
                <a:gd name="T99" fmla="*/ 2 h 1703"/>
                <a:gd name="T100" fmla="*/ 2794 w 3448"/>
                <a:gd name="T101" fmla="*/ 2 h 1703"/>
                <a:gd name="T102" fmla="*/ 2885 w 3448"/>
                <a:gd name="T103" fmla="*/ 2 h 1703"/>
                <a:gd name="T104" fmla="*/ 2968 w 3448"/>
                <a:gd name="T105" fmla="*/ 2 h 1703"/>
                <a:gd name="T106" fmla="*/ 3101 w 3448"/>
                <a:gd name="T107" fmla="*/ 2 h 1703"/>
                <a:gd name="T108" fmla="*/ 3179 w 3448"/>
                <a:gd name="T109" fmla="*/ 2 h 1703"/>
                <a:gd name="T110" fmla="*/ 3448 w 3448"/>
                <a:gd name="T111" fmla="*/ 2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Freeform 26"/>
            <p:cNvSpPr>
              <a:spLocks noChangeAspect="1"/>
            </p:cNvSpPr>
            <p:nvPr/>
          </p:nvSpPr>
          <p:spPr bwMode="auto">
            <a:xfrm>
              <a:off x="2690" y="1014"/>
              <a:ext cx="703" cy="1553"/>
            </a:xfrm>
            <a:custGeom>
              <a:avLst/>
              <a:gdLst>
                <a:gd name="T0" fmla="*/ 0 w 3448"/>
                <a:gd name="T1" fmla="*/ 1175 h 1703"/>
                <a:gd name="T2" fmla="*/ 0 w 3448"/>
                <a:gd name="T3" fmla="*/ 1175 h 1703"/>
                <a:gd name="T4" fmla="*/ 1 w 3448"/>
                <a:gd name="T5" fmla="*/ 1169 h 1703"/>
                <a:gd name="T6" fmla="*/ 1 w 3448"/>
                <a:gd name="T7" fmla="*/ 1153 h 1703"/>
                <a:gd name="T8" fmla="*/ 1 w 3448"/>
                <a:gd name="T9" fmla="*/ 1134 h 1703"/>
                <a:gd name="T10" fmla="*/ 1 w 3448"/>
                <a:gd name="T11" fmla="*/ 1109 h 1703"/>
                <a:gd name="T12" fmla="*/ 1 w 3448"/>
                <a:gd name="T13" fmla="*/ 1080 h 1703"/>
                <a:gd name="T14" fmla="*/ 1 w 3448"/>
                <a:gd name="T15" fmla="*/ 1045 h 1703"/>
                <a:gd name="T16" fmla="*/ 1 w 3448"/>
                <a:gd name="T17" fmla="*/ 1003 h 1703"/>
                <a:gd name="T18" fmla="*/ 2 w 3448"/>
                <a:gd name="T19" fmla="*/ 944 h 1703"/>
                <a:gd name="T20" fmla="*/ 2 w 3448"/>
                <a:gd name="T21" fmla="*/ 889 h 1703"/>
                <a:gd name="T22" fmla="*/ 2 w 3448"/>
                <a:gd name="T23" fmla="*/ 836 h 1703"/>
                <a:gd name="T24" fmla="*/ 2 w 3448"/>
                <a:gd name="T25" fmla="*/ 788 h 1703"/>
                <a:gd name="T26" fmla="*/ 2 w 3448"/>
                <a:gd name="T27" fmla="*/ 745 h 1703"/>
                <a:gd name="T28" fmla="*/ 2 w 3448"/>
                <a:gd name="T29" fmla="*/ 696 h 1703"/>
                <a:gd name="T30" fmla="*/ 2 w 3448"/>
                <a:gd name="T31" fmla="*/ 632 h 1703"/>
                <a:gd name="T32" fmla="*/ 2 w 3448"/>
                <a:gd name="T33" fmla="*/ 558 h 1703"/>
                <a:gd name="T34" fmla="*/ 2 w 3448"/>
                <a:gd name="T35" fmla="*/ 469 h 1703"/>
                <a:gd name="T36" fmla="*/ 2 w 3448"/>
                <a:gd name="T37" fmla="*/ 399 h 1703"/>
                <a:gd name="T38" fmla="*/ 2 w 3448"/>
                <a:gd name="T39" fmla="*/ 335 h 1703"/>
                <a:gd name="T40" fmla="*/ 2 w 3448"/>
                <a:gd name="T41" fmla="*/ 276 h 1703"/>
                <a:gd name="T42" fmla="*/ 2 w 3448"/>
                <a:gd name="T43" fmla="*/ 205 h 1703"/>
                <a:gd name="T44" fmla="*/ 3 w 3448"/>
                <a:gd name="T45" fmla="*/ 161 h 1703"/>
                <a:gd name="T46" fmla="*/ 3 w 3448"/>
                <a:gd name="T47" fmla="*/ 114 h 1703"/>
                <a:gd name="T48" fmla="*/ 3 w 3448"/>
                <a:gd name="T49" fmla="*/ 70 h 1703"/>
                <a:gd name="T50" fmla="*/ 3 w 3448"/>
                <a:gd name="T51" fmla="*/ 38 h 1703"/>
                <a:gd name="T52" fmla="*/ 3 w 3448"/>
                <a:gd name="T53" fmla="*/ 11 h 1703"/>
                <a:gd name="T54" fmla="*/ 3 w 3448"/>
                <a:gd name="T55" fmla="*/ 0 h 1703"/>
                <a:gd name="T56" fmla="*/ 3 w 3448"/>
                <a:gd name="T57" fmla="*/ 11 h 1703"/>
                <a:gd name="T58" fmla="*/ 3 w 3448"/>
                <a:gd name="T59" fmla="*/ 41 h 1703"/>
                <a:gd name="T60" fmla="*/ 3 w 3448"/>
                <a:gd name="T61" fmla="*/ 41 h 1703"/>
                <a:gd name="T62" fmla="*/ 3 w 3448"/>
                <a:gd name="T63" fmla="*/ 78 h 1703"/>
                <a:gd name="T64" fmla="*/ 3 w 3448"/>
                <a:gd name="T65" fmla="*/ 110 h 1703"/>
                <a:gd name="T66" fmla="*/ 3 w 3448"/>
                <a:gd name="T67" fmla="*/ 146 h 1703"/>
                <a:gd name="T68" fmla="*/ 3 w 3448"/>
                <a:gd name="T69" fmla="*/ 195 h 1703"/>
                <a:gd name="T70" fmla="*/ 3 w 3448"/>
                <a:gd name="T71" fmla="*/ 250 h 1703"/>
                <a:gd name="T72" fmla="*/ 4 w 3448"/>
                <a:gd name="T73" fmla="*/ 307 h 1703"/>
                <a:gd name="T74" fmla="*/ 4 w 3448"/>
                <a:gd name="T75" fmla="*/ 401 h 1703"/>
                <a:gd name="T76" fmla="*/ 4 w 3448"/>
                <a:gd name="T77" fmla="*/ 496 h 1703"/>
                <a:gd name="T78" fmla="*/ 4 w 3448"/>
                <a:gd name="T79" fmla="*/ 576 h 1703"/>
                <a:gd name="T80" fmla="*/ 4 w 3448"/>
                <a:gd name="T81" fmla="*/ 636 h 1703"/>
                <a:gd name="T82" fmla="*/ 4 w 3448"/>
                <a:gd name="T83" fmla="*/ 693 h 1703"/>
                <a:gd name="T84" fmla="*/ 4 w 3448"/>
                <a:gd name="T85" fmla="*/ 758 h 1703"/>
                <a:gd name="T86" fmla="*/ 4 w 3448"/>
                <a:gd name="T87" fmla="*/ 842 h 1703"/>
                <a:gd name="T88" fmla="*/ 4 w 3448"/>
                <a:gd name="T89" fmla="*/ 896 h 1703"/>
                <a:gd name="T90" fmla="*/ 4 w 3448"/>
                <a:gd name="T91" fmla="*/ 953 h 1703"/>
                <a:gd name="T92" fmla="*/ 4 w 3448"/>
                <a:gd name="T93" fmla="*/ 988 h 1703"/>
                <a:gd name="T94" fmla="*/ 4 w 3448"/>
                <a:gd name="T95" fmla="*/ 1024 h 1703"/>
                <a:gd name="T96" fmla="*/ 4 w 3448"/>
                <a:gd name="T97" fmla="*/ 1061 h 1703"/>
                <a:gd name="T98" fmla="*/ 5 w 3448"/>
                <a:gd name="T99" fmla="*/ 1094 h 1703"/>
                <a:gd name="T100" fmla="*/ 5 w 3448"/>
                <a:gd name="T101" fmla="*/ 1125 h 1703"/>
                <a:gd name="T102" fmla="*/ 5 w 3448"/>
                <a:gd name="T103" fmla="*/ 1147 h 1703"/>
                <a:gd name="T104" fmla="*/ 5 w 3448"/>
                <a:gd name="T105" fmla="*/ 1160 h 1703"/>
                <a:gd name="T106" fmla="*/ 5 w 3448"/>
                <a:gd name="T107" fmla="*/ 1173 h 1703"/>
                <a:gd name="T108" fmla="*/ 6 w 3448"/>
                <a:gd name="T109" fmla="*/ 1175 h 1703"/>
                <a:gd name="T110" fmla="*/ 6 w 3448"/>
                <a:gd name="T111" fmla="*/ 1175 h 17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48" h="1703">
                  <a:moveTo>
                    <a:pt x="0" y="1701"/>
                  </a:moveTo>
                  <a:cubicBezTo>
                    <a:pt x="95" y="1701"/>
                    <a:pt x="131" y="1703"/>
                    <a:pt x="225" y="1698"/>
                  </a:cubicBezTo>
                  <a:cubicBezTo>
                    <a:pt x="284" y="1695"/>
                    <a:pt x="326" y="1696"/>
                    <a:pt x="377" y="1691"/>
                  </a:cubicBezTo>
                  <a:cubicBezTo>
                    <a:pt x="428" y="1686"/>
                    <a:pt x="491" y="1675"/>
                    <a:pt x="532" y="1667"/>
                  </a:cubicBezTo>
                  <a:cubicBezTo>
                    <a:pt x="572" y="1658"/>
                    <a:pt x="594" y="1651"/>
                    <a:pt x="622" y="1641"/>
                  </a:cubicBezTo>
                  <a:cubicBezTo>
                    <a:pt x="650" y="1630"/>
                    <a:pt x="677" y="1617"/>
                    <a:pt x="700" y="1603"/>
                  </a:cubicBezTo>
                  <a:cubicBezTo>
                    <a:pt x="723" y="1589"/>
                    <a:pt x="740" y="1575"/>
                    <a:pt x="760" y="1560"/>
                  </a:cubicBezTo>
                  <a:cubicBezTo>
                    <a:pt x="780" y="1545"/>
                    <a:pt x="800" y="1529"/>
                    <a:pt x="820" y="1511"/>
                  </a:cubicBezTo>
                  <a:cubicBezTo>
                    <a:pt x="840" y="1493"/>
                    <a:pt x="858" y="1474"/>
                    <a:pt x="879" y="1450"/>
                  </a:cubicBezTo>
                  <a:cubicBezTo>
                    <a:pt x="900" y="1426"/>
                    <a:pt x="927" y="1393"/>
                    <a:pt x="947" y="1365"/>
                  </a:cubicBezTo>
                  <a:cubicBezTo>
                    <a:pt x="967" y="1337"/>
                    <a:pt x="983" y="1311"/>
                    <a:pt x="999" y="1285"/>
                  </a:cubicBezTo>
                  <a:cubicBezTo>
                    <a:pt x="1015" y="1259"/>
                    <a:pt x="1029" y="1234"/>
                    <a:pt x="1043" y="1210"/>
                  </a:cubicBezTo>
                  <a:cubicBezTo>
                    <a:pt x="1057" y="1186"/>
                    <a:pt x="1071" y="1161"/>
                    <a:pt x="1083" y="1139"/>
                  </a:cubicBezTo>
                  <a:cubicBezTo>
                    <a:pt x="1095" y="1117"/>
                    <a:pt x="1104" y="1099"/>
                    <a:pt x="1114" y="1077"/>
                  </a:cubicBezTo>
                  <a:cubicBezTo>
                    <a:pt x="1124" y="1055"/>
                    <a:pt x="1133" y="1034"/>
                    <a:pt x="1146" y="1007"/>
                  </a:cubicBezTo>
                  <a:cubicBezTo>
                    <a:pt x="1159" y="980"/>
                    <a:pt x="1175" y="946"/>
                    <a:pt x="1190" y="913"/>
                  </a:cubicBezTo>
                  <a:cubicBezTo>
                    <a:pt x="1205" y="880"/>
                    <a:pt x="1219" y="846"/>
                    <a:pt x="1235" y="807"/>
                  </a:cubicBezTo>
                  <a:cubicBezTo>
                    <a:pt x="1251" y="768"/>
                    <a:pt x="1273" y="717"/>
                    <a:pt x="1289" y="679"/>
                  </a:cubicBezTo>
                  <a:cubicBezTo>
                    <a:pt x="1305" y="641"/>
                    <a:pt x="1318" y="609"/>
                    <a:pt x="1331" y="576"/>
                  </a:cubicBezTo>
                  <a:cubicBezTo>
                    <a:pt x="1344" y="543"/>
                    <a:pt x="1355" y="513"/>
                    <a:pt x="1368" y="484"/>
                  </a:cubicBezTo>
                  <a:cubicBezTo>
                    <a:pt x="1381" y="455"/>
                    <a:pt x="1392" y="430"/>
                    <a:pt x="1407" y="399"/>
                  </a:cubicBezTo>
                  <a:cubicBezTo>
                    <a:pt x="1422" y="368"/>
                    <a:pt x="1443" y="325"/>
                    <a:pt x="1457" y="297"/>
                  </a:cubicBezTo>
                  <a:cubicBezTo>
                    <a:pt x="1471" y="269"/>
                    <a:pt x="1476" y="256"/>
                    <a:pt x="1488" y="234"/>
                  </a:cubicBezTo>
                  <a:cubicBezTo>
                    <a:pt x="1500" y="212"/>
                    <a:pt x="1515" y="187"/>
                    <a:pt x="1529" y="165"/>
                  </a:cubicBezTo>
                  <a:cubicBezTo>
                    <a:pt x="1543" y="143"/>
                    <a:pt x="1558" y="119"/>
                    <a:pt x="1572" y="101"/>
                  </a:cubicBezTo>
                  <a:cubicBezTo>
                    <a:pt x="1586" y="83"/>
                    <a:pt x="1597" y="69"/>
                    <a:pt x="1613" y="55"/>
                  </a:cubicBezTo>
                  <a:cubicBezTo>
                    <a:pt x="1629" y="41"/>
                    <a:pt x="1653" y="24"/>
                    <a:pt x="1671" y="15"/>
                  </a:cubicBezTo>
                  <a:cubicBezTo>
                    <a:pt x="1689" y="6"/>
                    <a:pt x="1704" y="0"/>
                    <a:pt x="1721" y="0"/>
                  </a:cubicBezTo>
                  <a:cubicBezTo>
                    <a:pt x="1738" y="0"/>
                    <a:pt x="1757" y="5"/>
                    <a:pt x="1776" y="15"/>
                  </a:cubicBezTo>
                  <a:cubicBezTo>
                    <a:pt x="1795" y="25"/>
                    <a:pt x="1825" y="52"/>
                    <a:pt x="1835" y="59"/>
                  </a:cubicBezTo>
                  <a:cubicBezTo>
                    <a:pt x="1845" y="66"/>
                    <a:pt x="1828" y="50"/>
                    <a:pt x="1836" y="59"/>
                  </a:cubicBezTo>
                  <a:cubicBezTo>
                    <a:pt x="1844" y="68"/>
                    <a:pt x="1867" y="96"/>
                    <a:pt x="1880" y="113"/>
                  </a:cubicBezTo>
                  <a:cubicBezTo>
                    <a:pt x="1893" y="130"/>
                    <a:pt x="1902" y="144"/>
                    <a:pt x="1912" y="160"/>
                  </a:cubicBezTo>
                  <a:cubicBezTo>
                    <a:pt x="1922" y="176"/>
                    <a:pt x="1931" y="191"/>
                    <a:pt x="1943" y="211"/>
                  </a:cubicBezTo>
                  <a:cubicBezTo>
                    <a:pt x="1955" y="231"/>
                    <a:pt x="1969" y="258"/>
                    <a:pt x="1982" y="283"/>
                  </a:cubicBezTo>
                  <a:cubicBezTo>
                    <a:pt x="1995" y="308"/>
                    <a:pt x="2009" y="334"/>
                    <a:pt x="2022" y="361"/>
                  </a:cubicBezTo>
                  <a:cubicBezTo>
                    <a:pt x="2035" y="388"/>
                    <a:pt x="2042" y="409"/>
                    <a:pt x="2058" y="445"/>
                  </a:cubicBezTo>
                  <a:cubicBezTo>
                    <a:pt x="2074" y="481"/>
                    <a:pt x="2097" y="535"/>
                    <a:pt x="2116" y="580"/>
                  </a:cubicBezTo>
                  <a:cubicBezTo>
                    <a:pt x="2135" y="625"/>
                    <a:pt x="2154" y="675"/>
                    <a:pt x="2172" y="717"/>
                  </a:cubicBezTo>
                  <a:cubicBezTo>
                    <a:pt x="2190" y="759"/>
                    <a:pt x="2207" y="799"/>
                    <a:pt x="2222" y="833"/>
                  </a:cubicBezTo>
                  <a:cubicBezTo>
                    <a:pt x="2237" y="867"/>
                    <a:pt x="2247" y="891"/>
                    <a:pt x="2260" y="919"/>
                  </a:cubicBezTo>
                  <a:cubicBezTo>
                    <a:pt x="2273" y="947"/>
                    <a:pt x="2286" y="973"/>
                    <a:pt x="2300" y="1002"/>
                  </a:cubicBezTo>
                  <a:cubicBezTo>
                    <a:pt x="2314" y="1031"/>
                    <a:pt x="2325" y="1060"/>
                    <a:pt x="2343" y="1096"/>
                  </a:cubicBezTo>
                  <a:cubicBezTo>
                    <a:pt x="2361" y="1132"/>
                    <a:pt x="2388" y="1184"/>
                    <a:pt x="2406" y="1217"/>
                  </a:cubicBezTo>
                  <a:cubicBezTo>
                    <a:pt x="2424" y="1250"/>
                    <a:pt x="2437" y="1269"/>
                    <a:pt x="2454" y="1296"/>
                  </a:cubicBezTo>
                  <a:cubicBezTo>
                    <a:pt x="2471" y="1323"/>
                    <a:pt x="2491" y="1356"/>
                    <a:pt x="2507" y="1378"/>
                  </a:cubicBezTo>
                  <a:cubicBezTo>
                    <a:pt x="2523" y="1400"/>
                    <a:pt x="2534" y="1412"/>
                    <a:pt x="2548" y="1429"/>
                  </a:cubicBezTo>
                  <a:cubicBezTo>
                    <a:pt x="2562" y="1446"/>
                    <a:pt x="2577" y="1465"/>
                    <a:pt x="2594" y="1482"/>
                  </a:cubicBezTo>
                  <a:cubicBezTo>
                    <a:pt x="2611" y="1499"/>
                    <a:pt x="2628" y="1517"/>
                    <a:pt x="2649" y="1534"/>
                  </a:cubicBezTo>
                  <a:cubicBezTo>
                    <a:pt x="2670" y="1551"/>
                    <a:pt x="2693" y="1566"/>
                    <a:pt x="2717" y="1582"/>
                  </a:cubicBezTo>
                  <a:cubicBezTo>
                    <a:pt x="2741" y="1598"/>
                    <a:pt x="2766" y="1614"/>
                    <a:pt x="2794" y="1627"/>
                  </a:cubicBezTo>
                  <a:cubicBezTo>
                    <a:pt x="2822" y="1640"/>
                    <a:pt x="2856" y="1651"/>
                    <a:pt x="2885" y="1659"/>
                  </a:cubicBezTo>
                  <a:cubicBezTo>
                    <a:pt x="2914" y="1667"/>
                    <a:pt x="2932" y="1672"/>
                    <a:pt x="2968" y="1678"/>
                  </a:cubicBezTo>
                  <a:cubicBezTo>
                    <a:pt x="3004" y="1684"/>
                    <a:pt x="3066" y="1692"/>
                    <a:pt x="3101" y="1695"/>
                  </a:cubicBezTo>
                  <a:cubicBezTo>
                    <a:pt x="3136" y="1698"/>
                    <a:pt x="3121" y="1697"/>
                    <a:pt x="3179" y="1698"/>
                  </a:cubicBezTo>
                  <a:cubicBezTo>
                    <a:pt x="3237" y="1699"/>
                    <a:pt x="3392" y="1701"/>
                    <a:pt x="3448" y="1701"/>
                  </a:cubicBezTo>
                </a:path>
              </a:pathLst>
            </a:custGeom>
            <a:noFill/>
            <a:ln w="127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Text Box 27"/>
            <p:cNvSpPr txBox="1">
              <a:spLocks noChangeAspect="1" noChangeArrowheads="1"/>
            </p:cNvSpPr>
            <p:nvPr/>
          </p:nvSpPr>
          <p:spPr bwMode="auto">
            <a:xfrm>
              <a:off x="2154" y="2298"/>
              <a:ext cx="336" cy="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600" b="1" i="0"/>
                <a:t>IV</a:t>
              </a:r>
            </a:p>
          </p:txBody>
        </p:sp>
      </p:grpSp>
      <p:graphicFrame>
        <p:nvGraphicFramePr>
          <p:cNvPr id="3" name="Object 2"/>
          <p:cNvGraphicFramePr>
            <a:graphicFrameLocks noChangeAspect="1"/>
          </p:cNvGraphicFramePr>
          <p:nvPr>
            <p:extLst>
              <p:ext uri="{D42A27DB-BD31-4B8C-83A1-F6EECF244321}">
                <p14:modId xmlns:p14="http://schemas.microsoft.com/office/powerpoint/2010/main" val="573123279"/>
              </p:ext>
            </p:extLst>
          </p:nvPr>
        </p:nvGraphicFramePr>
        <p:xfrm>
          <a:off x="8135938" y="4986338"/>
          <a:ext cx="220662" cy="288925"/>
        </p:xfrm>
        <a:graphic>
          <a:graphicData uri="http://schemas.openxmlformats.org/presentationml/2006/ole">
            <mc:AlternateContent xmlns:mc="http://schemas.openxmlformats.org/markup-compatibility/2006">
              <mc:Choice xmlns:v="urn:schemas-microsoft-com:vml" Requires="v">
                <p:oleObj spid="_x0000_s47112" name="Equation" r:id="rId3" imgW="330057" imgH="431613" progId="Equation.DSMT4">
                  <p:embed/>
                </p:oleObj>
              </mc:Choice>
              <mc:Fallback>
                <p:oleObj name="Equation" r:id="rId3" imgW="330057" imgH="431613"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5938" y="4986338"/>
                        <a:ext cx="220662" cy="288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4831"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The equation for </a:t>
            </a:r>
            <a:r>
              <a:rPr lang="en-GB" sz="1500" b="1" dirty="0"/>
              <a:t>p</a:t>
            </a:r>
            <a:r>
              <a:rPr lang="en-GB" sz="1500" b="1" i="0" dirty="0"/>
              <a:t> is described as identified because we can use IV to obtain consistent estimates of its parameters, </a:t>
            </a:r>
            <a:r>
              <a:rPr lang="en-GB" sz="1500" b="1" dirty="0"/>
              <a:t>U</a:t>
            </a:r>
            <a:r>
              <a:rPr lang="en-GB" sz="1500" b="1" i="0" dirty="0"/>
              <a:t> being the instrument.</a:t>
            </a:r>
          </a:p>
        </p:txBody>
      </p:sp>
      <p:sp>
        <p:nvSpPr>
          <p:cNvPr id="34832" name="Text Box 1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33</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33"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4"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5" name="Object 18"/>
          <p:cNvGraphicFramePr>
            <a:graphicFrameLocks noChangeAspect="1"/>
          </p:cNvGraphicFramePr>
          <p:nvPr>
            <p:extLst>
              <p:ext uri="{D42A27DB-BD31-4B8C-83A1-F6EECF244321}">
                <p14:modId xmlns:p14="http://schemas.microsoft.com/office/powerpoint/2010/main" val="1136330938"/>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35030"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Rectangle 19"/>
          <p:cNvSpPr>
            <a:spLocks noChangeArrowheads="1"/>
          </p:cNvSpPr>
          <p:nvPr/>
        </p:nvSpPr>
        <p:spPr bwMode="auto">
          <a:xfrm>
            <a:off x="3121025" y="583200"/>
            <a:ext cx="2921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7" name="Object 36"/>
          <p:cNvGraphicFramePr>
            <a:graphicFrameLocks noChangeAspect="1"/>
          </p:cNvGraphicFramePr>
          <p:nvPr>
            <p:extLst>
              <p:ext uri="{D42A27DB-BD31-4B8C-83A1-F6EECF244321}">
                <p14:modId xmlns:p14="http://schemas.microsoft.com/office/powerpoint/2010/main" val="378999600"/>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35031"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9" name="Object 7"/>
          <p:cNvGraphicFramePr>
            <a:graphicFrameLocks noChangeAspect="1"/>
          </p:cNvGraphicFramePr>
          <p:nvPr>
            <p:extLst>
              <p:ext uri="{D42A27DB-BD31-4B8C-83A1-F6EECF244321}">
                <p14:modId xmlns:p14="http://schemas.microsoft.com/office/powerpoint/2010/main" val="2966901856"/>
              </p:ext>
            </p:extLst>
          </p:nvPr>
        </p:nvGraphicFramePr>
        <p:xfrm>
          <a:off x="2372400" y="1258425"/>
          <a:ext cx="4394200" cy="838200"/>
        </p:xfrm>
        <a:graphic>
          <a:graphicData uri="http://schemas.openxmlformats.org/presentationml/2006/ole">
            <mc:AlternateContent xmlns:mc="http://schemas.openxmlformats.org/markup-compatibility/2006">
              <mc:Choice xmlns:v="urn:schemas-microsoft-com:vml" Requires="v">
                <p:oleObj spid="_x0000_s35032" name="Equation" r:id="rId7" imgW="4394200" imgH="838200" progId="Equation.3">
                  <p:embed/>
                </p:oleObj>
              </mc:Choice>
              <mc:Fallback>
                <p:oleObj name="Equation" r:id="rId7" imgW="4394200" imgH="838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72400" y="1258425"/>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0"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41"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2" name="TextBox 31"/>
          <p:cNvSpPr txBox="1">
            <a:spLocks noChangeArrowheads="1"/>
          </p:cNvSpPr>
          <p:nvPr/>
        </p:nvSpPr>
        <p:spPr bwMode="auto">
          <a:xfrm>
            <a:off x="57150" y="2322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43" name="Rectangle 21"/>
          <p:cNvSpPr>
            <a:spLocks noChangeArrowheads="1"/>
          </p:cNvSpPr>
          <p:nvPr/>
        </p:nvSpPr>
        <p:spPr bwMode="auto">
          <a:xfrm>
            <a:off x="4621350" y="2318400"/>
            <a:ext cx="3132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20"/>
          <p:cNvSpPr>
            <a:spLocks noChangeArrowheads="1"/>
          </p:cNvSpPr>
          <p:nvPr/>
        </p:nvSpPr>
        <p:spPr bwMode="auto">
          <a:xfrm>
            <a:off x="2343150" y="2530800"/>
            <a:ext cx="2921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5" name="Object 44"/>
          <p:cNvGraphicFramePr>
            <a:graphicFrameLocks noChangeAspect="1"/>
          </p:cNvGraphicFramePr>
          <p:nvPr>
            <p:extLst>
              <p:ext uri="{D42A27DB-BD31-4B8C-83A1-F6EECF244321}">
                <p14:modId xmlns:p14="http://schemas.microsoft.com/office/powerpoint/2010/main" val="745512883"/>
              </p:ext>
            </p:extLst>
          </p:nvPr>
        </p:nvGraphicFramePr>
        <p:xfrm>
          <a:off x="2343150" y="2340000"/>
          <a:ext cx="4076700" cy="838200"/>
        </p:xfrm>
        <a:graphic>
          <a:graphicData uri="http://schemas.openxmlformats.org/presentationml/2006/ole">
            <mc:AlternateContent xmlns:mc="http://schemas.openxmlformats.org/markup-compatibility/2006">
              <mc:Choice xmlns:v="urn:schemas-microsoft-com:vml" Requires="v">
                <p:oleObj spid="_x0000_s35033" name="Equation" r:id="rId9" imgW="4076700" imgH="838200" progId="Equation.3">
                  <p:embed/>
                </p:oleObj>
              </mc:Choice>
              <mc:Fallback>
                <p:oleObj name="Equation" r:id="rId9" imgW="4076700" imgH="838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43150" y="2340000"/>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5855"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We have focused on the slope coefficient, but we can also derive a consistent estimator of the intercept.  If you can obtain a consistent estimator of one parameter in an equation, you can obtain consistent estimators for all of them.</a:t>
            </a:r>
          </a:p>
        </p:txBody>
      </p:sp>
      <p:sp>
        <p:nvSpPr>
          <p:cNvPr id="35856" name="Text Box 1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34</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34"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5"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6" name="Object 18"/>
          <p:cNvGraphicFramePr>
            <a:graphicFrameLocks noChangeAspect="1"/>
          </p:cNvGraphicFramePr>
          <p:nvPr>
            <p:extLst>
              <p:ext uri="{D42A27DB-BD31-4B8C-83A1-F6EECF244321}">
                <p14:modId xmlns:p14="http://schemas.microsoft.com/office/powerpoint/2010/main" val="1136330938"/>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36049"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19"/>
          <p:cNvSpPr>
            <a:spLocks noChangeArrowheads="1"/>
          </p:cNvSpPr>
          <p:nvPr/>
        </p:nvSpPr>
        <p:spPr bwMode="auto">
          <a:xfrm>
            <a:off x="3121025" y="583200"/>
            <a:ext cx="2921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8" name="Object 37"/>
          <p:cNvGraphicFramePr>
            <a:graphicFrameLocks noChangeAspect="1"/>
          </p:cNvGraphicFramePr>
          <p:nvPr>
            <p:extLst>
              <p:ext uri="{D42A27DB-BD31-4B8C-83A1-F6EECF244321}">
                <p14:modId xmlns:p14="http://schemas.microsoft.com/office/powerpoint/2010/main" val="378999600"/>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36050"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3" name="Object 7"/>
          <p:cNvGraphicFramePr>
            <a:graphicFrameLocks noChangeAspect="1"/>
          </p:cNvGraphicFramePr>
          <p:nvPr>
            <p:extLst>
              <p:ext uri="{D42A27DB-BD31-4B8C-83A1-F6EECF244321}">
                <p14:modId xmlns:p14="http://schemas.microsoft.com/office/powerpoint/2010/main" val="119659782"/>
              </p:ext>
            </p:extLst>
          </p:nvPr>
        </p:nvGraphicFramePr>
        <p:xfrm>
          <a:off x="2372400" y="1258425"/>
          <a:ext cx="4394200" cy="838200"/>
        </p:xfrm>
        <a:graphic>
          <a:graphicData uri="http://schemas.openxmlformats.org/presentationml/2006/ole">
            <mc:AlternateContent xmlns:mc="http://schemas.openxmlformats.org/markup-compatibility/2006">
              <mc:Choice xmlns:v="urn:schemas-microsoft-com:vml" Requires="v">
                <p:oleObj spid="_x0000_s36051" name="Equation" r:id="rId7" imgW="4394200" imgH="838200" progId="Equation.3">
                  <p:embed/>
                </p:oleObj>
              </mc:Choice>
              <mc:Fallback>
                <p:oleObj name="Equation" r:id="rId7" imgW="4394200" imgH="838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72400" y="1258425"/>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4"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45"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6" name="TextBox 31"/>
          <p:cNvSpPr txBox="1">
            <a:spLocks noChangeArrowheads="1"/>
          </p:cNvSpPr>
          <p:nvPr/>
        </p:nvSpPr>
        <p:spPr bwMode="auto">
          <a:xfrm>
            <a:off x="57150" y="2322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47" name="Rectangle 21"/>
          <p:cNvSpPr>
            <a:spLocks noChangeArrowheads="1"/>
          </p:cNvSpPr>
          <p:nvPr/>
        </p:nvSpPr>
        <p:spPr bwMode="auto">
          <a:xfrm>
            <a:off x="4621350" y="2318400"/>
            <a:ext cx="3132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Rectangle 20"/>
          <p:cNvSpPr>
            <a:spLocks noChangeArrowheads="1"/>
          </p:cNvSpPr>
          <p:nvPr/>
        </p:nvSpPr>
        <p:spPr bwMode="auto">
          <a:xfrm>
            <a:off x="2343150" y="2530800"/>
            <a:ext cx="2921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9" name="Object 48"/>
          <p:cNvGraphicFramePr>
            <a:graphicFrameLocks noChangeAspect="1"/>
          </p:cNvGraphicFramePr>
          <p:nvPr>
            <p:extLst>
              <p:ext uri="{D42A27DB-BD31-4B8C-83A1-F6EECF244321}">
                <p14:modId xmlns:p14="http://schemas.microsoft.com/office/powerpoint/2010/main" val="3929030120"/>
              </p:ext>
            </p:extLst>
          </p:nvPr>
        </p:nvGraphicFramePr>
        <p:xfrm>
          <a:off x="2343150" y="2340000"/>
          <a:ext cx="4076700" cy="838200"/>
        </p:xfrm>
        <a:graphic>
          <a:graphicData uri="http://schemas.openxmlformats.org/presentationml/2006/ole">
            <mc:AlternateContent xmlns:mc="http://schemas.openxmlformats.org/markup-compatibility/2006">
              <mc:Choice xmlns:v="urn:schemas-microsoft-com:vml" Requires="v">
                <p:oleObj spid="_x0000_s36052" name="Equation" r:id="rId9" imgW="4076700" imgH="838200" progId="Equation.3">
                  <p:embed/>
                </p:oleObj>
              </mc:Choice>
              <mc:Fallback>
                <p:oleObj name="Equation" r:id="rId9" imgW="4076700" imgH="838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43150" y="2340000"/>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6878"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How about the equation for </a:t>
            </a:r>
            <a:r>
              <a:rPr lang="en-GB" sz="1500" b="1" dirty="0"/>
              <a:t>w</a:t>
            </a:r>
            <a:r>
              <a:rPr lang="en-GB" sz="1500" b="1" i="0" dirty="0"/>
              <a:t>?  It includes the endogenous variable </a:t>
            </a:r>
            <a:r>
              <a:rPr lang="en-GB" sz="1500" b="1" dirty="0"/>
              <a:t>p</a:t>
            </a:r>
            <a:r>
              <a:rPr lang="en-GB" sz="1500" b="1" i="0" dirty="0"/>
              <a:t> as an explanatory variable.  We therefore need to find a variable to act as an instrument for it. </a:t>
            </a:r>
          </a:p>
        </p:txBody>
      </p:sp>
      <p:sp>
        <p:nvSpPr>
          <p:cNvPr id="36879" name="Text Box 1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35</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6"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8"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35" name="Rectangle 19"/>
          <p:cNvSpPr>
            <a:spLocks noChangeArrowheads="1"/>
          </p:cNvSpPr>
          <p:nvPr/>
        </p:nvSpPr>
        <p:spPr bwMode="auto">
          <a:xfrm>
            <a:off x="6339600" y="583200"/>
            <a:ext cx="2700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4" name="Object 18"/>
          <p:cNvGraphicFramePr>
            <a:graphicFrameLocks noChangeAspect="1"/>
          </p:cNvGraphicFramePr>
          <p:nvPr>
            <p:extLst>
              <p:ext uri="{D42A27DB-BD31-4B8C-83A1-F6EECF244321}">
                <p14:modId xmlns:p14="http://schemas.microsoft.com/office/powerpoint/2010/main" val="1136330938"/>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37072"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378999600"/>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37073"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8" name="Rectangle 20"/>
          <p:cNvSpPr>
            <a:spLocks noChangeArrowheads="1"/>
          </p:cNvSpPr>
          <p:nvPr/>
        </p:nvSpPr>
        <p:spPr bwMode="auto">
          <a:xfrm>
            <a:off x="2362200" y="1479600"/>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0" name="Object 7"/>
          <p:cNvGraphicFramePr>
            <a:graphicFrameLocks noChangeAspect="1"/>
          </p:cNvGraphicFramePr>
          <p:nvPr>
            <p:extLst>
              <p:ext uri="{D42A27DB-BD31-4B8C-83A1-F6EECF244321}">
                <p14:modId xmlns:p14="http://schemas.microsoft.com/office/powerpoint/2010/main" val="119659782"/>
              </p:ext>
            </p:extLst>
          </p:nvPr>
        </p:nvGraphicFramePr>
        <p:xfrm>
          <a:off x="2372400" y="1258425"/>
          <a:ext cx="4394200" cy="838200"/>
        </p:xfrm>
        <a:graphic>
          <a:graphicData uri="http://schemas.openxmlformats.org/presentationml/2006/ole">
            <mc:AlternateContent xmlns:mc="http://schemas.openxmlformats.org/markup-compatibility/2006">
              <mc:Choice xmlns:v="urn:schemas-microsoft-com:vml" Requires="v">
                <p:oleObj spid="_x0000_s37074" name="Equation" r:id="rId7" imgW="4394200" imgH="838200" progId="Equation.3">
                  <p:embed/>
                </p:oleObj>
              </mc:Choice>
              <mc:Fallback>
                <p:oleObj name="Equation" r:id="rId7" imgW="4394200" imgH="838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72400" y="1258425"/>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42"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3" name="TextBox 31"/>
          <p:cNvSpPr txBox="1">
            <a:spLocks noChangeArrowheads="1"/>
          </p:cNvSpPr>
          <p:nvPr/>
        </p:nvSpPr>
        <p:spPr bwMode="auto">
          <a:xfrm>
            <a:off x="57150" y="2322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46" name="Object 45"/>
          <p:cNvGraphicFramePr>
            <a:graphicFrameLocks noChangeAspect="1"/>
          </p:cNvGraphicFramePr>
          <p:nvPr>
            <p:extLst>
              <p:ext uri="{D42A27DB-BD31-4B8C-83A1-F6EECF244321}">
                <p14:modId xmlns:p14="http://schemas.microsoft.com/office/powerpoint/2010/main" val="1307839113"/>
              </p:ext>
            </p:extLst>
          </p:nvPr>
        </p:nvGraphicFramePr>
        <p:xfrm>
          <a:off x="2343150" y="2340000"/>
          <a:ext cx="4076700" cy="838200"/>
        </p:xfrm>
        <a:graphic>
          <a:graphicData uri="http://schemas.openxmlformats.org/presentationml/2006/ole">
            <mc:AlternateContent xmlns:mc="http://schemas.openxmlformats.org/markup-compatibility/2006">
              <mc:Choice xmlns:v="urn:schemas-microsoft-com:vml" Requires="v">
                <p:oleObj spid="_x0000_s37075" name="Equation" r:id="rId9" imgW="4076700" imgH="838200" progId="Equation.3">
                  <p:embed/>
                </p:oleObj>
              </mc:Choice>
              <mc:Fallback>
                <p:oleObj name="Equation" r:id="rId9" imgW="4076700" imgH="838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43150" y="2340000"/>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7904"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Again, </a:t>
            </a:r>
            <a:r>
              <a:rPr lang="en-GB" sz="1500" b="1" dirty="0"/>
              <a:t>U</a:t>
            </a:r>
            <a:r>
              <a:rPr lang="en-GB" sz="1500" b="1" i="0" dirty="0"/>
              <a:t> is a candidate.  It is correlated with </a:t>
            </a:r>
            <a:r>
              <a:rPr lang="en-GB" sz="1500" b="1" dirty="0"/>
              <a:t>p</a:t>
            </a:r>
            <a:r>
              <a:rPr lang="en-GB" sz="1500" b="1" i="0" dirty="0"/>
              <a:t> as one can see from the reduced form equation for </a:t>
            </a:r>
            <a:r>
              <a:rPr lang="en-GB" sz="1500" b="1" dirty="0"/>
              <a:t>p</a:t>
            </a:r>
            <a:r>
              <a:rPr lang="en-GB" sz="1500" b="1" i="0" dirty="0"/>
              <a:t> and, because it is exogenous, it is distributed independently of </a:t>
            </a:r>
            <a:r>
              <a:rPr lang="en-GB" sz="1500" b="1" dirty="0" err="1"/>
              <a:t>u</a:t>
            </a:r>
            <a:r>
              <a:rPr lang="en-GB" sz="1500" b="1" baseline="-25000" dirty="0" err="1"/>
              <a:t>w</a:t>
            </a:r>
            <a:r>
              <a:rPr lang="en-GB" sz="1500" b="1" i="0" dirty="0"/>
              <a:t>.  However, it is already in the equation in its own right and this prevents it from being used.</a:t>
            </a:r>
          </a:p>
        </p:txBody>
      </p:sp>
      <p:sp>
        <p:nvSpPr>
          <p:cNvPr id="37905" name="Text Box 1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36</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30"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1"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33" name="Rectangle 19"/>
          <p:cNvSpPr>
            <a:spLocks noChangeArrowheads="1"/>
          </p:cNvSpPr>
          <p:nvPr/>
        </p:nvSpPr>
        <p:spPr bwMode="auto">
          <a:xfrm>
            <a:off x="6339600" y="583200"/>
            <a:ext cx="2700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19"/>
          <p:cNvSpPr>
            <a:spLocks noChangeArrowheads="1"/>
          </p:cNvSpPr>
          <p:nvPr/>
        </p:nvSpPr>
        <p:spPr bwMode="auto">
          <a:xfrm>
            <a:off x="7110000" y="583200"/>
            <a:ext cx="2772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4" name="Object 18"/>
          <p:cNvGraphicFramePr>
            <a:graphicFrameLocks noChangeAspect="1"/>
          </p:cNvGraphicFramePr>
          <p:nvPr>
            <p:extLst>
              <p:ext uri="{D42A27DB-BD31-4B8C-83A1-F6EECF244321}">
                <p14:modId xmlns:p14="http://schemas.microsoft.com/office/powerpoint/2010/main" val="568971329"/>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38094"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2635040967"/>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38095"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2" name="Rectangle 20"/>
          <p:cNvSpPr>
            <a:spLocks noChangeArrowheads="1"/>
          </p:cNvSpPr>
          <p:nvPr/>
        </p:nvSpPr>
        <p:spPr bwMode="auto">
          <a:xfrm>
            <a:off x="2362200" y="1479600"/>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Rectangle 21"/>
          <p:cNvSpPr>
            <a:spLocks noChangeArrowheads="1"/>
          </p:cNvSpPr>
          <p:nvPr/>
        </p:nvSpPr>
        <p:spPr bwMode="auto">
          <a:xfrm>
            <a:off x="4973638" y="1238325"/>
            <a:ext cx="2880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3" name="Object 7"/>
          <p:cNvGraphicFramePr>
            <a:graphicFrameLocks noChangeAspect="1"/>
          </p:cNvGraphicFramePr>
          <p:nvPr>
            <p:extLst>
              <p:ext uri="{D42A27DB-BD31-4B8C-83A1-F6EECF244321}">
                <p14:modId xmlns:p14="http://schemas.microsoft.com/office/powerpoint/2010/main" val="4159004183"/>
              </p:ext>
            </p:extLst>
          </p:nvPr>
        </p:nvGraphicFramePr>
        <p:xfrm>
          <a:off x="2372400" y="1258425"/>
          <a:ext cx="4394200" cy="838200"/>
        </p:xfrm>
        <a:graphic>
          <a:graphicData uri="http://schemas.openxmlformats.org/presentationml/2006/ole">
            <mc:AlternateContent xmlns:mc="http://schemas.openxmlformats.org/markup-compatibility/2006">
              <mc:Choice xmlns:v="urn:schemas-microsoft-com:vml" Requires="v">
                <p:oleObj spid="_x0000_s38096" name="Equation" r:id="rId7" imgW="4394200" imgH="838200" progId="Equation.3">
                  <p:embed/>
                </p:oleObj>
              </mc:Choice>
              <mc:Fallback>
                <p:oleObj name="Equation" r:id="rId7" imgW="4394200" imgH="838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72400" y="1258425"/>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4"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45"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6" name="TextBox 31"/>
          <p:cNvSpPr txBox="1">
            <a:spLocks noChangeArrowheads="1"/>
          </p:cNvSpPr>
          <p:nvPr/>
        </p:nvSpPr>
        <p:spPr bwMode="auto">
          <a:xfrm>
            <a:off x="57150" y="2322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47" name="Object 46"/>
          <p:cNvGraphicFramePr>
            <a:graphicFrameLocks noChangeAspect="1"/>
          </p:cNvGraphicFramePr>
          <p:nvPr>
            <p:extLst>
              <p:ext uri="{D42A27DB-BD31-4B8C-83A1-F6EECF244321}">
                <p14:modId xmlns:p14="http://schemas.microsoft.com/office/powerpoint/2010/main" val="1262409743"/>
              </p:ext>
            </p:extLst>
          </p:nvPr>
        </p:nvGraphicFramePr>
        <p:xfrm>
          <a:off x="2343150" y="2340000"/>
          <a:ext cx="4076700" cy="838200"/>
        </p:xfrm>
        <a:graphic>
          <a:graphicData uri="http://schemas.openxmlformats.org/presentationml/2006/ole">
            <mc:AlternateContent xmlns:mc="http://schemas.openxmlformats.org/markup-compatibility/2006">
              <mc:Choice xmlns:v="urn:schemas-microsoft-com:vml" Requires="v">
                <p:oleObj spid="_x0000_s38097" name="Equation" r:id="rId9" imgW="4076700" imgH="838200" progId="Equation.3">
                  <p:embed/>
                </p:oleObj>
              </mc:Choice>
              <mc:Fallback>
                <p:oleObj name="Equation" r:id="rId9" imgW="4076700" imgH="838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43150" y="2340000"/>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8928"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If you did try to use it as an instrument for </a:t>
            </a:r>
            <a:r>
              <a:rPr lang="en-GB" sz="1500" b="1" dirty="0"/>
              <a:t>p</a:t>
            </a:r>
            <a:r>
              <a:rPr lang="en-GB" sz="1500" b="1" i="0" dirty="0"/>
              <a:t>, you would encounter a form of exact </a:t>
            </a:r>
            <a:r>
              <a:rPr lang="en-GB" sz="1500" b="1" i="0" dirty="0" err="1"/>
              <a:t>multicollinearity</a:t>
            </a:r>
            <a:r>
              <a:rPr lang="en-GB" sz="1500" b="1" i="0" dirty="0"/>
              <a:t>. </a:t>
            </a:r>
            <a:r>
              <a:rPr lang="en-GB" sz="1500" b="1" i="0" dirty="0" smtClean="0"/>
              <a:t>There </a:t>
            </a:r>
            <a:r>
              <a:rPr lang="en-GB" sz="1500" b="1" i="0" dirty="0"/>
              <a:t>is no solution to this problem and the wage inflation equation is said to be </a:t>
            </a:r>
            <a:r>
              <a:rPr lang="en-GB" sz="1500" b="1" i="0" dirty="0" err="1"/>
              <a:t>underidentified</a:t>
            </a:r>
            <a:r>
              <a:rPr lang="en-GB" sz="1500" b="1" i="0" dirty="0"/>
              <a:t> (or not identified).</a:t>
            </a:r>
          </a:p>
        </p:txBody>
      </p:sp>
      <p:sp>
        <p:nvSpPr>
          <p:cNvPr id="38929" name="Text Box 1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37</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36"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7"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sp>
        <p:nvSpPr>
          <p:cNvPr id="38" name="Rectangle 19"/>
          <p:cNvSpPr>
            <a:spLocks noChangeArrowheads="1"/>
          </p:cNvSpPr>
          <p:nvPr/>
        </p:nvSpPr>
        <p:spPr bwMode="auto">
          <a:xfrm>
            <a:off x="6339600" y="583200"/>
            <a:ext cx="2700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Rectangle 19"/>
          <p:cNvSpPr>
            <a:spLocks noChangeArrowheads="1"/>
          </p:cNvSpPr>
          <p:nvPr/>
        </p:nvSpPr>
        <p:spPr bwMode="auto">
          <a:xfrm>
            <a:off x="7110000" y="583200"/>
            <a:ext cx="2772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0" name="Object 18"/>
          <p:cNvGraphicFramePr>
            <a:graphicFrameLocks noChangeAspect="1"/>
          </p:cNvGraphicFramePr>
          <p:nvPr>
            <p:extLst>
              <p:ext uri="{D42A27DB-BD31-4B8C-83A1-F6EECF244321}">
                <p14:modId xmlns:p14="http://schemas.microsoft.com/office/powerpoint/2010/main" val="149974067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39117"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40"/>
          <p:cNvGraphicFramePr>
            <a:graphicFrameLocks noChangeAspect="1"/>
          </p:cNvGraphicFramePr>
          <p:nvPr>
            <p:extLst>
              <p:ext uri="{D42A27DB-BD31-4B8C-83A1-F6EECF244321}">
                <p14:modId xmlns:p14="http://schemas.microsoft.com/office/powerpoint/2010/main" val="1552081187"/>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39118"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Rectangle 16"/>
          <p:cNvSpPr>
            <a:spLocks noChangeArrowheads="1"/>
          </p:cNvSpPr>
          <p:nvPr/>
        </p:nvSpPr>
        <p:spPr bwMode="auto">
          <a:xfrm>
            <a:off x="0" y="1193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3" name="Rectangle 20"/>
          <p:cNvSpPr>
            <a:spLocks noChangeArrowheads="1"/>
          </p:cNvSpPr>
          <p:nvPr/>
        </p:nvSpPr>
        <p:spPr bwMode="auto">
          <a:xfrm>
            <a:off x="2362200" y="1479600"/>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21"/>
          <p:cNvSpPr>
            <a:spLocks noChangeArrowheads="1"/>
          </p:cNvSpPr>
          <p:nvPr/>
        </p:nvSpPr>
        <p:spPr bwMode="auto">
          <a:xfrm>
            <a:off x="4973638" y="1238325"/>
            <a:ext cx="2880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5" name="Object 7"/>
          <p:cNvGraphicFramePr>
            <a:graphicFrameLocks noChangeAspect="1"/>
          </p:cNvGraphicFramePr>
          <p:nvPr>
            <p:extLst>
              <p:ext uri="{D42A27DB-BD31-4B8C-83A1-F6EECF244321}">
                <p14:modId xmlns:p14="http://schemas.microsoft.com/office/powerpoint/2010/main" val="275912953"/>
              </p:ext>
            </p:extLst>
          </p:nvPr>
        </p:nvGraphicFramePr>
        <p:xfrm>
          <a:off x="2372400" y="1258425"/>
          <a:ext cx="4394200" cy="838200"/>
        </p:xfrm>
        <a:graphic>
          <a:graphicData uri="http://schemas.openxmlformats.org/presentationml/2006/ole">
            <mc:AlternateContent xmlns:mc="http://schemas.openxmlformats.org/markup-compatibility/2006">
              <mc:Choice xmlns:v="urn:schemas-microsoft-com:vml" Requires="v">
                <p:oleObj spid="_x0000_s39119" name="Equation" r:id="rId7" imgW="4394200" imgH="838200" progId="Equation.3">
                  <p:embed/>
                </p:oleObj>
              </mc:Choice>
              <mc:Fallback>
                <p:oleObj name="Equation" r:id="rId7" imgW="4394200" imgH="838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72400" y="1258425"/>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 name="TextBox 31"/>
          <p:cNvSpPr txBox="1">
            <a:spLocks noChangeArrowheads="1"/>
          </p:cNvSpPr>
          <p:nvPr/>
        </p:nvSpPr>
        <p:spPr bwMode="auto">
          <a:xfrm>
            <a:off x="57150" y="1233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47" name="Rectangle 16"/>
          <p:cNvSpPr>
            <a:spLocks noChangeArrowheads="1"/>
          </p:cNvSpPr>
          <p:nvPr/>
        </p:nvSpPr>
        <p:spPr bwMode="auto">
          <a:xfrm>
            <a:off x="0" y="227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8" name="TextBox 31"/>
          <p:cNvSpPr txBox="1">
            <a:spLocks noChangeArrowheads="1"/>
          </p:cNvSpPr>
          <p:nvPr/>
        </p:nvSpPr>
        <p:spPr bwMode="auto">
          <a:xfrm>
            <a:off x="57150" y="23220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49" name="Object 48"/>
          <p:cNvGraphicFramePr>
            <a:graphicFrameLocks noChangeAspect="1"/>
          </p:cNvGraphicFramePr>
          <p:nvPr>
            <p:extLst>
              <p:ext uri="{D42A27DB-BD31-4B8C-83A1-F6EECF244321}">
                <p14:modId xmlns:p14="http://schemas.microsoft.com/office/powerpoint/2010/main" val="1262409743"/>
              </p:ext>
            </p:extLst>
          </p:nvPr>
        </p:nvGraphicFramePr>
        <p:xfrm>
          <a:off x="2343150" y="2340000"/>
          <a:ext cx="4076700" cy="838200"/>
        </p:xfrm>
        <a:graphic>
          <a:graphicData uri="http://schemas.openxmlformats.org/presentationml/2006/ole">
            <mc:AlternateContent xmlns:mc="http://schemas.openxmlformats.org/markup-compatibility/2006">
              <mc:Choice xmlns:v="urn:schemas-microsoft-com:vml" Requires="v">
                <p:oleObj spid="_x0000_s39120" name="Equation" r:id="rId9" imgW="4076700" imgH="838200" progId="Equation.3">
                  <p:embed/>
                </p:oleObj>
              </mc:Choice>
              <mc:Fallback>
                <p:oleObj name="Equation" r:id="rId9" imgW="4076700" imgH="838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43150" y="2340000"/>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9938" name="Text Box 17"/>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lnSpc>
                <a:spcPct val="120000"/>
              </a:lnSpc>
              <a:spcBef>
                <a:spcPct val="50000"/>
              </a:spcBef>
            </a:pPr>
            <a:endParaRPr lang="en-GB" sz="1200" b="1" i="0" dirty="0">
              <a:solidFill>
                <a:schemeClr val="bg1"/>
              </a:solidFill>
            </a:endParaRPr>
          </a:p>
          <a:p>
            <a:pPr algn="l">
              <a:lnSpc>
                <a:spcPct val="120000"/>
              </a:lnSpc>
            </a:pPr>
            <a:r>
              <a:rPr lang="en-GB" b="1" i="0" dirty="0">
                <a:solidFill>
                  <a:schemeClr val="bg1"/>
                </a:solidFill>
              </a:rPr>
              <a:t>Copyright Christopher Dougherty </a:t>
            </a:r>
            <a:r>
              <a:rPr lang="en-GB" b="1" i="0" dirty="0" smtClean="0">
                <a:solidFill>
                  <a:schemeClr val="bg1"/>
                </a:solidFill>
              </a:rPr>
              <a:t>2016.</a:t>
            </a:r>
            <a:r>
              <a:rPr lang="en-GB" sz="1200" b="1" i="0" dirty="0" smtClean="0">
                <a:solidFill>
                  <a:schemeClr val="bg1"/>
                </a:solidFill>
              </a:rPr>
              <a:t> </a:t>
            </a:r>
            <a:endParaRPr lang="en-GB" sz="1200" b="1" i="0" dirty="0">
              <a:solidFill>
                <a:schemeClr val="bg1"/>
              </a:solidFill>
            </a:endParaRPr>
          </a:p>
          <a:p>
            <a:pPr algn="l">
              <a:lnSpc>
                <a:spcPct val="120000"/>
              </a:lnSpc>
            </a:pPr>
            <a:endParaRPr lang="en-GB" sz="1200" b="1" i="0" dirty="0">
              <a:solidFill>
                <a:schemeClr val="bg1"/>
              </a:solidFill>
            </a:endParaRPr>
          </a:p>
          <a:p>
            <a:pPr algn="l">
              <a:lnSpc>
                <a:spcPct val="120000"/>
              </a:lnSpc>
            </a:pPr>
            <a:r>
              <a:rPr lang="en-GB" sz="1200" b="1" i="0" dirty="0">
                <a:solidFill>
                  <a:schemeClr val="bg1"/>
                </a:solidFill>
              </a:rPr>
              <a:t>These slideshows may be downloaded by anyone, anywhere for personal use.</a:t>
            </a:r>
          </a:p>
          <a:p>
            <a:pPr algn="l">
              <a:lnSpc>
                <a:spcPct val="120000"/>
              </a:lnSpc>
            </a:pPr>
            <a:r>
              <a:rPr lang="en-GB" sz="1200" b="1" i="0" dirty="0">
                <a:solidFill>
                  <a:schemeClr val="bg1"/>
                </a:solidFill>
              </a:rPr>
              <a:t>Subject to respect for copyright and, where appropriate, attribution, they may be used as a resource for teaching an econometrics course.  There is no need to refer to the author.</a:t>
            </a:r>
          </a:p>
          <a:p>
            <a:pPr algn="l">
              <a:lnSpc>
                <a:spcPct val="120000"/>
              </a:lnSpc>
            </a:pPr>
            <a:endParaRPr lang="en-GB" sz="1200" b="1" i="0" dirty="0">
              <a:solidFill>
                <a:schemeClr val="bg1"/>
              </a:solidFill>
            </a:endParaRPr>
          </a:p>
          <a:p>
            <a:pPr algn="l">
              <a:lnSpc>
                <a:spcPct val="120000"/>
              </a:lnSpc>
            </a:pPr>
            <a:r>
              <a:rPr lang="en-GB" sz="1200" b="1" i="0" dirty="0">
                <a:solidFill>
                  <a:schemeClr val="bg1"/>
                </a:solidFill>
              </a:rPr>
              <a:t>The content of this slideshow comes from Section 9.3 of C. Dougherty, </a:t>
            </a:r>
            <a:r>
              <a:rPr lang="en-GB" sz="1200" b="1" dirty="0">
                <a:solidFill>
                  <a:schemeClr val="bg1"/>
                </a:solidFill>
              </a:rPr>
              <a:t>Introduction to Econometrics</a:t>
            </a:r>
            <a:r>
              <a:rPr lang="en-GB" sz="1200" b="1" i="0" dirty="0">
                <a:solidFill>
                  <a:schemeClr val="bg1"/>
                </a:solidFill>
              </a:rPr>
              <a:t>, </a:t>
            </a:r>
            <a:r>
              <a:rPr lang="en-GB" sz="1200" b="1" i="0" dirty="0" smtClean="0">
                <a:solidFill>
                  <a:schemeClr val="bg1"/>
                </a:solidFill>
              </a:rPr>
              <a:t>fifth </a:t>
            </a:r>
            <a:r>
              <a:rPr lang="en-GB" sz="1200" b="1" i="0" dirty="0">
                <a:solidFill>
                  <a:schemeClr val="bg1"/>
                </a:solidFill>
              </a:rPr>
              <a:t>edition </a:t>
            </a:r>
            <a:r>
              <a:rPr lang="en-GB" sz="1200" b="1" i="0" dirty="0" smtClean="0">
                <a:solidFill>
                  <a:schemeClr val="bg1"/>
                </a:solidFill>
              </a:rPr>
              <a:t>2016, </a:t>
            </a:r>
            <a:r>
              <a:rPr lang="en-GB" sz="1200" b="1" i="0" dirty="0">
                <a:solidFill>
                  <a:schemeClr val="bg1"/>
                </a:solidFill>
              </a:rPr>
              <a:t>Oxford University Press.</a:t>
            </a:r>
          </a:p>
          <a:p>
            <a:pPr algn="l">
              <a:lnSpc>
                <a:spcPct val="120000"/>
              </a:lnSpc>
            </a:pPr>
            <a:r>
              <a:rPr lang="en-GB" sz="1200" b="1" i="0" dirty="0">
                <a:solidFill>
                  <a:schemeClr val="bg1"/>
                </a:solidFill>
              </a:rPr>
              <a:t>Additional (free) resources for both students and instructors may be downloaded from the OUP Online Resource Centre</a:t>
            </a:r>
          </a:p>
          <a:p>
            <a:pPr algn="l">
              <a:lnSpc>
                <a:spcPct val="120000"/>
              </a:lnSpc>
            </a:pPr>
            <a:r>
              <a:rPr lang="en-GB" sz="1200" b="1" i="0" dirty="0">
                <a:solidFill>
                  <a:schemeClr val="bg1"/>
                </a:solidFill>
                <a:hlinkClick r:id="rId2"/>
              </a:rPr>
              <a:t>http://www.oxfordtextbooks.co.uk/orc/dougherty5e</a:t>
            </a:r>
            <a:r>
              <a:rPr lang="en-GB" sz="1200" b="1" i="0" dirty="0" smtClean="0">
                <a:solidFill>
                  <a:schemeClr val="bg1"/>
                </a:solidFill>
                <a:hlinkClick r:id="rId3"/>
              </a:rPr>
              <a:t>/</a:t>
            </a:r>
            <a:r>
              <a:rPr lang="en-GB" sz="1200" b="1" i="0" dirty="0" smtClean="0">
                <a:solidFill>
                  <a:schemeClr val="bg1"/>
                </a:solidFill>
              </a:rPr>
              <a:t>.</a:t>
            </a:r>
            <a:endParaRPr lang="en-GB" sz="1200" b="1" i="0" dirty="0">
              <a:solidFill>
                <a:schemeClr val="bg1"/>
              </a:solidFill>
            </a:endParaRPr>
          </a:p>
          <a:p>
            <a:pPr algn="l">
              <a:lnSpc>
                <a:spcPct val="120000"/>
              </a:lnSpc>
            </a:pPr>
            <a:endParaRPr lang="en-GB" sz="1200" b="1" i="0" dirty="0">
              <a:solidFill>
                <a:schemeClr val="bg1"/>
              </a:solidFill>
            </a:endParaRPr>
          </a:p>
          <a:p>
            <a:pPr algn="l">
              <a:lnSpc>
                <a:spcPct val="120000"/>
              </a:lnSpc>
            </a:pPr>
            <a:r>
              <a:rPr lang="en-GB" sz="1200" b="1" i="0" dirty="0">
                <a:solidFill>
                  <a:schemeClr val="bg1"/>
                </a:solidFill>
              </a:rPr>
              <a:t>Individuals studying econometrics on their own who feel that they might benefit from participation in a formal course should consider the London School of Economics summer school course</a:t>
            </a:r>
          </a:p>
          <a:p>
            <a:pPr algn="l">
              <a:lnSpc>
                <a:spcPct val="120000"/>
              </a:lnSpc>
            </a:pPr>
            <a:r>
              <a:rPr lang="en-GB" sz="1200" b="1" i="0" dirty="0">
                <a:solidFill>
                  <a:schemeClr val="bg1"/>
                </a:solidFill>
              </a:rPr>
              <a:t>EC212 Introduction to Econometrics </a:t>
            </a:r>
            <a:r>
              <a:rPr lang="en-GB" sz="1200" b="1" i="0" dirty="0">
                <a:solidFill>
                  <a:schemeClr val="bg1"/>
                </a:solidFill>
                <a:hlinkClick r:id="rId4"/>
              </a:rPr>
              <a:t>http://www2.lse.ac.uk/study/summerSchools/summerSchool/Home.aspx</a:t>
            </a:r>
            <a:endParaRPr lang="en-GB" sz="1200" b="1" i="0" dirty="0">
              <a:solidFill>
                <a:schemeClr val="bg1"/>
              </a:solidFill>
            </a:endParaRPr>
          </a:p>
          <a:p>
            <a:pPr algn="l">
              <a:lnSpc>
                <a:spcPct val="120000"/>
              </a:lnSpc>
            </a:pPr>
            <a:r>
              <a:rPr lang="en-GB" sz="1200" b="1" i="0" dirty="0">
                <a:solidFill>
                  <a:schemeClr val="bg1"/>
                </a:solidFill>
              </a:rPr>
              <a:t>or the University of London International Programmes distance learning course</a:t>
            </a:r>
          </a:p>
          <a:p>
            <a:pPr algn="l">
              <a:lnSpc>
                <a:spcPct val="120000"/>
              </a:lnSpc>
            </a:pPr>
            <a:r>
              <a:rPr lang="en-GB" sz="1200" b="1" i="0" dirty="0">
                <a:solidFill>
                  <a:schemeClr val="bg1"/>
                </a:solidFill>
              </a:rPr>
              <a:t>EC2020 Elements of Econometrics</a:t>
            </a:r>
          </a:p>
          <a:p>
            <a:pPr algn="l">
              <a:lnSpc>
                <a:spcPct val="120000"/>
              </a:lnSpc>
            </a:pPr>
            <a:r>
              <a:rPr lang="en-GB" sz="1200" b="1" i="0" dirty="0">
                <a:solidFill>
                  <a:schemeClr val="bg1"/>
                </a:solidFill>
                <a:hlinkClick r:id="rId5"/>
              </a:rPr>
              <a:t>www.londoninternational.ac.uk/lse</a:t>
            </a:r>
            <a:r>
              <a:rPr lang="en-GB" sz="1200" b="1" i="0" dirty="0">
                <a:solidFill>
                  <a:schemeClr val="bg1"/>
                </a:solidFill>
              </a:rPr>
              <a:t>.</a:t>
            </a:r>
            <a:r>
              <a:rPr lang="en-US" sz="1200" i="0" dirty="0">
                <a:solidFill>
                  <a:schemeClr val="bg1"/>
                </a:solidFill>
              </a:rPr>
              <a:t> </a:t>
            </a:r>
            <a:endParaRPr lang="en-GB" sz="1200" i="0" dirty="0">
              <a:solidFill>
                <a:schemeClr val="bg1"/>
              </a:solidFill>
            </a:endParaRPr>
          </a:p>
        </p:txBody>
      </p:sp>
      <p:sp>
        <p:nvSpPr>
          <p:cNvPr id="39939" name="Text Box 18"/>
          <p:cNvSpPr txBox="1">
            <a:spLocks noChangeArrowheads="1"/>
          </p:cNvSpPr>
          <p:nvPr/>
        </p:nvSpPr>
        <p:spPr bwMode="auto">
          <a:xfrm>
            <a:off x="8229600" y="6553200"/>
            <a:ext cx="838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dirty="0" smtClean="0">
                <a:solidFill>
                  <a:srgbClr val="3366FF"/>
                </a:solidFill>
              </a:rPr>
              <a:t>2016.05.15</a:t>
            </a:r>
            <a:endParaRPr lang="en-US" sz="1000" i="0" dirty="0">
              <a:solidFill>
                <a:srgbClr val="33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4111" name="Text Box 2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However the reduced form equation for </a:t>
            </a:r>
            <a:r>
              <a:rPr lang="en-GB" sz="1500" b="1" dirty="0"/>
              <a:t>w</a:t>
            </a:r>
            <a:r>
              <a:rPr lang="en-GB" sz="1500" b="1" i="0" dirty="0"/>
              <a:t> also provides a solution to the problem.  </a:t>
            </a:r>
            <a:r>
              <a:rPr lang="en-GB" sz="1500" b="1" dirty="0"/>
              <a:t>U</a:t>
            </a:r>
            <a:r>
              <a:rPr lang="en-GB" sz="1500" b="1" i="0" dirty="0"/>
              <a:t> is a determinant of </a:t>
            </a:r>
            <a:r>
              <a:rPr lang="en-GB" sz="1500" b="1" dirty="0"/>
              <a:t>w</a:t>
            </a:r>
            <a:r>
              <a:rPr lang="en-GB" sz="1500" b="1" i="0" dirty="0"/>
              <a:t>, and by virtue of being exogenous, it is distributed independently of </a:t>
            </a:r>
            <a:r>
              <a:rPr lang="en-GB" sz="1500" b="1" dirty="0"/>
              <a:t>u</a:t>
            </a:r>
            <a:r>
              <a:rPr lang="en-GB" sz="1500" b="1" baseline="-25000" dirty="0"/>
              <a:t>p</a:t>
            </a:r>
            <a:r>
              <a:rPr lang="en-GB" sz="1500" b="1" i="0" dirty="0"/>
              <a:t>.  Further, it is not an explanatory variable in its own right.</a:t>
            </a:r>
          </a:p>
        </p:txBody>
      </p:sp>
      <p:sp>
        <p:nvSpPr>
          <p:cNvPr id="4112" name="Text Box 2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3</a:t>
            </a: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7"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2"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43" name="Object 18"/>
          <p:cNvGraphicFramePr>
            <a:graphicFrameLocks noChangeAspect="1"/>
          </p:cNvGraphicFramePr>
          <p:nvPr>
            <p:extLst>
              <p:ext uri="{D42A27DB-BD31-4B8C-83A1-F6EECF244321}">
                <p14:modId xmlns:p14="http://schemas.microsoft.com/office/powerpoint/2010/main" val="279874934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4517"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Rectangle 16"/>
          <p:cNvSpPr>
            <a:spLocks noChangeArrowheads="1"/>
          </p:cNvSpPr>
          <p:nvPr/>
        </p:nvSpPr>
        <p:spPr bwMode="auto">
          <a:xfrm>
            <a:off x="0" y="46296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5" name="Rectangle 16"/>
          <p:cNvSpPr>
            <a:spLocks noChangeArrowheads="1"/>
          </p:cNvSpPr>
          <p:nvPr/>
        </p:nvSpPr>
        <p:spPr bwMode="auto">
          <a:xfrm>
            <a:off x="0" y="3427200"/>
            <a:ext cx="9144000" cy="11112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6"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7" name="Object 46"/>
          <p:cNvGraphicFramePr>
            <a:graphicFrameLocks noChangeAspect="1"/>
          </p:cNvGraphicFramePr>
          <p:nvPr>
            <p:extLst>
              <p:ext uri="{D42A27DB-BD31-4B8C-83A1-F6EECF244321}">
                <p14:modId xmlns:p14="http://schemas.microsoft.com/office/powerpoint/2010/main" val="2227909708"/>
              </p:ext>
            </p:extLst>
          </p:nvPr>
        </p:nvGraphicFramePr>
        <p:xfrm>
          <a:off x="2374900" y="1289050"/>
          <a:ext cx="4749800" cy="419100"/>
        </p:xfrm>
        <a:graphic>
          <a:graphicData uri="http://schemas.openxmlformats.org/presentationml/2006/ole">
            <mc:AlternateContent xmlns:mc="http://schemas.openxmlformats.org/markup-compatibility/2006">
              <mc:Choice xmlns:v="urn:schemas-microsoft-com:vml" Requires="v">
                <p:oleObj spid="_x0000_s4518" name="Equation" r:id="rId5" imgW="4749480" imgH="419040" progId="Equation.3">
                  <p:embed/>
                </p:oleObj>
              </mc:Choice>
              <mc:Fallback>
                <p:oleObj name="Equation" r:id="rId5" imgW="4749480" imgH="419040" progId="Equation.3">
                  <p:embed/>
                  <p:pic>
                    <p:nvPicPr>
                      <p:cNvPr id="0" name=""/>
                      <p:cNvPicPr>
                        <a:picLocks noChangeAspect="1" noChangeArrowheads="1"/>
                      </p:cNvPicPr>
                      <p:nvPr/>
                    </p:nvPicPr>
                    <p:blipFill>
                      <a:blip r:embed="rId6"/>
                      <a:srcRect/>
                      <a:stretch>
                        <a:fillRect/>
                      </a:stretch>
                    </p:blipFill>
                    <p:spPr bwMode="auto">
                      <a:xfrm>
                        <a:off x="2374900" y="1289050"/>
                        <a:ext cx="47498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47"/>
          <p:cNvGraphicFramePr>
            <a:graphicFrameLocks noChangeAspect="1"/>
          </p:cNvGraphicFramePr>
          <p:nvPr>
            <p:extLst>
              <p:ext uri="{D42A27DB-BD31-4B8C-83A1-F6EECF244321}">
                <p14:modId xmlns:p14="http://schemas.microsoft.com/office/powerpoint/2010/main" val="173499058"/>
              </p:ext>
            </p:extLst>
          </p:nvPr>
        </p:nvGraphicFramePr>
        <p:xfrm>
          <a:off x="1147763" y="1784350"/>
          <a:ext cx="5575300" cy="419100"/>
        </p:xfrm>
        <a:graphic>
          <a:graphicData uri="http://schemas.openxmlformats.org/presentationml/2006/ole">
            <mc:AlternateContent xmlns:mc="http://schemas.openxmlformats.org/markup-compatibility/2006">
              <mc:Choice xmlns:v="urn:schemas-microsoft-com:vml" Requires="v">
                <p:oleObj spid="_x0000_s4519" name="Equation" r:id="rId7" imgW="5574960" imgH="419040" progId="Equation.3">
                  <p:embed/>
                </p:oleObj>
              </mc:Choice>
              <mc:Fallback>
                <p:oleObj name="Equation" r:id="rId7" imgW="5574960" imgH="419040" progId="Equation.3">
                  <p:embed/>
                  <p:pic>
                    <p:nvPicPr>
                      <p:cNvPr id="0" name=""/>
                      <p:cNvPicPr>
                        <a:picLocks noChangeAspect="1" noChangeArrowheads="1"/>
                      </p:cNvPicPr>
                      <p:nvPr/>
                    </p:nvPicPr>
                    <p:blipFill>
                      <a:blip r:embed="rId8"/>
                      <a:srcRect/>
                      <a:stretch>
                        <a:fillRect/>
                      </a:stretch>
                    </p:blipFill>
                    <p:spPr bwMode="auto">
                      <a:xfrm>
                        <a:off x="1147763" y="1784350"/>
                        <a:ext cx="55753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Rectangle 16"/>
          <p:cNvSpPr>
            <a:spLocks noChangeArrowheads="1"/>
          </p:cNvSpPr>
          <p:nvPr/>
        </p:nvSpPr>
        <p:spPr bwMode="auto">
          <a:xfrm>
            <a:off x="0" y="236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0" name="Object 49"/>
          <p:cNvGraphicFramePr>
            <a:graphicFrameLocks noChangeAspect="1"/>
          </p:cNvGraphicFramePr>
          <p:nvPr>
            <p:extLst>
              <p:ext uri="{D42A27DB-BD31-4B8C-83A1-F6EECF244321}">
                <p14:modId xmlns:p14="http://schemas.microsoft.com/office/powerpoint/2010/main" val="1360913688"/>
              </p:ext>
            </p:extLst>
          </p:nvPr>
        </p:nvGraphicFramePr>
        <p:xfrm>
          <a:off x="2352675" y="3520800"/>
          <a:ext cx="4889500" cy="482600"/>
        </p:xfrm>
        <a:graphic>
          <a:graphicData uri="http://schemas.openxmlformats.org/presentationml/2006/ole">
            <mc:AlternateContent xmlns:mc="http://schemas.openxmlformats.org/markup-compatibility/2006">
              <mc:Choice xmlns:v="urn:schemas-microsoft-com:vml" Requires="v">
                <p:oleObj spid="_x0000_s4520" name="Equation" r:id="rId9" imgW="4889160" imgH="482400" progId="Equation.3">
                  <p:embed/>
                </p:oleObj>
              </mc:Choice>
              <mc:Fallback>
                <p:oleObj name="Equation" r:id="rId9" imgW="4889160" imgH="482400" progId="Equation.3">
                  <p:embed/>
                  <p:pic>
                    <p:nvPicPr>
                      <p:cNvPr id="0" name=""/>
                      <p:cNvPicPr>
                        <a:picLocks noChangeAspect="1" noChangeArrowheads="1"/>
                      </p:cNvPicPr>
                      <p:nvPr/>
                    </p:nvPicPr>
                    <p:blipFill>
                      <a:blip r:embed="rId10"/>
                      <a:srcRect/>
                      <a:stretch>
                        <a:fillRect/>
                      </a:stretch>
                    </p:blipFill>
                    <p:spPr bwMode="auto">
                      <a:xfrm>
                        <a:off x="2352675" y="3520800"/>
                        <a:ext cx="48895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 name="Object 50"/>
          <p:cNvGraphicFramePr>
            <a:graphicFrameLocks noChangeAspect="1"/>
          </p:cNvGraphicFramePr>
          <p:nvPr>
            <p:extLst>
              <p:ext uri="{D42A27DB-BD31-4B8C-83A1-F6EECF244321}">
                <p14:modId xmlns:p14="http://schemas.microsoft.com/office/powerpoint/2010/main" val="2562482784"/>
              </p:ext>
            </p:extLst>
          </p:nvPr>
        </p:nvGraphicFramePr>
        <p:xfrm>
          <a:off x="1117600" y="4064400"/>
          <a:ext cx="5284788" cy="419100"/>
        </p:xfrm>
        <a:graphic>
          <a:graphicData uri="http://schemas.openxmlformats.org/presentationml/2006/ole">
            <mc:AlternateContent xmlns:mc="http://schemas.openxmlformats.org/markup-compatibility/2006">
              <mc:Choice xmlns:v="urn:schemas-microsoft-com:vml" Requires="v">
                <p:oleObj spid="_x0000_s4521" name="Equation" r:id="rId11" imgW="5283000" imgH="419040" progId="Equation.3">
                  <p:embed/>
                </p:oleObj>
              </mc:Choice>
              <mc:Fallback>
                <p:oleObj name="Equation" r:id="rId11" imgW="5283000" imgH="419040" progId="Equation.3">
                  <p:embed/>
                  <p:pic>
                    <p:nvPicPr>
                      <p:cNvPr id="0" name=""/>
                      <p:cNvPicPr>
                        <a:picLocks noChangeAspect="1" noChangeArrowheads="1"/>
                      </p:cNvPicPr>
                      <p:nvPr/>
                    </p:nvPicPr>
                    <p:blipFill>
                      <a:blip r:embed="rId12"/>
                      <a:srcRect/>
                      <a:stretch>
                        <a:fillRect/>
                      </a:stretch>
                    </p:blipFill>
                    <p:spPr bwMode="auto">
                      <a:xfrm>
                        <a:off x="1117600" y="4064400"/>
                        <a:ext cx="5284788"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 name="TextBox 31"/>
          <p:cNvSpPr txBox="1">
            <a:spLocks noChangeArrowheads="1"/>
          </p:cNvSpPr>
          <p:nvPr/>
        </p:nvSpPr>
        <p:spPr bwMode="auto">
          <a:xfrm>
            <a:off x="57150" y="240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53" name="TextBox 31"/>
          <p:cNvSpPr txBox="1">
            <a:spLocks noChangeArrowheads="1"/>
          </p:cNvSpPr>
          <p:nvPr/>
        </p:nvSpPr>
        <p:spPr bwMode="auto">
          <a:xfrm>
            <a:off x="57150" y="467745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graphicFrame>
        <p:nvGraphicFramePr>
          <p:cNvPr id="54" name="Object 7"/>
          <p:cNvGraphicFramePr>
            <a:graphicFrameLocks noChangeAspect="1"/>
          </p:cNvGraphicFramePr>
          <p:nvPr>
            <p:extLst>
              <p:ext uri="{D42A27DB-BD31-4B8C-83A1-F6EECF244321}">
                <p14:modId xmlns:p14="http://schemas.microsoft.com/office/powerpoint/2010/main" val="1191639960"/>
              </p:ext>
            </p:extLst>
          </p:nvPr>
        </p:nvGraphicFramePr>
        <p:xfrm>
          <a:off x="2372400" y="2430000"/>
          <a:ext cx="4394200" cy="838200"/>
        </p:xfrm>
        <a:graphic>
          <a:graphicData uri="http://schemas.openxmlformats.org/presentationml/2006/ole">
            <mc:AlternateContent xmlns:mc="http://schemas.openxmlformats.org/markup-compatibility/2006">
              <mc:Choice xmlns:v="urn:schemas-microsoft-com:vml" Requires="v">
                <p:oleObj spid="_x0000_s4522" name="Equation" r:id="rId13" imgW="4394200" imgH="838200" progId="Equation.3">
                  <p:embed/>
                </p:oleObj>
              </mc:Choice>
              <mc:Fallback>
                <p:oleObj name="Equation" r:id="rId13" imgW="4394200" imgH="8382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72400" y="2430000"/>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5" name="Rectangle 19"/>
          <p:cNvSpPr>
            <a:spLocks noChangeArrowheads="1"/>
          </p:cNvSpPr>
          <p:nvPr/>
        </p:nvSpPr>
        <p:spPr bwMode="auto">
          <a:xfrm>
            <a:off x="3121025" y="583200"/>
            <a:ext cx="2921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Rectangle 21"/>
          <p:cNvSpPr>
            <a:spLocks noChangeArrowheads="1"/>
          </p:cNvSpPr>
          <p:nvPr/>
        </p:nvSpPr>
        <p:spPr bwMode="auto">
          <a:xfrm>
            <a:off x="4621350" y="4672800"/>
            <a:ext cx="3132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Rectangle 20"/>
          <p:cNvSpPr>
            <a:spLocks noChangeArrowheads="1"/>
          </p:cNvSpPr>
          <p:nvPr/>
        </p:nvSpPr>
        <p:spPr bwMode="auto">
          <a:xfrm>
            <a:off x="2343150" y="4885200"/>
            <a:ext cx="2921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9" name="Object 58"/>
          <p:cNvGraphicFramePr>
            <a:graphicFrameLocks noChangeAspect="1"/>
          </p:cNvGraphicFramePr>
          <p:nvPr>
            <p:extLst>
              <p:ext uri="{D42A27DB-BD31-4B8C-83A1-F6EECF244321}">
                <p14:modId xmlns:p14="http://schemas.microsoft.com/office/powerpoint/2010/main" val="175469916"/>
              </p:ext>
            </p:extLst>
          </p:nvPr>
        </p:nvGraphicFramePr>
        <p:xfrm>
          <a:off x="2343150" y="4695825"/>
          <a:ext cx="4076700" cy="838200"/>
        </p:xfrm>
        <a:graphic>
          <a:graphicData uri="http://schemas.openxmlformats.org/presentationml/2006/ole">
            <mc:AlternateContent xmlns:mc="http://schemas.openxmlformats.org/markup-compatibility/2006">
              <mc:Choice xmlns:v="urn:schemas-microsoft-com:vml" Requires="v">
                <p:oleObj spid="_x0000_s4523" name="Equation" r:id="rId15" imgW="4076700" imgH="838200" progId="Equation.3">
                  <p:embed/>
                </p:oleObj>
              </mc:Choice>
              <mc:Fallback>
                <p:oleObj name="Equation" r:id="rId15" imgW="4076700" imgH="8382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43150" y="4695825"/>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0" name="Object 59"/>
          <p:cNvGraphicFramePr>
            <a:graphicFrameLocks noChangeAspect="1"/>
          </p:cNvGraphicFramePr>
          <p:nvPr>
            <p:extLst>
              <p:ext uri="{D42A27DB-BD31-4B8C-83A1-F6EECF244321}">
                <p14:modId xmlns:p14="http://schemas.microsoft.com/office/powerpoint/2010/main" val="883973919"/>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4524" name="Equation" r:id="rId17" imgW="2235200" imgH="419100" progId="Equation.3">
                  <p:embed/>
                </p:oleObj>
              </mc:Choice>
              <mc:Fallback>
                <p:oleObj name="Equation" r:id="rId17" imgW="2235200" imgH="4191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6"/>
          <p:cNvSpPr>
            <a:spLocks noChangeArrowheads="1"/>
          </p:cNvSpPr>
          <p:nvPr/>
        </p:nvSpPr>
        <p:spPr bwMode="auto">
          <a:xfrm>
            <a:off x="0" y="1195199"/>
            <a:ext cx="9144000" cy="214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8"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29" name="Object 18"/>
          <p:cNvGraphicFramePr>
            <a:graphicFrameLocks noChangeAspect="1"/>
          </p:cNvGraphicFramePr>
          <p:nvPr>
            <p:extLst>
              <p:ext uri="{D42A27DB-BD31-4B8C-83A1-F6EECF244321}">
                <p14:modId xmlns:p14="http://schemas.microsoft.com/office/powerpoint/2010/main" val="565111323"/>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5279"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1118223613"/>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5280"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5127"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Thus it satisfies the three requirements for acting as an instrument for </a:t>
            </a:r>
            <a:r>
              <a:rPr lang="en-GB" sz="1500" b="1" dirty="0"/>
              <a:t>w</a:t>
            </a:r>
            <a:r>
              <a:rPr lang="en-GB" sz="1500" b="1" i="0" dirty="0"/>
              <a:t> and we will obtain a consistent estimate of </a:t>
            </a:r>
            <a:r>
              <a:rPr lang="en-GB" sz="1500" b="1" dirty="0">
                <a:latin typeface="Symbol" pitchFamily="18" charset="2"/>
              </a:rPr>
              <a:t>b</a:t>
            </a:r>
            <a:r>
              <a:rPr lang="en-GB" sz="1500" b="1" i="0" baseline="-25000" dirty="0"/>
              <a:t>2</a:t>
            </a:r>
            <a:r>
              <a:rPr lang="en-GB" sz="1500" b="1" i="0" dirty="0"/>
              <a:t> if we use the IV estimator shown. </a:t>
            </a:r>
          </a:p>
        </p:txBody>
      </p:sp>
      <p:sp>
        <p:nvSpPr>
          <p:cNvPr id="5129" name="Text Box 1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4</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263566233"/>
              </p:ext>
            </p:extLst>
          </p:nvPr>
        </p:nvGraphicFramePr>
        <p:xfrm>
          <a:off x="1001713" y="1314450"/>
          <a:ext cx="6743700" cy="3987800"/>
        </p:xfrm>
        <a:graphic>
          <a:graphicData uri="http://schemas.openxmlformats.org/presentationml/2006/ole">
            <mc:AlternateContent xmlns:mc="http://schemas.openxmlformats.org/markup-compatibility/2006">
              <mc:Choice xmlns:v="urn:schemas-microsoft-com:vml" Requires="v">
                <p:oleObj spid="_x0000_s5281" name="Equation" r:id="rId7" imgW="6743700" imgH="3987800" progId="Equation.DSMT4">
                  <p:embed/>
                </p:oleObj>
              </mc:Choice>
              <mc:Fallback>
                <p:oleObj name="Equation" r:id="rId7" imgW="6743700" imgH="39878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1713" y="1314450"/>
                        <a:ext cx="6743700" cy="3987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9"/>
          <p:cNvSpPr>
            <a:spLocks noChangeArrowheads="1"/>
          </p:cNvSpPr>
          <p:nvPr/>
        </p:nvSpPr>
        <p:spPr bwMode="auto">
          <a:xfrm>
            <a:off x="1552575" y="3337200"/>
            <a:ext cx="5038725" cy="2034000"/>
          </a:xfrm>
          <a:prstGeom prst="rect">
            <a:avLst/>
          </a:prstGeom>
          <a:solidFill>
            <a:srgbClr val="969696"/>
          </a:solidFill>
          <a:ln>
            <a:noFill/>
          </a:ln>
          <a:effectLst/>
          <a:extLst/>
        </p:spPr>
        <p:txBody>
          <a:bodyPr wrap="none" anchor="ctr"/>
          <a:lstStyle/>
          <a:p>
            <a:endParaRPr lang="en-GB"/>
          </a:p>
        </p:txBody>
      </p:sp>
      <p:sp>
        <p:nvSpPr>
          <p:cNvPr id="32" name="Rectangle 10"/>
          <p:cNvSpPr>
            <a:spLocks noChangeArrowheads="1"/>
          </p:cNvSpPr>
          <p:nvPr/>
        </p:nvSpPr>
        <p:spPr bwMode="auto">
          <a:xfrm>
            <a:off x="1476375" y="2247900"/>
            <a:ext cx="6551613" cy="10287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6"/>
          <p:cNvSpPr>
            <a:spLocks noChangeArrowheads="1"/>
          </p:cNvSpPr>
          <p:nvPr/>
        </p:nvSpPr>
        <p:spPr bwMode="auto">
          <a:xfrm>
            <a:off x="0" y="1195199"/>
            <a:ext cx="9144000" cy="214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154003363"/>
              </p:ext>
            </p:extLst>
          </p:nvPr>
        </p:nvGraphicFramePr>
        <p:xfrm>
          <a:off x="1001713" y="1314450"/>
          <a:ext cx="6743700" cy="3987800"/>
        </p:xfrm>
        <a:graphic>
          <a:graphicData uri="http://schemas.openxmlformats.org/presentationml/2006/ole">
            <mc:AlternateContent xmlns:mc="http://schemas.openxmlformats.org/markup-compatibility/2006">
              <mc:Choice xmlns:v="urn:schemas-microsoft-com:vml" Requires="v">
                <p:oleObj spid="_x0000_s6360" name="Equation" r:id="rId3" imgW="6743700" imgH="3987800" progId="Equation.DSMT4">
                  <p:embed/>
                </p:oleObj>
              </mc:Choice>
              <mc:Fallback>
                <p:oleObj name="Equation" r:id="rId3" imgW="6743700" imgH="39878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1713" y="1314450"/>
                        <a:ext cx="6743700" cy="3987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6152"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We will demonstrate that </a:t>
            </a:r>
            <a:r>
              <a:rPr lang="en-GB" sz="1500" b="1" i="0" dirty="0" smtClean="0"/>
              <a:t>the IV estimator </a:t>
            </a:r>
            <a:r>
              <a:rPr lang="en-GB" sz="1500" b="1" i="0" dirty="0"/>
              <a:t>is consistent.  The first step is to substitute from the true model for </a:t>
            </a:r>
            <a:r>
              <a:rPr lang="en-GB" sz="1500" b="1" dirty="0"/>
              <a:t>p</a:t>
            </a:r>
            <a:r>
              <a:rPr lang="en-GB" sz="1500" b="1" i="0" dirty="0"/>
              <a:t>.  We now have two equations for</a:t>
            </a:r>
            <a:r>
              <a:rPr lang="en-GB" sz="1500" b="1" dirty="0"/>
              <a:t> p</a:t>
            </a:r>
            <a:r>
              <a:rPr lang="en-GB" sz="1500" b="1" i="0" dirty="0"/>
              <a:t>, the structural equation and the reduced form equation, and in principle we could use either.</a:t>
            </a:r>
            <a:endParaRPr lang="en-GB" sz="1500" b="1" i="0" dirty="0">
              <a:latin typeface="Times New Roman" pitchFamily="18" charset="0"/>
            </a:endParaRPr>
          </a:p>
        </p:txBody>
      </p:sp>
      <p:sp>
        <p:nvSpPr>
          <p:cNvPr id="6155" name="Text Box 1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5</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7"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8"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29" name="Object 18"/>
          <p:cNvGraphicFramePr>
            <a:graphicFrameLocks noChangeAspect="1"/>
          </p:cNvGraphicFramePr>
          <p:nvPr>
            <p:extLst>
              <p:ext uri="{D42A27DB-BD31-4B8C-83A1-F6EECF244321}">
                <p14:modId xmlns:p14="http://schemas.microsoft.com/office/powerpoint/2010/main" val="1703712217"/>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6361"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16"/>
          <p:cNvSpPr>
            <a:spLocks noChangeArrowheads="1"/>
          </p:cNvSpPr>
          <p:nvPr/>
        </p:nvSpPr>
        <p:spPr bwMode="auto">
          <a:xfrm>
            <a:off x="1625600" y="583200"/>
            <a:ext cx="2519363"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3030938043"/>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6362" name="Equation" r:id="rId7" imgW="2235200" imgH="419100" progId="Equation.3">
                  <p:embed/>
                </p:oleObj>
              </mc:Choice>
              <mc:Fallback>
                <p:oleObj name="Equation" r:id="rId7" imgW="2235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151" name="Rectangle 10"/>
          <p:cNvSpPr>
            <a:spLocks noChangeArrowheads="1"/>
          </p:cNvSpPr>
          <p:nvPr/>
        </p:nvSpPr>
        <p:spPr bwMode="auto">
          <a:xfrm>
            <a:off x="1476375" y="2247900"/>
            <a:ext cx="6551613" cy="10287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9"/>
          <p:cNvSpPr>
            <a:spLocks noChangeArrowheads="1"/>
          </p:cNvSpPr>
          <p:nvPr/>
        </p:nvSpPr>
        <p:spPr bwMode="auto">
          <a:xfrm>
            <a:off x="1552575" y="3337200"/>
            <a:ext cx="5038725" cy="2034000"/>
          </a:xfrm>
          <a:prstGeom prst="rect">
            <a:avLst/>
          </a:prstGeom>
          <a:solidFill>
            <a:srgbClr val="969696"/>
          </a:solidFill>
          <a:ln>
            <a:noFill/>
          </a:ln>
          <a:effectLst/>
          <a:extLst/>
        </p:spPr>
        <p:txBody>
          <a:bodyPr wrap="none" anchor="ctr"/>
          <a:lstStyle/>
          <a:p>
            <a:endParaRPr lang="en-GB"/>
          </a:p>
        </p:txBody>
      </p:sp>
      <p:sp>
        <p:nvSpPr>
          <p:cNvPr id="20" name="Rectangle 16"/>
          <p:cNvSpPr>
            <a:spLocks noChangeArrowheads="1"/>
          </p:cNvSpPr>
          <p:nvPr/>
        </p:nvSpPr>
        <p:spPr bwMode="auto">
          <a:xfrm>
            <a:off x="0" y="3479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1" name="TextBox 31"/>
          <p:cNvSpPr txBox="1">
            <a:spLocks noChangeArrowheads="1"/>
          </p:cNvSpPr>
          <p:nvPr/>
        </p:nvSpPr>
        <p:spPr bwMode="auto">
          <a:xfrm>
            <a:off x="57150" y="3519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22" name="Rectangle 2"/>
          <p:cNvSpPr>
            <a:spLocks noChangeArrowheads="1"/>
          </p:cNvSpPr>
          <p:nvPr/>
        </p:nvSpPr>
        <p:spPr bwMode="auto">
          <a:xfrm>
            <a:off x="2209800" y="3522525"/>
            <a:ext cx="4810125" cy="8856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en-GB" dirty="0" smtClean="0"/>
              <a:t>`</a:t>
            </a:r>
            <a:endParaRPr lang="en-GB" dirty="0"/>
          </a:p>
        </p:txBody>
      </p:sp>
      <p:graphicFrame>
        <p:nvGraphicFramePr>
          <p:cNvPr id="23" name="Object 7"/>
          <p:cNvGraphicFramePr>
            <a:graphicFrameLocks noChangeAspect="1"/>
          </p:cNvGraphicFramePr>
          <p:nvPr>
            <p:extLst>
              <p:ext uri="{D42A27DB-BD31-4B8C-83A1-F6EECF244321}">
                <p14:modId xmlns:p14="http://schemas.microsoft.com/office/powerpoint/2010/main" val="2383745385"/>
              </p:ext>
            </p:extLst>
          </p:nvPr>
        </p:nvGraphicFramePr>
        <p:xfrm>
          <a:off x="2372400" y="3544425"/>
          <a:ext cx="4394200" cy="838200"/>
        </p:xfrm>
        <a:graphic>
          <a:graphicData uri="http://schemas.openxmlformats.org/presentationml/2006/ole">
            <mc:AlternateContent xmlns:mc="http://schemas.openxmlformats.org/markup-compatibility/2006">
              <mc:Choice xmlns:v="urn:schemas-microsoft-com:vml" Requires="v">
                <p:oleObj spid="_x0000_s6363" name="Equation" r:id="rId9" imgW="4394200" imgH="838200" progId="Equation.3">
                  <p:embed/>
                </p:oleObj>
              </mc:Choice>
              <mc:Fallback>
                <p:oleObj name="Equation" r:id="rId9" imgW="4394200" imgH="838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72400" y="3544425"/>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6"/>
          <p:cNvSpPr>
            <a:spLocks noChangeArrowheads="1"/>
          </p:cNvSpPr>
          <p:nvPr/>
        </p:nvSpPr>
        <p:spPr bwMode="auto">
          <a:xfrm>
            <a:off x="0" y="1195199"/>
            <a:ext cx="9144000" cy="21492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832662901"/>
              </p:ext>
            </p:extLst>
          </p:nvPr>
        </p:nvGraphicFramePr>
        <p:xfrm>
          <a:off x="1001713" y="1314450"/>
          <a:ext cx="6743700" cy="3987800"/>
        </p:xfrm>
        <a:graphic>
          <a:graphicData uri="http://schemas.openxmlformats.org/presentationml/2006/ole">
            <mc:AlternateContent xmlns:mc="http://schemas.openxmlformats.org/markup-compatibility/2006">
              <mc:Choice xmlns:v="urn:schemas-microsoft-com:vml" Requires="v">
                <p:oleObj spid="_x0000_s7381" name="Equation" r:id="rId3" imgW="6743520" imgH="3987720" progId="Equation.DSMT4">
                  <p:embed/>
                </p:oleObj>
              </mc:Choice>
              <mc:Fallback>
                <p:oleObj name="Equation" r:id="rId3" imgW="6743520" imgH="398772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1713" y="1314450"/>
                        <a:ext cx="6743700" cy="3987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1"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32" name="Object 18"/>
          <p:cNvGraphicFramePr>
            <a:graphicFrameLocks noChangeAspect="1"/>
          </p:cNvGraphicFramePr>
          <p:nvPr>
            <p:extLst>
              <p:ext uri="{D42A27DB-BD31-4B8C-83A1-F6EECF244321}">
                <p14:modId xmlns:p14="http://schemas.microsoft.com/office/powerpoint/2010/main" val="2657032887"/>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7382"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16"/>
          <p:cNvSpPr>
            <a:spLocks noChangeArrowheads="1"/>
          </p:cNvSpPr>
          <p:nvPr/>
        </p:nvSpPr>
        <p:spPr bwMode="auto">
          <a:xfrm>
            <a:off x="1625600" y="583200"/>
            <a:ext cx="2519363"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3" name="Object 32"/>
          <p:cNvGraphicFramePr>
            <a:graphicFrameLocks noChangeAspect="1"/>
          </p:cNvGraphicFramePr>
          <p:nvPr>
            <p:extLst>
              <p:ext uri="{D42A27DB-BD31-4B8C-83A1-F6EECF244321}">
                <p14:modId xmlns:p14="http://schemas.microsoft.com/office/powerpoint/2010/main" val="1825338237"/>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7383" name="Equation" r:id="rId7" imgW="2235200" imgH="419100" progId="Equation.3">
                  <p:embed/>
                </p:oleObj>
              </mc:Choice>
              <mc:Fallback>
                <p:oleObj name="Equation" r:id="rId7" imgW="2235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176"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However, we obtain the result more quickly if we use its structural equation.</a:t>
            </a:r>
            <a:endParaRPr lang="en-GB" sz="1500" b="1" i="0" dirty="0">
              <a:latin typeface="Times New Roman" pitchFamily="18" charset="0"/>
            </a:endParaRPr>
          </a:p>
        </p:txBody>
      </p:sp>
      <p:sp>
        <p:nvSpPr>
          <p:cNvPr id="7177" name="Text Box 1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6</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7175" name="Rectangle 9"/>
          <p:cNvSpPr>
            <a:spLocks noChangeArrowheads="1"/>
          </p:cNvSpPr>
          <p:nvPr/>
        </p:nvSpPr>
        <p:spPr bwMode="auto">
          <a:xfrm>
            <a:off x="1552575" y="3337200"/>
            <a:ext cx="5038725" cy="2034000"/>
          </a:xfrm>
          <a:prstGeom prst="rect">
            <a:avLst/>
          </a:prstGeom>
          <a:solidFill>
            <a:srgbClr val="969696"/>
          </a:solidFill>
          <a:ln>
            <a:noFill/>
          </a:ln>
          <a:effectLst/>
          <a:extLst/>
        </p:spPr>
        <p:txBody>
          <a:bodyPr wrap="none" anchor="ctr"/>
          <a:lstStyle/>
          <a:p>
            <a:endParaRPr lang="en-GB"/>
          </a:p>
        </p:txBody>
      </p:sp>
      <p:sp>
        <p:nvSpPr>
          <p:cNvPr id="34" name="Rectangle 16"/>
          <p:cNvSpPr>
            <a:spLocks noChangeArrowheads="1"/>
          </p:cNvSpPr>
          <p:nvPr/>
        </p:nvSpPr>
        <p:spPr bwMode="auto">
          <a:xfrm>
            <a:off x="0" y="347962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5" name="TextBox 31"/>
          <p:cNvSpPr txBox="1">
            <a:spLocks noChangeArrowheads="1"/>
          </p:cNvSpPr>
          <p:nvPr/>
        </p:nvSpPr>
        <p:spPr bwMode="auto">
          <a:xfrm>
            <a:off x="57150" y="351922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reduced form equation</a:t>
            </a:r>
          </a:p>
        </p:txBody>
      </p:sp>
      <p:sp>
        <p:nvSpPr>
          <p:cNvPr id="36" name="Rectangle 2"/>
          <p:cNvSpPr>
            <a:spLocks noChangeArrowheads="1"/>
          </p:cNvSpPr>
          <p:nvPr/>
        </p:nvSpPr>
        <p:spPr bwMode="auto">
          <a:xfrm>
            <a:off x="2209800" y="3522525"/>
            <a:ext cx="4810125" cy="8856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en-GB" dirty="0" smtClean="0"/>
              <a:t>`</a:t>
            </a:r>
            <a:endParaRPr lang="en-GB" dirty="0"/>
          </a:p>
        </p:txBody>
      </p:sp>
      <p:graphicFrame>
        <p:nvGraphicFramePr>
          <p:cNvPr id="37" name="Object 7"/>
          <p:cNvGraphicFramePr>
            <a:graphicFrameLocks noChangeAspect="1"/>
          </p:cNvGraphicFramePr>
          <p:nvPr>
            <p:extLst>
              <p:ext uri="{D42A27DB-BD31-4B8C-83A1-F6EECF244321}">
                <p14:modId xmlns:p14="http://schemas.microsoft.com/office/powerpoint/2010/main" val="4008197999"/>
              </p:ext>
            </p:extLst>
          </p:nvPr>
        </p:nvGraphicFramePr>
        <p:xfrm>
          <a:off x="2372400" y="3544425"/>
          <a:ext cx="4394200" cy="838200"/>
        </p:xfrm>
        <a:graphic>
          <a:graphicData uri="http://schemas.openxmlformats.org/presentationml/2006/ole">
            <mc:AlternateContent xmlns:mc="http://schemas.openxmlformats.org/markup-compatibility/2006">
              <mc:Choice xmlns:v="urn:schemas-microsoft-com:vml" Requires="v">
                <p:oleObj spid="_x0000_s7384" name="Equation" r:id="rId9" imgW="4394200" imgH="838200" progId="Equation.3">
                  <p:embed/>
                </p:oleObj>
              </mc:Choice>
              <mc:Fallback>
                <p:oleObj name="Equation" r:id="rId9" imgW="4394200" imgH="838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72400" y="3544425"/>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6"/>
          <p:cNvSpPr>
            <a:spLocks noChangeArrowheads="1"/>
          </p:cNvSpPr>
          <p:nvPr/>
        </p:nvSpPr>
        <p:spPr bwMode="auto">
          <a:xfrm>
            <a:off x="0" y="1195199"/>
            <a:ext cx="9144000" cy="42531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200"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The </a:t>
            </a:r>
            <a:r>
              <a:rPr lang="en-GB" sz="1500" b="1" dirty="0">
                <a:latin typeface="Symbol" pitchFamily="18" charset="2"/>
              </a:rPr>
              <a:t>b</a:t>
            </a:r>
            <a:r>
              <a:rPr lang="en-GB" sz="1500" b="1" i="0" baseline="-25000" dirty="0"/>
              <a:t>1</a:t>
            </a:r>
            <a:r>
              <a:rPr lang="en-GB" sz="1500" b="1" i="0" dirty="0"/>
              <a:t> terms cancel.  We rearrange the remaining terms in the second factor. </a:t>
            </a:r>
            <a:endParaRPr lang="en-GB" sz="1500" b="1" i="0" dirty="0">
              <a:latin typeface="Times New Roman" pitchFamily="18" charset="0"/>
            </a:endParaRPr>
          </a:p>
        </p:txBody>
      </p:sp>
      <p:sp>
        <p:nvSpPr>
          <p:cNvPr id="8201" name="Text Box 1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7</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2"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3"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24" name="Object 18"/>
          <p:cNvGraphicFramePr>
            <a:graphicFrameLocks noChangeAspect="1"/>
          </p:cNvGraphicFramePr>
          <p:nvPr>
            <p:extLst>
              <p:ext uri="{D42A27DB-BD31-4B8C-83A1-F6EECF244321}">
                <p14:modId xmlns:p14="http://schemas.microsoft.com/office/powerpoint/2010/main" val="1709323259"/>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8347"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3043066901"/>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8348"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228431742"/>
              </p:ext>
            </p:extLst>
          </p:nvPr>
        </p:nvGraphicFramePr>
        <p:xfrm>
          <a:off x="1001713" y="1314450"/>
          <a:ext cx="6743700" cy="3987800"/>
        </p:xfrm>
        <a:graphic>
          <a:graphicData uri="http://schemas.openxmlformats.org/presentationml/2006/ole">
            <mc:AlternateContent xmlns:mc="http://schemas.openxmlformats.org/markup-compatibility/2006">
              <mc:Choice xmlns:v="urn:schemas-microsoft-com:vml" Requires="v">
                <p:oleObj spid="_x0000_s8349" name="Equation" r:id="rId7" imgW="6743520" imgH="3987720" progId="Equation.DSMT4">
                  <p:embed/>
                </p:oleObj>
              </mc:Choice>
              <mc:Fallback>
                <p:oleObj name="Equation" r:id="rId7" imgW="6743520" imgH="398772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1713" y="1314450"/>
                        <a:ext cx="6743700" cy="3987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199" name="Rectangle 9"/>
          <p:cNvSpPr>
            <a:spLocks noChangeArrowheads="1"/>
          </p:cNvSpPr>
          <p:nvPr/>
        </p:nvSpPr>
        <p:spPr bwMode="auto">
          <a:xfrm>
            <a:off x="1476375" y="4352925"/>
            <a:ext cx="4181475" cy="9731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6"/>
          <p:cNvSpPr>
            <a:spLocks noChangeArrowheads="1"/>
          </p:cNvSpPr>
          <p:nvPr/>
        </p:nvSpPr>
        <p:spPr bwMode="auto">
          <a:xfrm>
            <a:off x="0" y="1195199"/>
            <a:ext cx="9144000" cy="42531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223"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The expression decomposes into the true value </a:t>
            </a:r>
            <a:r>
              <a:rPr lang="en-GB" sz="1500" b="1" dirty="0">
                <a:latin typeface="Symbol" pitchFamily="18" charset="2"/>
              </a:rPr>
              <a:t>b</a:t>
            </a:r>
            <a:r>
              <a:rPr lang="en-GB" sz="1500" b="1" i="0" baseline="-25000" dirty="0"/>
              <a:t>2</a:t>
            </a:r>
            <a:r>
              <a:rPr lang="en-GB" sz="1500" b="1" i="0" dirty="0"/>
              <a:t> plus an error term.</a:t>
            </a:r>
            <a:endParaRPr lang="en-GB" sz="1500" b="1" i="0" dirty="0">
              <a:latin typeface="Times New Roman" pitchFamily="18" charset="0"/>
            </a:endParaRPr>
          </a:p>
        </p:txBody>
      </p:sp>
      <p:sp>
        <p:nvSpPr>
          <p:cNvPr id="9224" name="Text Box 1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1400" i="1">
                <a:solidFill>
                  <a:schemeClr val="tx1"/>
                </a:solidFill>
                <a:latin typeface="Arial" charset="0"/>
              </a:defRPr>
            </a:lvl1pPr>
            <a:lvl2pPr marL="742950" indent="-285750">
              <a:tabLst>
                <a:tab pos="179388" algn="r"/>
              </a:tabLst>
              <a:defRPr sz="1400" i="1">
                <a:solidFill>
                  <a:schemeClr val="tx1"/>
                </a:solidFill>
                <a:latin typeface="Arial" charset="0"/>
              </a:defRPr>
            </a:lvl2pPr>
            <a:lvl3pPr marL="1143000" indent="-228600">
              <a:tabLst>
                <a:tab pos="179388" algn="r"/>
              </a:tabLst>
              <a:defRPr sz="1400" i="1">
                <a:solidFill>
                  <a:schemeClr val="tx1"/>
                </a:solidFill>
                <a:latin typeface="Arial" charset="0"/>
              </a:defRPr>
            </a:lvl3pPr>
            <a:lvl4pPr marL="1600200" indent="-228600">
              <a:tabLst>
                <a:tab pos="179388" algn="r"/>
              </a:tabLst>
              <a:defRPr sz="1400" i="1">
                <a:solidFill>
                  <a:schemeClr val="tx1"/>
                </a:solidFill>
                <a:latin typeface="Arial" charset="0"/>
              </a:defRPr>
            </a:lvl4pPr>
            <a:lvl5pPr marL="2057400" indent="-228600">
              <a:tabLst>
                <a:tab pos="179388" algn="r"/>
              </a:tabLst>
              <a:defRPr sz="1400" i="1">
                <a:solidFill>
                  <a:schemeClr val="tx1"/>
                </a:solidFill>
                <a:latin typeface="Arial" charset="0"/>
              </a:defRPr>
            </a:lvl5pPr>
            <a:lvl6pPr marL="2514600" indent="-228600" algn="r" eaLnBrk="0" fontAlgn="base" hangingPunct="0">
              <a:spcBef>
                <a:spcPct val="0"/>
              </a:spcBef>
              <a:spcAft>
                <a:spcPct val="0"/>
              </a:spcAft>
              <a:tabLst>
                <a:tab pos="179388" algn="r"/>
              </a:tabLst>
              <a:defRPr sz="1400" i="1">
                <a:solidFill>
                  <a:schemeClr val="tx1"/>
                </a:solidFill>
                <a:latin typeface="Arial" charset="0"/>
              </a:defRPr>
            </a:lvl6pPr>
            <a:lvl7pPr marL="2971800" indent="-228600" algn="r" eaLnBrk="0" fontAlgn="base" hangingPunct="0">
              <a:spcBef>
                <a:spcPct val="0"/>
              </a:spcBef>
              <a:spcAft>
                <a:spcPct val="0"/>
              </a:spcAft>
              <a:tabLst>
                <a:tab pos="179388" algn="r"/>
              </a:tabLst>
              <a:defRPr sz="1400" i="1">
                <a:solidFill>
                  <a:schemeClr val="tx1"/>
                </a:solidFill>
                <a:latin typeface="Arial" charset="0"/>
              </a:defRPr>
            </a:lvl7pPr>
            <a:lvl8pPr marL="3429000" indent="-228600" algn="r" eaLnBrk="0" fontAlgn="base" hangingPunct="0">
              <a:spcBef>
                <a:spcPct val="0"/>
              </a:spcBef>
              <a:spcAft>
                <a:spcPct val="0"/>
              </a:spcAft>
              <a:tabLst>
                <a:tab pos="179388" algn="r"/>
              </a:tabLst>
              <a:defRPr sz="1400" i="1">
                <a:solidFill>
                  <a:schemeClr val="tx1"/>
                </a:solidFill>
                <a:latin typeface="Arial" charset="0"/>
              </a:defRPr>
            </a:lvl8pPr>
            <a:lvl9pPr marL="3886200" indent="-228600" algn="r" eaLnBrk="0" fontAlgn="base" hangingPunct="0">
              <a:spcBef>
                <a:spcPct val="0"/>
              </a:spcBef>
              <a:spcAft>
                <a:spcPct val="0"/>
              </a:spcAft>
              <a:tabLst>
                <a:tab pos="179388" algn="r"/>
              </a:tabLst>
              <a:defRPr sz="1400" i="1">
                <a:solidFill>
                  <a:schemeClr val="tx1"/>
                </a:solidFill>
                <a:latin typeface="Arial" charset="0"/>
              </a:defRPr>
            </a:lvl9pPr>
          </a:lstStyle>
          <a:p>
            <a:pPr algn="l">
              <a:spcBef>
                <a:spcPct val="50000"/>
              </a:spcBef>
            </a:pPr>
            <a:r>
              <a:rPr lang="en-US" sz="1000" i="0">
                <a:solidFill>
                  <a:srgbClr val="3366FF"/>
                </a:solidFill>
              </a:rPr>
              <a:t>	8</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ctr">
              <a:spcBef>
                <a:spcPct val="50000"/>
              </a:spcBef>
            </a:pPr>
            <a:r>
              <a:rPr lang="en-GB" sz="1800" b="1" i="0" dirty="0"/>
              <a:t>INSTRUMENTAL VARIABLE ESTIMATION OF SIMULTANEOUS EQUATIONS</a:t>
            </a:r>
            <a:endParaRPr lang="en-GB" sz="1600" i="0" dirty="0">
              <a:latin typeface="Times New Roman" pitchFamily="18" charset="0"/>
            </a:endParaRPr>
          </a:p>
        </p:txBody>
      </p:sp>
      <p:sp>
        <p:nvSpPr>
          <p:cNvPr id="21"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2"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i="0" dirty="0"/>
              <a:t>structural</a:t>
            </a:r>
          </a:p>
          <a:p>
            <a:pPr algn="l"/>
            <a:r>
              <a:rPr lang="en-GB" sz="1600" b="1" i="0" dirty="0"/>
              <a:t>equations</a:t>
            </a:r>
          </a:p>
        </p:txBody>
      </p:sp>
      <p:graphicFrame>
        <p:nvGraphicFramePr>
          <p:cNvPr id="23" name="Object 18"/>
          <p:cNvGraphicFramePr>
            <a:graphicFrameLocks noChangeAspect="1"/>
          </p:cNvGraphicFramePr>
          <p:nvPr>
            <p:extLst>
              <p:ext uri="{D42A27DB-BD31-4B8C-83A1-F6EECF244321}">
                <p14:modId xmlns:p14="http://schemas.microsoft.com/office/powerpoint/2010/main" val="3266913531"/>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9373"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2744150646"/>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9374"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228431742"/>
              </p:ext>
            </p:extLst>
          </p:nvPr>
        </p:nvGraphicFramePr>
        <p:xfrm>
          <a:off x="1001713" y="1314450"/>
          <a:ext cx="6743700" cy="3987800"/>
        </p:xfrm>
        <a:graphic>
          <a:graphicData uri="http://schemas.openxmlformats.org/presentationml/2006/ole">
            <mc:AlternateContent xmlns:mc="http://schemas.openxmlformats.org/markup-compatibility/2006">
              <mc:Choice xmlns:v="urn:schemas-microsoft-com:vml" Requires="v">
                <p:oleObj spid="_x0000_s9375" name="Equation" r:id="rId7" imgW="6743520" imgH="3987720" progId="Equation.DSMT4">
                  <p:embed/>
                </p:oleObj>
              </mc:Choice>
              <mc:Fallback>
                <p:oleObj name="Equation" r:id="rId7" imgW="6743520" imgH="398772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1713" y="1314450"/>
                        <a:ext cx="6743700" cy="3987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n-US" sz="1400" b="0"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0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en-US" sz="1400" b="0" i="1"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C36CD58-76A4-4BFE-8C6F-63476A657AD7}"/>
</file>

<file path=customXml/itemProps2.xml><?xml version="1.0" encoding="utf-8"?>
<ds:datastoreItem xmlns:ds="http://schemas.openxmlformats.org/officeDocument/2006/customXml" ds:itemID="{975236C4-68E6-4DBB-A842-3EA75D6BD436}"/>
</file>

<file path=customXml/itemProps3.xml><?xml version="1.0" encoding="utf-8"?>
<ds:datastoreItem xmlns:ds="http://schemas.openxmlformats.org/officeDocument/2006/customXml" ds:itemID="{DBCFA499-E1EA-41FC-9050-4BABAFE27E51}"/>
</file>

<file path=docProps/app.xml><?xml version="1.0" encoding="utf-8"?>
<Properties xmlns="http://schemas.openxmlformats.org/officeDocument/2006/extended-properties" xmlns:vt="http://schemas.openxmlformats.org/officeDocument/2006/docPropsVTypes">
  <TotalTime>5529</TotalTime>
  <Words>1936</Words>
  <Application>Microsoft Office PowerPoint</Application>
  <PresentationFormat>On-screen Show (4:3)</PresentationFormat>
  <Paragraphs>337</Paragraphs>
  <Slides>39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39</vt:i4>
      </vt:variant>
    </vt:vector>
  </HeadingPairs>
  <TitlesOfParts>
    <vt:vector size="41"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179</cp:revision>
  <dcterms:created xsi:type="dcterms:W3CDTF">1998-05-09T13:24:56Z</dcterms:created>
  <dcterms:modified xsi:type="dcterms:W3CDTF">2016-05-23T09:38:02Z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