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s/slide15.xml" ContentType="application/vnd.openxmlformats-officedocument.presentationml.slide+xml"/>
  <Override PartName="/ppt/slides/slide3.xml" ContentType="application/vnd.openxmlformats-officedocument.presentationml.slide+xml"/>
  <Override PartName="/ppt/slides/slide20.xml" ContentType="application/vnd.openxmlformats-officedocument.presentationml.slide+xml"/>
  <Override PartName="/ppt/slides/slide2.xml" ContentType="application/vnd.openxmlformats-officedocument.presentationml.slide+xml"/>
  <Override PartName="/ppt/slides/slide19.xml" ContentType="application/vnd.openxmlformats-officedocument.presentationml.slide+xml"/>
  <Override PartName="/ppt/slides/slide18.xml" ContentType="application/vnd.openxmlformats-officedocument.presentationml.slide+xml"/>
  <Override PartName="/ppt/slides/slide17.xml" ContentType="application/vnd.openxmlformats-officedocument.presentationml.slide+xml"/>
  <Override PartName="/ppt/slides/slide1.xml" ContentType="application/vnd.openxmlformats-officedocument.presentationml.slide+xml"/>
  <Override PartName="/ppt/slides/slide1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ppt/slides/slide6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9.xml" ContentType="application/vnd.openxmlformats-officedocument.presentationml.slide+xml"/>
  <Override PartName="/ppt/slides/slide7.xml" ContentType="application/vnd.openxmlformats-officedocument.presentationml.slide+xml"/>
  <Override PartName="/ppt/slides/slide10.xml" ContentType="application/vnd.openxmlformats-officedocument.presentationml.slide+xml"/>
  <Override PartName="/ppt/slides/slide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sldIdLst>
    <p:sldId id="384" r:id="rId2"/>
    <p:sldId id="352" r:id="rId3"/>
    <p:sldId id="359" r:id="rId4"/>
    <p:sldId id="360" r:id="rId5"/>
    <p:sldId id="348" r:id="rId6"/>
    <p:sldId id="372" r:id="rId7"/>
    <p:sldId id="349" r:id="rId8"/>
    <p:sldId id="373" r:id="rId9"/>
    <p:sldId id="374" r:id="rId10"/>
    <p:sldId id="357" r:id="rId11"/>
    <p:sldId id="375" r:id="rId12"/>
    <p:sldId id="376" r:id="rId13"/>
    <p:sldId id="377" r:id="rId14"/>
    <p:sldId id="381" r:id="rId15"/>
    <p:sldId id="382" r:id="rId16"/>
    <p:sldId id="378" r:id="rId17"/>
    <p:sldId id="379" r:id="rId18"/>
    <p:sldId id="380" r:id="rId19"/>
    <p:sldId id="383" r:id="rId20"/>
    <p:sldId id="284" r:id="rId21"/>
  </p:sldIdLst>
  <p:sldSz cx="9144000" cy="6858000" type="screen4x3"/>
  <p:notesSz cx="6858000" cy="9144000"/>
  <p:defaultTextStyle>
    <a:defPPr>
      <a:defRPr lang="en-US"/>
    </a:defPPr>
    <a:lvl1pPr algn="r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r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r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r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r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69696"/>
    <a:srgbClr val="DDDDDD"/>
    <a:srgbClr val="004D99"/>
    <a:srgbClr val="FBFCFF"/>
    <a:srgbClr val="003366"/>
    <a:srgbClr val="F8F8FA"/>
    <a:srgbClr val="F3F6FF"/>
    <a:srgbClr val="0066CC"/>
    <a:srgbClr val="EBF0FF"/>
    <a:srgbClr val="33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87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2094" y="-462"/>
      </p:cViewPr>
      <p:guideLst>
        <p:guide orient="horz" pos="2046"/>
        <p:guide pos="181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80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ustomXml" Target="../customXml/item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28" Type="http://schemas.openxmlformats.org/officeDocument/2006/relationships/customXml" Target="../customXml/item3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Relationship Id="rId27" Type="http://schemas.openxmlformats.org/officeDocument/2006/relationships/customXml" Target="../customXml/item2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7" Type="http://schemas.openxmlformats.org/officeDocument/2006/relationships/image" Target="../media/image10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9.wmf"/><Relationship Id="rId5" Type="http://schemas.openxmlformats.org/officeDocument/2006/relationships/image" Target="../media/image8.wmf"/><Relationship Id="rId4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7" Type="http://schemas.openxmlformats.org/officeDocument/2006/relationships/image" Target="../media/image10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9.wmf"/><Relationship Id="rId5" Type="http://schemas.openxmlformats.org/officeDocument/2006/relationships/image" Target="../media/image8.wmf"/><Relationship Id="rId4" Type="http://schemas.openxmlformats.org/officeDocument/2006/relationships/image" Target="../media/image5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BD3616-817B-4FBD-8A7C-F9B2BBF15F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08689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D44F4C-D2A9-4BEF-9AFC-D4D2BDCB28A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0584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F9F189-A1F4-4D2B-BC48-4AD5F45F687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30428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947443-CB4F-4F1C-A8A1-CA3FA16C303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78551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4264CE-5675-46CD-BBD5-9EDD683F05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28374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EC7C28-DF64-4A6D-9778-7706FE422F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3946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FF369D-9BD9-4D34-AE1D-742703C830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8331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207C2D-2ECA-4AD3-A58F-446B1EA8DE7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956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244B1A-34A8-442D-89ED-674EF172069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02926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BD4303-FFF4-42D1-B90B-111A523696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1009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96F2E5-7D75-4788-A8B8-499B40E1B7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7861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6969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fld id="{C18E665B-3780-499A-846A-74A26CAEE5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32.bin"/><Relationship Id="rId4" Type="http://schemas.openxmlformats.org/officeDocument/2006/relationships/image" Target="../media/image11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34.bin"/><Relationship Id="rId4" Type="http://schemas.openxmlformats.org/officeDocument/2006/relationships/image" Target="../media/image11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36.bin"/><Relationship Id="rId4" Type="http://schemas.openxmlformats.org/officeDocument/2006/relationships/image" Target="../media/image11.w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13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0" Type="http://schemas.openxmlformats.org/officeDocument/2006/relationships/image" Target="../media/image5.wmf"/><Relationship Id="rId4" Type="http://schemas.openxmlformats.org/officeDocument/2006/relationships/image" Target="../media/image2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7.w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up.com/uk/orc/bin/9780199567089/" TargetMode="External"/><Relationship Id="rId2" Type="http://schemas.openxmlformats.org/officeDocument/2006/relationships/hyperlink" Target="http://www.oxfordtextbooks.co.uk/orc/dougherty5e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../www.londoninternational.ac.uk/lse" TargetMode="External"/><Relationship Id="rId4" Type="http://schemas.openxmlformats.org/officeDocument/2006/relationships/hyperlink" Target="http://www2.lse.ac.uk/study/summerSchools/summerSchool/Home.aspx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13" Type="http://schemas.openxmlformats.org/officeDocument/2006/relationships/oleObject" Target="../embeddings/oleObject12.bin"/><Relationship Id="rId18" Type="http://schemas.openxmlformats.org/officeDocument/2006/relationships/oleObject" Target="../embeddings/oleObject15.bin"/><Relationship Id="rId3" Type="http://schemas.openxmlformats.org/officeDocument/2006/relationships/oleObject" Target="../embeddings/oleObject7.bin"/><Relationship Id="rId21" Type="http://schemas.openxmlformats.org/officeDocument/2006/relationships/oleObject" Target="../embeddings/oleObject18.bin"/><Relationship Id="rId7" Type="http://schemas.openxmlformats.org/officeDocument/2006/relationships/oleObject" Target="../embeddings/oleObject9.bin"/><Relationship Id="rId12" Type="http://schemas.openxmlformats.org/officeDocument/2006/relationships/image" Target="../media/image8.wmf"/><Relationship Id="rId17" Type="http://schemas.openxmlformats.org/officeDocument/2006/relationships/oleObject" Target="../embeddings/oleObject14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0.wmf"/><Relationship Id="rId20" Type="http://schemas.openxmlformats.org/officeDocument/2006/relationships/oleObject" Target="../embeddings/oleObject17.bin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wmf"/><Relationship Id="rId11" Type="http://schemas.openxmlformats.org/officeDocument/2006/relationships/oleObject" Target="../embeddings/oleObject11.bin"/><Relationship Id="rId5" Type="http://schemas.openxmlformats.org/officeDocument/2006/relationships/oleObject" Target="../embeddings/oleObject8.bin"/><Relationship Id="rId15" Type="http://schemas.openxmlformats.org/officeDocument/2006/relationships/oleObject" Target="../embeddings/oleObject13.bin"/><Relationship Id="rId10" Type="http://schemas.openxmlformats.org/officeDocument/2006/relationships/image" Target="../media/image5.wmf"/><Relationship Id="rId19" Type="http://schemas.openxmlformats.org/officeDocument/2006/relationships/oleObject" Target="../embeddings/oleObject16.bin"/><Relationship Id="rId4" Type="http://schemas.openxmlformats.org/officeDocument/2006/relationships/image" Target="../media/image2.wmf"/><Relationship Id="rId9" Type="http://schemas.openxmlformats.org/officeDocument/2006/relationships/oleObject" Target="../embeddings/oleObject10.bin"/><Relationship Id="rId14" Type="http://schemas.openxmlformats.org/officeDocument/2006/relationships/image" Target="../media/image9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13" Type="http://schemas.openxmlformats.org/officeDocument/2006/relationships/oleObject" Target="../embeddings/oleObject24.bin"/><Relationship Id="rId18" Type="http://schemas.openxmlformats.org/officeDocument/2006/relationships/oleObject" Target="../embeddings/oleObject27.bin"/><Relationship Id="rId3" Type="http://schemas.openxmlformats.org/officeDocument/2006/relationships/oleObject" Target="../embeddings/oleObject19.bin"/><Relationship Id="rId21" Type="http://schemas.openxmlformats.org/officeDocument/2006/relationships/oleObject" Target="../embeddings/oleObject30.bin"/><Relationship Id="rId7" Type="http://schemas.openxmlformats.org/officeDocument/2006/relationships/oleObject" Target="../embeddings/oleObject21.bin"/><Relationship Id="rId12" Type="http://schemas.openxmlformats.org/officeDocument/2006/relationships/image" Target="../media/image8.wmf"/><Relationship Id="rId17" Type="http://schemas.openxmlformats.org/officeDocument/2006/relationships/oleObject" Target="../embeddings/oleObject26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0.wmf"/><Relationship Id="rId20" Type="http://schemas.openxmlformats.org/officeDocument/2006/relationships/oleObject" Target="../embeddings/oleObject29.bin"/><Relationship Id="rId1" Type="http://schemas.openxmlformats.org/officeDocument/2006/relationships/vmlDrawing" Target="../drawings/vmlDrawing3.vml"/><Relationship Id="rId6" Type="http://schemas.openxmlformats.org/officeDocument/2006/relationships/image" Target="../media/image3.wmf"/><Relationship Id="rId11" Type="http://schemas.openxmlformats.org/officeDocument/2006/relationships/oleObject" Target="../embeddings/oleObject23.bin"/><Relationship Id="rId5" Type="http://schemas.openxmlformats.org/officeDocument/2006/relationships/oleObject" Target="../embeddings/oleObject20.bin"/><Relationship Id="rId15" Type="http://schemas.openxmlformats.org/officeDocument/2006/relationships/oleObject" Target="../embeddings/oleObject25.bin"/><Relationship Id="rId10" Type="http://schemas.openxmlformats.org/officeDocument/2006/relationships/image" Target="../media/image5.wmf"/><Relationship Id="rId19" Type="http://schemas.openxmlformats.org/officeDocument/2006/relationships/oleObject" Target="../embeddings/oleObject28.bin"/><Relationship Id="rId4" Type="http://schemas.openxmlformats.org/officeDocument/2006/relationships/image" Target="../media/image2.wmf"/><Relationship Id="rId9" Type="http://schemas.openxmlformats.org/officeDocument/2006/relationships/oleObject" Target="../embeddings/oleObject22.bin"/><Relationship Id="rId14" Type="http://schemas.openxmlformats.org/officeDocument/2006/relationships/image" Target="../media/image9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241425" y="3429000"/>
            <a:ext cx="6400800" cy="1752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 smtClean="0">
                <a:ea typeface="ＭＳ Ｐゴシック" pitchFamily="34" charset="-128"/>
              </a:rPr>
              <a:t>Chapter heading</a:t>
            </a:r>
          </a:p>
        </p:txBody>
      </p:sp>
      <p:sp>
        <p:nvSpPr>
          <p:cNvPr id="4101" name="Rectangle 2"/>
          <p:cNvSpPr>
            <a:spLocks noChangeArrowheads="1"/>
          </p:cNvSpPr>
          <p:nvPr/>
        </p:nvSpPr>
        <p:spPr bwMode="auto">
          <a:xfrm>
            <a:off x="296863" y="1223963"/>
            <a:ext cx="2749550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GB" altLang="en-US">
                <a:solidFill>
                  <a:srgbClr val="042960"/>
                </a:solidFill>
              </a:rPr>
              <a:t>Type author name/s here</a:t>
            </a:r>
          </a:p>
          <a:p>
            <a:pPr>
              <a:spcBef>
                <a:spcPct val="50000"/>
              </a:spcBef>
            </a:pPr>
            <a:endParaRPr lang="en-GB" altLang="en-US">
              <a:solidFill>
                <a:srgbClr val="04296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20637"/>
            <a:ext cx="9131300" cy="68373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81779" y="2008188"/>
            <a:ext cx="8567737" cy="4394200"/>
          </a:xfrm>
          <a:prstGeom prst="rect">
            <a:avLst/>
          </a:prstGeom>
          <a:solidFill>
            <a:srgbClr val="0021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4098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31300" cy="199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296863" y="1223963"/>
            <a:ext cx="12490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GB" altLang="en-US" sz="1800" dirty="0" smtClean="0">
                <a:solidFill>
                  <a:srgbClr val="042960"/>
                </a:solidFill>
              </a:rPr>
              <a:t>Dougherty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 bwMode="auto">
          <a:xfrm>
            <a:off x="838200" y="2282825"/>
            <a:ext cx="7772400" cy="147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en-US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Introduction to Econometrics, 5</a:t>
            </a:r>
            <a:r>
              <a:rPr lang="en-US" sz="4000" baseline="30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</a:t>
            </a:r>
            <a:r>
              <a:rPr lang="en-US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edition</a:t>
            </a:r>
            <a:endParaRPr lang="en-GB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Subtitle 2"/>
          <p:cNvSpPr txBox="1">
            <a:spLocks/>
          </p:cNvSpPr>
          <p:nvPr/>
        </p:nvSpPr>
        <p:spPr bwMode="auto">
          <a:xfrm>
            <a:off x="1371600" y="3962400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3200" i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5pPr>
            <a:lvl6pPr marL="22860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6pPr>
            <a:lvl7pPr marL="2743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7pPr>
            <a:lvl8pPr marL="3200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8pPr>
            <a:lvl9pPr marL="3657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Chapter 9: </a:t>
            </a:r>
            <a:r>
              <a:rPr lang="en-GB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Simultaneous Equations Estimation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8576" y="6462711"/>
            <a:ext cx="5090321" cy="3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lnSpc>
                <a:spcPct val="115000"/>
              </a:lnSpc>
              <a:spcAft>
                <a:spcPts val="1000"/>
              </a:spcAft>
              <a:defRPr/>
            </a:pPr>
            <a:r>
              <a:rPr lang="en-GB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© </a:t>
            </a:r>
            <a:r>
              <a:rPr lang="en-GB" sz="1600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Christopher Dougherty, 2016. All rights reserved</a:t>
            </a:r>
            <a:r>
              <a:rPr lang="en-GB" sz="1600" dirty="0" smtClean="0">
                <a:solidFill>
                  <a:srgbClr val="000000"/>
                </a:solidFill>
                <a:latin typeface="+mj-lt"/>
                <a:ea typeface="Calibri" pitchFamily="34" charset="0"/>
                <a:cs typeface="Times New Roman" pitchFamily="18" charset="0"/>
              </a:rPr>
              <a:t>.</a:t>
            </a:r>
            <a:endParaRPr lang="en-GB" sz="1600" dirty="0" smtClean="0">
              <a:solidFill>
                <a:srgbClr val="0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23943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548375"/>
            <a:ext cx="9144000" cy="31860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245" name="Text Box 2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9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10246" name="Text Box 1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GB" sz="1500" b="1" dirty="0"/>
              <a:t>This produces the output shown.  The top half reproduces the coefficients from the IV and OLS regressions.</a:t>
            </a:r>
            <a:endParaRPr lang="en-GB" sz="1500" b="1" dirty="0">
              <a:latin typeface="Times New Roman" pitchFamily="18" charset="0"/>
            </a:endParaRP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3563938" y="1474788"/>
            <a:ext cx="1069975" cy="446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2159000" y="1474788"/>
            <a:ext cx="1079500" cy="446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0248" name="Text Box 17"/>
          <p:cNvSpPr txBox="1">
            <a:spLocks noChangeArrowheads="1"/>
          </p:cNvSpPr>
          <p:nvPr/>
        </p:nvSpPr>
        <p:spPr bwMode="auto">
          <a:xfrm>
            <a:off x="301625" y="597600"/>
            <a:ext cx="8532813" cy="3211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GB" dirty="0" smtClean="0"/>
              <a:t>                                    </a:t>
            </a:r>
            <a:r>
              <a:rPr lang="en-GB" b="1" dirty="0">
                <a:latin typeface="Courier New" pitchFamily="49" charset="0"/>
              </a:rPr>
              <a:t>---- Coefficients ----</a:t>
            </a:r>
          </a:p>
          <a:p>
            <a:pPr algn="l"/>
            <a:r>
              <a:rPr lang="en-GB" b="1" dirty="0">
                <a:latin typeface="Courier New" pitchFamily="49" charset="0"/>
              </a:rPr>
              <a:t>             |      (b)          (B)            (b-B)     </a:t>
            </a:r>
            <a:r>
              <a:rPr lang="en-GB" b="1" dirty="0" err="1">
                <a:latin typeface="Courier New" pitchFamily="49" charset="0"/>
              </a:rPr>
              <a:t>sqrt</a:t>
            </a:r>
            <a:r>
              <a:rPr lang="en-GB" b="1" dirty="0">
                <a:latin typeface="Courier New" pitchFamily="49" charset="0"/>
              </a:rPr>
              <a:t>(</a:t>
            </a:r>
            <a:r>
              <a:rPr lang="en-GB" b="1" dirty="0" err="1">
                <a:latin typeface="Courier New" pitchFamily="49" charset="0"/>
              </a:rPr>
              <a:t>diag</a:t>
            </a:r>
            <a:r>
              <a:rPr lang="en-GB" b="1" dirty="0">
                <a:latin typeface="Courier New" pitchFamily="49" charset="0"/>
              </a:rPr>
              <a:t>(</a:t>
            </a:r>
            <a:r>
              <a:rPr lang="en-GB" b="1" dirty="0" err="1">
                <a:latin typeface="Courier New" pitchFamily="49" charset="0"/>
              </a:rPr>
              <a:t>V_b</a:t>
            </a:r>
            <a:r>
              <a:rPr lang="en-GB" b="1" dirty="0">
                <a:latin typeface="Courier New" pitchFamily="49" charset="0"/>
              </a:rPr>
              <a:t>-V_B))</a:t>
            </a:r>
          </a:p>
          <a:p>
            <a:pPr algn="l"/>
            <a:r>
              <a:rPr lang="en-GB" b="1" dirty="0">
                <a:latin typeface="Courier New" pitchFamily="49" charset="0"/>
              </a:rPr>
              <a:t>             |     REGIV        REGOLS       Difference          S.E.</a:t>
            </a:r>
          </a:p>
          <a:p>
            <a:pPr algn="l"/>
            <a:r>
              <a:rPr lang="en-GB" b="1" dirty="0">
                <a:latin typeface="Courier New" pitchFamily="49" charset="0"/>
              </a:rPr>
              <a:t>-------------+----------------------------------------------------------------</a:t>
            </a:r>
          </a:p>
          <a:p>
            <a:pPr algn="l"/>
            <a:r>
              <a:rPr lang="en-GB" b="1" dirty="0">
                <a:latin typeface="Courier New" pitchFamily="49" charset="0"/>
              </a:rPr>
              <a:t>           w |    .1619431     1.107448       -.9455052        .3634014</a:t>
            </a:r>
          </a:p>
          <a:p>
            <a:pPr algn="l"/>
            <a:r>
              <a:rPr lang="en-GB" b="1" dirty="0">
                <a:latin typeface="Courier New" pitchFamily="49" charset="0"/>
              </a:rPr>
              <a:t>       _cons |    2.328433     .3590688        1.969364        .7780495</a:t>
            </a:r>
          </a:p>
          <a:p>
            <a:pPr algn="l"/>
            <a:r>
              <a:rPr lang="en-GB" b="1" dirty="0">
                <a:latin typeface="Courier New" pitchFamily="49" charset="0"/>
              </a:rPr>
              <a:t>------------------------------------------------------------------------------</a:t>
            </a:r>
          </a:p>
          <a:p>
            <a:pPr algn="l"/>
            <a:r>
              <a:rPr lang="en-GB" b="1" dirty="0">
                <a:latin typeface="Courier New" pitchFamily="49" charset="0"/>
              </a:rPr>
              <a:t>                       b = consistent under </a:t>
            </a:r>
            <a:r>
              <a:rPr lang="en-GB" b="1" dirty="0" err="1">
                <a:latin typeface="Courier New" pitchFamily="49" charset="0"/>
              </a:rPr>
              <a:t>Ho</a:t>
            </a:r>
            <a:r>
              <a:rPr lang="en-GB" b="1" dirty="0">
                <a:latin typeface="Courier New" pitchFamily="49" charset="0"/>
              </a:rPr>
              <a:t> and Ha; obtained from </a:t>
            </a:r>
            <a:r>
              <a:rPr lang="en-GB" b="1" dirty="0" err="1">
                <a:latin typeface="Courier New" pitchFamily="49" charset="0"/>
              </a:rPr>
              <a:t>ivregress</a:t>
            </a:r>
            <a:endParaRPr lang="en-GB" b="1" dirty="0">
              <a:latin typeface="Courier New" pitchFamily="49" charset="0"/>
            </a:endParaRPr>
          </a:p>
          <a:p>
            <a:pPr algn="l"/>
            <a:r>
              <a:rPr lang="en-GB" b="1" dirty="0">
                <a:latin typeface="Courier New" pitchFamily="49" charset="0"/>
              </a:rPr>
              <a:t>          B = inconsistent under Ha, efficient under </a:t>
            </a:r>
            <a:r>
              <a:rPr lang="en-GB" b="1" dirty="0" err="1">
                <a:latin typeface="Courier New" pitchFamily="49" charset="0"/>
              </a:rPr>
              <a:t>Ho</a:t>
            </a:r>
            <a:r>
              <a:rPr lang="en-GB" b="1" dirty="0">
                <a:latin typeface="Courier New" pitchFamily="49" charset="0"/>
              </a:rPr>
              <a:t>; obtained from regress</a:t>
            </a:r>
          </a:p>
          <a:p>
            <a:pPr algn="l"/>
            <a:endParaRPr lang="en-GB" b="1" dirty="0">
              <a:latin typeface="Courier New" pitchFamily="49" charset="0"/>
            </a:endParaRPr>
          </a:p>
          <a:p>
            <a:pPr algn="l"/>
            <a:r>
              <a:rPr lang="en-GB" b="1" dirty="0">
                <a:latin typeface="Courier New" pitchFamily="49" charset="0"/>
              </a:rPr>
              <a:t>    Test:  </a:t>
            </a:r>
            <a:r>
              <a:rPr lang="en-GB" b="1" dirty="0" err="1">
                <a:latin typeface="Courier New" pitchFamily="49" charset="0"/>
              </a:rPr>
              <a:t>Ho</a:t>
            </a:r>
            <a:r>
              <a:rPr lang="en-GB" b="1" dirty="0">
                <a:latin typeface="Courier New" pitchFamily="49" charset="0"/>
              </a:rPr>
              <a:t>:  difference in coefficients not systematic</a:t>
            </a:r>
          </a:p>
          <a:p>
            <a:pPr algn="l"/>
            <a:r>
              <a:rPr lang="en-GB" b="1" dirty="0">
                <a:latin typeface="Courier New" pitchFamily="49" charset="0"/>
              </a:rPr>
              <a:t>                  chi2(2) = (b-B)'[(</a:t>
            </a:r>
            <a:r>
              <a:rPr lang="en-GB" b="1" dirty="0" err="1">
                <a:latin typeface="Courier New" pitchFamily="49" charset="0"/>
              </a:rPr>
              <a:t>V_b</a:t>
            </a:r>
            <a:r>
              <a:rPr lang="en-GB" b="1" dirty="0">
                <a:latin typeface="Courier New" pitchFamily="49" charset="0"/>
              </a:rPr>
              <a:t>-V_B)^(-1)](b-B)</a:t>
            </a:r>
          </a:p>
          <a:p>
            <a:pPr algn="l"/>
            <a:r>
              <a:rPr lang="en-GB" b="1" dirty="0">
                <a:latin typeface="Courier New" pitchFamily="49" charset="0"/>
              </a:rPr>
              <a:t>                          =        6.77</a:t>
            </a:r>
          </a:p>
          <a:p>
            <a:pPr algn="l"/>
            <a:r>
              <a:rPr lang="en-GB" b="1" dirty="0">
                <a:latin typeface="Courier New" pitchFamily="49" charset="0"/>
              </a:rPr>
              <a:t>                </a:t>
            </a:r>
            <a:r>
              <a:rPr lang="en-GB" b="1" dirty="0" err="1">
                <a:latin typeface="Courier New" pitchFamily="49" charset="0"/>
              </a:rPr>
              <a:t>Prob</a:t>
            </a:r>
            <a:r>
              <a:rPr lang="en-GB" b="1" dirty="0">
                <a:latin typeface="Courier New" pitchFamily="49" charset="0"/>
              </a:rPr>
              <a:t>&gt;chi2 =      0.0339</a:t>
            </a:r>
            <a:endParaRPr lang="en-US" b="1" dirty="0">
              <a:latin typeface="Courier New" pitchFamily="49" charset="0"/>
            </a:endParaRP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Text Box 19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GB" sz="1800" b="1" dirty="0"/>
              <a:t>SIMULTANEOUS EQUATIONS ESTIMATION: DURBIN</a:t>
            </a:r>
            <a:r>
              <a:rPr lang="en-GB" sz="1800" b="1" dirty="0">
                <a:cs typeface="Arial" charset="0"/>
              </a:rPr>
              <a:t>–</a:t>
            </a:r>
            <a:r>
              <a:rPr lang="en-GB" sz="1800" b="1" dirty="0"/>
              <a:t>WU</a:t>
            </a:r>
            <a:r>
              <a:rPr lang="en-GB" sz="1800" b="1" dirty="0">
                <a:cs typeface="Arial" charset="0"/>
              </a:rPr>
              <a:t>–</a:t>
            </a:r>
            <a:r>
              <a:rPr lang="en-GB" sz="1800" b="1" dirty="0"/>
              <a:t>HAUSMAN TEST</a:t>
            </a:r>
            <a:endParaRPr lang="en-GB" sz="16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48375"/>
            <a:ext cx="9144000" cy="31860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269" name="Rectangle 8"/>
          <p:cNvSpPr>
            <a:spLocks noChangeArrowheads="1"/>
          </p:cNvSpPr>
          <p:nvPr/>
        </p:nvSpPr>
        <p:spPr bwMode="auto">
          <a:xfrm>
            <a:off x="1398588" y="2117725"/>
            <a:ext cx="7348537" cy="4572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1270" name="Rectangle 7"/>
          <p:cNvSpPr>
            <a:spLocks noChangeArrowheads="1"/>
          </p:cNvSpPr>
          <p:nvPr/>
        </p:nvSpPr>
        <p:spPr bwMode="auto">
          <a:xfrm>
            <a:off x="2103438" y="847725"/>
            <a:ext cx="2468562" cy="2286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8" name="Text Box 17"/>
          <p:cNvSpPr txBox="1">
            <a:spLocks noChangeArrowheads="1"/>
          </p:cNvSpPr>
          <p:nvPr/>
        </p:nvSpPr>
        <p:spPr bwMode="auto">
          <a:xfrm>
            <a:off x="301625" y="597600"/>
            <a:ext cx="8532813" cy="3211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GB" dirty="0" smtClean="0"/>
              <a:t>                                    </a:t>
            </a:r>
            <a:r>
              <a:rPr lang="en-GB" b="1" dirty="0">
                <a:latin typeface="Courier New" pitchFamily="49" charset="0"/>
              </a:rPr>
              <a:t>---- Coefficients ----</a:t>
            </a:r>
          </a:p>
          <a:p>
            <a:pPr algn="l"/>
            <a:r>
              <a:rPr lang="en-GB" b="1" dirty="0">
                <a:latin typeface="Courier New" pitchFamily="49" charset="0"/>
              </a:rPr>
              <a:t>             |      (b)          (B)            (b-B)     </a:t>
            </a:r>
            <a:r>
              <a:rPr lang="en-GB" b="1" dirty="0" err="1">
                <a:latin typeface="Courier New" pitchFamily="49" charset="0"/>
              </a:rPr>
              <a:t>sqrt</a:t>
            </a:r>
            <a:r>
              <a:rPr lang="en-GB" b="1" dirty="0">
                <a:latin typeface="Courier New" pitchFamily="49" charset="0"/>
              </a:rPr>
              <a:t>(</a:t>
            </a:r>
            <a:r>
              <a:rPr lang="en-GB" b="1" dirty="0" err="1">
                <a:latin typeface="Courier New" pitchFamily="49" charset="0"/>
              </a:rPr>
              <a:t>diag</a:t>
            </a:r>
            <a:r>
              <a:rPr lang="en-GB" b="1" dirty="0">
                <a:latin typeface="Courier New" pitchFamily="49" charset="0"/>
              </a:rPr>
              <a:t>(</a:t>
            </a:r>
            <a:r>
              <a:rPr lang="en-GB" b="1" dirty="0" err="1">
                <a:latin typeface="Courier New" pitchFamily="49" charset="0"/>
              </a:rPr>
              <a:t>V_b</a:t>
            </a:r>
            <a:r>
              <a:rPr lang="en-GB" b="1" dirty="0">
                <a:latin typeface="Courier New" pitchFamily="49" charset="0"/>
              </a:rPr>
              <a:t>-V_B))</a:t>
            </a:r>
          </a:p>
          <a:p>
            <a:pPr algn="l"/>
            <a:r>
              <a:rPr lang="en-GB" b="1" dirty="0">
                <a:latin typeface="Courier New" pitchFamily="49" charset="0"/>
              </a:rPr>
              <a:t>             |     REGIV        REGOLS       Difference          S.E.</a:t>
            </a:r>
          </a:p>
          <a:p>
            <a:pPr algn="l"/>
            <a:r>
              <a:rPr lang="en-GB" b="1" dirty="0">
                <a:latin typeface="Courier New" pitchFamily="49" charset="0"/>
              </a:rPr>
              <a:t>-------------+----------------------------------------------------------------</a:t>
            </a:r>
          </a:p>
          <a:p>
            <a:pPr algn="l"/>
            <a:r>
              <a:rPr lang="en-GB" b="1" dirty="0">
                <a:latin typeface="Courier New" pitchFamily="49" charset="0"/>
              </a:rPr>
              <a:t>           w |    .1619431     1.107448       -.9455052        .3634014</a:t>
            </a:r>
          </a:p>
          <a:p>
            <a:pPr algn="l"/>
            <a:r>
              <a:rPr lang="en-GB" b="1" dirty="0">
                <a:latin typeface="Courier New" pitchFamily="49" charset="0"/>
              </a:rPr>
              <a:t>       _cons |    2.328433     .3590688        1.969364        .7780495</a:t>
            </a:r>
          </a:p>
          <a:p>
            <a:pPr algn="l"/>
            <a:r>
              <a:rPr lang="en-GB" b="1" dirty="0">
                <a:latin typeface="Courier New" pitchFamily="49" charset="0"/>
              </a:rPr>
              <a:t>------------------------------------------------------------------------------</a:t>
            </a:r>
          </a:p>
          <a:p>
            <a:pPr algn="l"/>
            <a:r>
              <a:rPr lang="en-GB" b="1" dirty="0">
                <a:latin typeface="Courier New" pitchFamily="49" charset="0"/>
              </a:rPr>
              <a:t>                       b = consistent under </a:t>
            </a:r>
            <a:r>
              <a:rPr lang="en-GB" b="1" dirty="0" err="1">
                <a:latin typeface="Courier New" pitchFamily="49" charset="0"/>
              </a:rPr>
              <a:t>Ho</a:t>
            </a:r>
            <a:r>
              <a:rPr lang="en-GB" b="1" dirty="0">
                <a:latin typeface="Courier New" pitchFamily="49" charset="0"/>
              </a:rPr>
              <a:t> and Ha; obtained from </a:t>
            </a:r>
            <a:r>
              <a:rPr lang="en-GB" b="1" dirty="0" err="1">
                <a:latin typeface="Courier New" pitchFamily="49" charset="0"/>
              </a:rPr>
              <a:t>ivregress</a:t>
            </a:r>
            <a:endParaRPr lang="en-GB" b="1" dirty="0">
              <a:latin typeface="Courier New" pitchFamily="49" charset="0"/>
            </a:endParaRPr>
          </a:p>
          <a:p>
            <a:pPr algn="l"/>
            <a:r>
              <a:rPr lang="en-GB" b="1" dirty="0">
                <a:latin typeface="Courier New" pitchFamily="49" charset="0"/>
              </a:rPr>
              <a:t>          B = inconsistent under Ha, efficient under </a:t>
            </a:r>
            <a:r>
              <a:rPr lang="en-GB" b="1" dirty="0" err="1">
                <a:latin typeface="Courier New" pitchFamily="49" charset="0"/>
              </a:rPr>
              <a:t>Ho</a:t>
            </a:r>
            <a:r>
              <a:rPr lang="en-GB" b="1" dirty="0">
                <a:latin typeface="Courier New" pitchFamily="49" charset="0"/>
              </a:rPr>
              <a:t>; obtained from regress</a:t>
            </a:r>
          </a:p>
          <a:p>
            <a:pPr algn="l"/>
            <a:endParaRPr lang="en-GB" b="1" dirty="0">
              <a:latin typeface="Courier New" pitchFamily="49" charset="0"/>
            </a:endParaRPr>
          </a:p>
          <a:p>
            <a:pPr algn="l"/>
            <a:r>
              <a:rPr lang="en-GB" b="1" dirty="0">
                <a:latin typeface="Courier New" pitchFamily="49" charset="0"/>
              </a:rPr>
              <a:t>    Test:  </a:t>
            </a:r>
            <a:r>
              <a:rPr lang="en-GB" b="1" dirty="0" err="1">
                <a:latin typeface="Courier New" pitchFamily="49" charset="0"/>
              </a:rPr>
              <a:t>Ho</a:t>
            </a:r>
            <a:r>
              <a:rPr lang="en-GB" b="1" dirty="0">
                <a:latin typeface="Courier New" pitchFamily="49" charset="0"/>
              </a:rPr>
              <a:t>:  difference in coefficients not systematic</a:t>
            </a:r>
          </a:p>
          <a:p>
            <a:pPr algn="l"/>
            <a:r>
              <a:rPr lang="en-GB" b="1" dirty="0">
                <a:latin typeface="Courier New" pitchFamily="49" charset="0"/>
              </a:rPr>
              <a:t>                  chi2(2) = (b-B)'[(</a:t>
            </a:r>
            <a:r>
              <a:rPr lang="en-GB" b="1" dirty="0" err="1">
                <a:latin typeface="Courier New" pitchFamily="49" charset="0"/>
              </a:rPr>
              <a:t>V_b</a:t>
            </a:r>
            <a:r>
              <a:rPr lang="en-GB" b="1" dirty="0">
                <a:latin typeface="Courier New" pitchFamily="49" charset="0"/>
              </a:rPr>
              <a:t>-V_B)^(-1)](b-B)</a:t>
            </a:r>
          </a:p>
          <a:p>
            <a:pPr algn="l"/>
            <a:r>
              <a:rPr lang="en-GB" b="1" dirty="0">
                <a:latin typeface="Courier New" pitchFamily="49" charset="0"/>
              </a:rPr>
              <a:t>                          =        6.77</a:t>
            </a:r>
          </a:p>
          <a:p>
            <a:pPr algn="l"/>
            <a:r>
              <a:rPr lang="en-GB" b="1" dirty="0">
                <a:latin typeface="Courier New" pitchFamily="49" charset="0"/>
              </a:rPr>
              <a:t>                </a:t>
            </a:r>
            <a:r>
              <a:rPr lang="en-GB" b="1" dirty="0" err="1">
                <a:latin typeface="Courier New" pitchFamily="49" charset="0"/>
              </a:rPr>
              <a:t>Prob</a:t>
            </a:r>
            <a:r>
              <a:rPr lang="en-GB" b="1" dirty="0">
                <a:latin typeface="Courier New" pitchFamily="49" charset="0"/>
              </a:rPr>
              <a:t>&gt;chi2 =      0.0339</a:t>
            </a:r>
            <a:endParaRPr lang="en-US" b="1" dirty="0">
              <a:latin typeface="Courier New" pitchFamily="49" charset="0"/>
            </a:endParaRPr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271" name="Text Box 2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10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11274" name="Text Box 6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GB" sz="1500" b="1" dirty="0"/>
              <a:t>The null hypothesis is that </a:t>
            </a:r>
            <a:r>
              <a:rPr lang="en-GB" sz="1500" b="1" dirty="0" smtClean="0"/>
              <a:t>there is no violation of Assumption B.7.</a:t>
            </a:r>
            <a:endParaRPr lang="en-GB" sz="1500" b="1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" name="Text Box 19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GB" sz="1800" b="1" dirty="0"/>
              <a:t>SIMULTANEOUS EQUATIONS ESTIMATION: DURBIN</a:t>
            </a:r>
            <a:r>
              <a:rPr lang="en-GB" sz="1800" b="1" dirty="0">
                <a:cs typeface="Arial" charset="0"/>
              </a:rPr>
              <a:t>–</a:t>
            </a:r>
            <a:r>
              <a:rPr lang="en-GB" sz="1800" b="1" dirty="0"/>
              <a:t>WU</a:t>
            </a:r>
            <a:r>
              <a:rPr lang="en-GB" sz="1800" b="1" dirty="0">
                <a:cs typeface="Arial" charset="0"/>
              </a:rPr>
              <a:t>–</a:t>
            </a:r>
            <a:r>
              <a:rPr lang="en-GB" sz="1800" b="1" dirty="0"/>
              <a:t>HAUSMAN TEST</a:t>
            </a:r>
            <a:endParaRPr lang="en-GB" sz="16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293" name="Text Box 4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11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12295" name="Text Box 8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GB" sz="1500" b="1" dirty="0"/>
              <a:t>The IV estimates are in column </a:t>
            </a:r>
            <a:r>
              <a:rPr lang="en-GB" sz="1500" b="1" dirty="0" smtClean="0"/>
              <a:t>(b).  </a:t>
            </a:r>
            <a:r>
              <a:rPr lang="en-GB" sz="1500" b="1" dirty="0"/>
              <a:t>They will be consistent both under the null hypothesis and the alternative.</a:t>
            </a:r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" name="Text Box 19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GB" sz="1800" b="1" dirty="0"/>
              <a:t>SIMULTANEOUS EQUATIONS ESTIMATION: DURBIN</a:t>
            </a:r>
            <a:r>
              <a:rPr lang="en-GB" sz="1800" b="1" dirty="0">
                <a:cs typeface="Arial" charset="0"/>
              </a:rPr>
              <a:t>–</a:t>
            </a:r>
            <a:r>
              <a:rPr lang="en-GB" sz="1800" b="1" dirty="0"/>
              <a:t>WU</a:t>
            </a:r>
            <a:r>
              <a:rPr lang="en-GB" sz="1800" b="1" dirty="0">
                <a:cs typeface="Arial" charset="0"/>
              </a:rPr>
              <a:t>–</a:t>
            </a:r>
            <a:r>
              <a:rPr lang="en-GB" sz="1800" b="1" dirty="0"/>
              <a:t>HAUSMAN TEST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48375"/>
            <a:ext cx="9144000" cy="31860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1398588" y="2117725"/>
            <a:ext cx="7348537" cy="4572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2103438" y="847725"/>
            <a:ext cx="2468562" cy="2286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6" name="Text Box 17"/>
          <p:cNvSpPr txBox="1">
            <a:spLocks noChangeArrowheads="1"/>
          </p:cNvSpPr>
          <p:nvPr/>
        </p:nvSpPr>
        <p:spPr bwMode="auto">
          <a:xfrm>
            <a:off x="301625" y="597600"/>
            <a:ext cx="8532813" cy="3211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GB" dirty="0" smtClean="0"/>
              <a:t>                                    </a:t>
            </a:r>
            <a:r>
              <a:rPr lang="en-GB" b="1" dirty="0">
                <a:latin typeface="Courier New" pitchFamily="49" charset="0"/>
              </a:rPr>
              <a:t>---- Coefficients ----</a:t>
            </a:r>
          </a:p>
          <a:p>
            <a:pPr algn="l"/>
            <a:r>
              <a:rPr lang="en-GB" b="1" dirty="0">
                <a:latin typeface="Courier New" pitchFamily="49" charset="0"/>
              </a:rPr>
              <a:t>             |      (b)          (B)            (b-B)     </a:t>
            </a:r>
            <a:r>
              <a:rPr lang="en-GB" b="1" dirty="0" err="1">
                <a:latin typeface="Courier New" pitchFamily="49" charset="0"/>
              </a:rPr>
              <a:t>sqrt</a:t>
            </a:r>
            <a:r>
              <a:rPr lang="en-GB" b="1" dirty="0">
                <a:latin typeface="Courier New" pitchFamily="49" charset="0"/>
              </a:rPr>
              <a:t>(</a:t>
            </a:r>
            <a:r>
              <a:rPr lang="en-GB" b="1" dirty="0" err="1">
                <a:latin typeface="Courier New" pitchFamily="49" charset="0"/>
              </a:rPr>
              <a:t>diag</a:t>
            </a:r>
            <a:r>
              <a:rPr lang="en-GB" b="1" dirty="0">
                <a:latin typeface="Courier New" pitchFamily="49" charset="0"/>
              </a:rPr>
              <a:t>(</a:t>
            </a:r>
            <a:r>
              <a:rPr lang="en-GB" b="1" dirty="0" err="1">
                <a:latin typeface="Courier New" pitchFamily="49" charset="0"/>
              </a:rPr>
              <a:t>V_b</a:t>
            </a:r>
            <a:r>
              <a:rPr lang="en-GB" b="1" dirty="0">
                <a:latin typeface="Courier New" pitchFamily="49" charset="0"/>
              </a:rPr>
              <a:t>-V_B))</a:t>
            </a:r>
          </a:p>
          <a:p>
            <a:pPr algn="l"/>
            <a:r>
              <a:rPr lang="en-GB" b="1" dirty="0">
                <a:latin typeface="Courier New" pitchFamily="49" charset="0"/>
              </a:rPr>
              <a:t>             |     REGIV        REGOLS       Difference          S.E.</a:t>
            </a:r>
          </a:p>
          <a:p>
            <a:pPr algn="l"/>
            <a:r>
              <a:rPr lang="en-GB" b="1" dirty="0">
                <a:latin typeface="Courier New" pitchFamily="49" charset="0"/>
              </a:rPr>
              <a:t>-------------+----------------------------------------------------------------</a:t>
            </a:r>
          </a:p>
          <a:p>
            <a:pPr algn="l"/>
            <a:r>
              <a:rPr lang="en-GB" b="1" dirty="0">
                <a:latin typeface="Courier New" pitchFamily="49" charset="0"/>
              </a:rPr>
              <a:t>           w |    .1619431     1.107448       -.9455052        .3634014</a:t>
            </a:r>
          </a:p>
          <a:p>
            <a:pPr algn="l"/>
            <a:r>
              <a:rPr lang="en-GB" b="1" dirty="0">
                <a:latin typeface="Courier New" pitchFamily="49" charset="0"/>
              </a:rPr>
              <a:t>       _cons |    2.328433     .3590688        1.969364        .7780495</a:t>
            </a:r>
          </a:p>
          <a:p>
            <a:pPr algn="l"/>
            <a:r>
              <a:rPr lang="en-GB" b="1" dirty="0">
                <a:latin typeface="Courier New" pitchFamily="49" charset="0"/>
              </a:rPr>
              <a:t>------------------------------------------------------------------------------</a:t>
            </a:r>
          </a:p>
          <a:p>
            <a:pPr algn="l"/>
            <a:r>
              <a:rPr lang="en-GB" b="1" dirty="0">
                <a:latin typeface="Courier New" pitchFamily="49" charset="0"/>
              </a:rPr>
              <a:t>                       b = consistent under </a:t>
            </a:r>
            <a:r>
              <a:rPr lang="en-GB" b="1" dirty="0" err="1">
                <a:latin typeface="Courier New" pitchFamily="49" charset="0"/>
              </a:rPr>
              <a:t>Ho</a:t>
            </a:r>
            <a:r>
              <a:rPr lang="en-GB" b="1" dirty="0">
                <a:latin typeface="Courier New" pitchFamily="49" charset="0"/>
              </a:rPr>
              <a:t> and Ha; obtained from </a:t>
            </a:r>
            <a:r>
              <a:rPr lang="en-GB" b="1" dirty="0" err="1">
                <a:latin typeface="Courier New" pitchFamily="49" charset="0"/>
              </a:rPr>
              <a:t>ivregress</a:t>
            </a:r>
            <a:endParaRPr lang="en-GB" b="1" dirty="0">
              <a:latin typeface="Courier New" pitchFamily="49" charset="0"/>
            </a:endParaRPr>
          </a:p>
          <a:p>
            <a:pPr algn="l"/>
            <a:r>
              <a:rPr lang="en-GB" b="1" dirty="0">
                <a:latin typeface="Courier New" pitchFamily="49" charset="0"/>
              </a:rPr>
              <a:t>          B = inconsistent under Ha, efficient under </a:t>
            </a:r>
            <a:r>
              <a:rPr lang="en-GB" b="1" dirty="0" err="1">
                <a:latin typeface="Courier New" pitchFamily="49" charset="0"/>
              </a:rPr>
              <a:t>Ho</a:t>
            </a:r>
            <a:r>
              <a:rPr lang="en-GB" b="1" dirty="0">
                <a:latin typeface="Courier New" pitchFamily="49" charset="0"/>
              </a:rPr>
              <a:t>; obtained from regress</a:t>
            </a:r>
          </a:p>
          <a:p>
            <a:pPr algn="l"/>
            <a:endParaRPr lang="en-GB" b="1" dirty="0">
              <a:latin typeface="Courier New" pitchFamily="49" charset="0"/>
            </a:endParaRPr>
          </a:p>
          <a:p>
            <a:pPr algn="l"/>
            <a:r>
              <a:rPr lang="en-GB" b="1" dirty="0">
                <a:latin typeface="Courier New" pitchFamily="49" charset="0"/>
              </a:rPr>
              <a:t>    Test:  </a:t>
            </a:r>
            <a:r>
              <a:rPr lang="en-GB" b="1" dirty="0" err="1">
                <a:latin typeface="Courier New" pitchFamily="49" charset="0"/>
              </a:rPr>
              <a:t>Ho</a:t>
            </a:r>
            <a:r>
              <a:rPr lang="en-GB" b="1" dirty="0">
                <a:latin typeface="Courier New" pitchFamily="49" charset="0"/>
              </a:rPr>
              <a:t>:  difference in coefficients not systematic</a:t>
            </a:r>
          </a:p>
          <a:p>
            <a:pPr algn="l"/>
            <a:r>
              <a:rPr lang="en-GB" b="1" dirty="0">
                <a:latin typeface="Courier New" pitchFamily="49" charset="0"/>
              </a:rPr>
              <a:t>                  chi2(2) = (b-B)'[(</a:t>
            </a:r>
            <a:r>
              <a:rPr lang="en-GB" b="1" dirty="0" err="1">
                <a:latin typeface="Courier New" pitchFamily="49" charset="0"/>
              </a:rPr>
              <a:t>V_b</a:t>
            </a:r>
            <a:r>
              <a:rPr lang="en-GB" b="1" dirty="0">
                <a:latin typeface="Courier New" pitchFamily="49" charset="0"/>
              </a:rPr>
              <a:t>-V_B)^(-1)](b-B)</a:t>
            </a:r>
          </a:p>
          <a:p>
            <a:pPr algn="l"/>
            <a:r>
              <a:rPr lang="en-GB" b="1" dirty="0">
                <a:latin typeface="Courier New" pitchFamily="49" charset="0"/>
              </a:rPr>
              <a:t>                          =        6.77</a:t>
            </a:r>
          </a:p>
          <a:p>
            <a:pPr algn="l"/>
            <a:r>
              <a:rPr lang="en-GB" b="1" dirty="0">
                <a:latin typeface="Courier New" pitchFamily="49" charset="0"/>
              </a:rPr>
              <a:t>                </a:t>
            </a:r>
            <a:r>
              <a:rPr lang="en-GB" b="1" dirty="0" err="1">
                <a:latin typeface="Courier New" pitchFamily="49" charset="0"/>
              </a:rPr>
              <a:t>Prob</a:t>
            </a:r>
            <a:r>
              <a:rPr lang="en-GB" b="1" dirty="0">
                <a:latin typeface="Courier New" pitchFamily="49" charset="0"/>
              </a:rPr>
              <a:t>&gt;chi2 =      0.0339</a:t>
            </a:r>
            <a:endParaRPr lang="en-US" b="1" dirty="0">
              <a:latin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317" name="Text Box 4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12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13319" name="Text Box 8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GB" sz="1500" b="1" dirty="0"/>
              <a:t>The OLS estimates are in column </a:t>
            </a:r>
            <a:r>
              <a:rPr lang="en-GB" sz="1500" b="1" dirty="0" smtClean="0"/>
              <a:t>(B).  </a:t>
            </a:r>
            <a:r>
              <a:rPr lang="en-GB" sz="1500" b="1" dirty="0"/>
              <a:t>They will be unbiased and efficient under the null hypothesis and inconsistent under the alternative.</a:t>
            </a:r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" name="Text Box 19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GB" sz="1800" b="1" dirty="0"/>
              <a:t>SIMULTANEOUS EQUATIONS ESTIMATION: DURBIN</a:t>
            </a:r>
            <a:r>
              <a:rPr lang="en-GB" sz="1800" b="1" dirty="0">
                <a:cs typeface="Arial" charset="0"/>
              </a:rPr>
              <a:t>–</a:t>
            </a:r>
            <a:r>
              <a:rPr lang="en-GB" sz="1800" b="1" dirty="0"/>
              <a:t>WU</a:t>
            </a:r>
            <a:r>
              <a:rPr lang="en-GB" sz="1800" b="1" dirty="0">
                <a:cs typeface="Arial" charset="0"/>
              </a:rPr>
              <a:t>–</a:t>
            </a:r>
            <a:r>
              <a:rPr lang="en-GB" sz="1800" b="1" dirty="0"/>
              <a:t>HAUSMAN TEST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48375"/>
            <a:ext cx="9144000" cy="31860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1398588" y="2117725"/>
            <a:ext cx="7348537" cy="4572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2103438" y="847725"/>
            <a:ext cx="2468562" cy="2286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6" name="Text Box 17"/>
          <p:cNvSpPr txBox="1">
            <a:spLocks noChangeArrowheads="1"/>
          </p:cNvSpPr>
          <p:nvPr/>
        </p:nvSpPr>
        <p:spPr bwMode="auto">
          <a:xfrm>
            <a:off x="301625" y="597600"/>
            <a:ext cx="8532813" cy="3211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GB" dirty="0" smtClean="0"/>
              <a:t>                                    </a:t>
            </a:r>
            <a:r>
              <a:rPr lang="en-GB" b="1" dirty="0">
                <a:latin typeface="Courier New" pitchFamily="49" charset="0"/>
              </a:rPr>
              <a:t>---- Coefficients ----</a:t>
            </a:r>
          </a:p>
          <a:p>
            <a:pPr algn="l"/>
            <a:r>
              <a:rPr lang="en-GB" b="1" dirty="0">
                <a:latin typeface="Courier New" pitchFamily="49" charset="0"/>
              </a:rPr>
              <a:t>             |      (b)          (B)            (b-B)     </a:t>
            </a:r>
            <a:r>
              <a:rPr lang="en-GB" b="1" dirty="0" err="1">
                <a:latin typeface="Courier New" pitchFamily="49" charset="0"/>
              </a:rPr>
              <a:t>sqrt</a:t>
            </a:r>
            <a:r>
              <a:rPr lang="en-GB" b="1" dirty="0">
                <a:latin typeface="Courier New" pitchFamily="49" charset="0"/>
              </a:rPr>
              <a:t>(</a:t>
            </a:r>
            <a:r>
              <a:rPr lang="en-GB" b="1" dirty="0" err="1">
                <a:latin typeface="Courier New" pitchFamily="49" charset="0"/>
              </a:rPr>
              <a:t>diag</a:t>
            </a:r>
            <a:r>
              <a:rPr lang="en-GB" b="1" dirty="0">
                <a:latin typeface="Courier New" pitchFamily="49" charset="0"/>
              </a:rPr>
              <a:t>(</a:t>
            </a:r>
            <a:r>
              <a:rPr lang="en-GB" b="1" dirty="0" err="1">
                <a:latin typeface="Courier New" pitchFamily="49" charset="0"/>
              </a:rPr>
              <a:t>V_b</a:t>
            </a:r>
            <a:r>
              <a:rPr lang="en-GB" b="1" dirty="0">
                <a:latin typeface="Courier New" pitchFamily="49" charset="0"/>
              </a:rPr>
              <a:t>-V_B))</a:t>
            </a:r>
          </a:p>
          <a:p>
            <a:pPr algn="l"/>
            <a:r>
              <a:rPr lang="en-GB" b="1" dirty="0">
                <a:latin typeface="Courier New" pitchFamily="49" charset="0"/>
              </a:rPr>
              <a:t>             |     REGIV        REGOLS       Difference          S.E.</a:t>
            </a:r>
          </a:p>
          <a:p>
            <a:pPr algn="l"/>
            <a:r>
              <a:rPr lang="en-GB" b="1" dirty="0">
                <a:latin typeface="Courier New" pitchFamily="49" charset="0"/>
              </a:rPr>
              <a:t>-------------+----------------------------------------------------------------</a:t>
            </a:r>
          </a:p>
          <a:p>
            <a:pPr algn="l"/>
            <a:r>
              <a:rPr lang="en-GB" b="1" dirty="0">
                <a:latin typeface="Courier New" pitchFamily="49" charset="0"/>
              </a:rPr>
              <a:t>           w |    .1619431     1.107448       -.9455052        .3634014</a:t>
            </a:r>
          </a:p>
          <a:p>
            <a:pPr algn="l"/>
            <a:r>
              <a:rPr lang="en-GB" b="1" dirty="0">
                <a:latin typeface="Courier New" pitchFamily="49" charset="0"/>
              </a:rPr>
              <a:t>       _cons |    2.328433     .3590688        1.969364        .7780495</a:t>
            </a:r>
          </a:p>
          <a:p>
            <a:pPr algn="l"/>
            <a:r>
              <a:rPr lang="en-GB" b="1" dirty="0">
                <a:latin typeface="Courier New" pitchFamily="49" charset="0"/>
              </a:rPr>
              <a:t>------------------------------------------------------------------------------</a:t>
            </a:r>
          </a:p>
          <a:p>
            <a:pPr algn="l"/>
            <a:r>
              <a:rPr lang="en-GB" b="1" dirty="0">
                <a:latin typeface="Courier New" pitchFamily="49" charset="0"/>
              </a:rPr>
              <a:t>                       b = consistent under </a:t>
            </a:r>
            <a:r>
              <a:rPr lang="en-GB" b="1" dirty="0" err="1">
                <a:latin typeface="Courier New" pitchFamily="49" charset="0"/>
              </a:rPr>
              <a:t>Ho</a:t>
            </a:r>
            <a:r>
              <a:rPr lang="en-GB" b="1" dirty="0">
                <a:latin typeface="Courier New" pitchFamily="49" charset="0"/>
              </a:rPr>
              <a:t> and Ha; obtained from </a:t>
            </a:r>
            <a:r>
              <a:rPr lang="en-GB" b="1" dirty="0" err="1">
                <a:latin typeface="Courier New" pitchFamily="49" charset="0"/>
              </a:rPr>
              <a:t>ivregress</a:t>
            </a:r>
            <a:endParaRPr lang="en-GB" b="1" dirty="0">
              <a:latin typeface="Courier New" pitchFamily="49" charset="0"/>
            </a:endParaRPr>
          </a:p>
          <a:p>
            <a:pPr algn="l"/>
            <a:r>
              <a:rPr lang="en-GB" b="1" dirty="0">
                <a:latin typeface="Courier New" pitchFamily="49" charset="0"/>
              </a:rPr>
              <a:t>          B = inconsistent under Ha, efficient under </a:t>
            </a:r>
            <a:r>
              <a:rPr lang="en-GB" b="1" dirty="0" err="1">
                <a:latin typeface="Courier New" pitchFamily="49" charset="0"/>
              </a:rPr>
              <a:t>Ho</a:t>
            </a:r>
            <a:r>
              <a:rPr lang="en-GB" b="1" dirty="0">
                <a:latin typeface="Courier New" pitchFamily="49" charset="0"/>
              </a:rPr>
              <a:t>; obtained from regress</a:t>
            </a:r>
          </a:p>
          <a:p>
            <a:pPr algn="l"/>
            <a:endParaRPr lang="en-GB" b="1" dirty="0">
              <a:latin typeface="Courier New" pitchFamily="49" charset="0"/>
            </a:endParaRPr>
          </a:p>
          <a:p>
            <a:pPr algn="l"/>
            <a:r>
              <a:rPr lang="en-GB" b="1" dirty="0">
                <a:latin typeface="Courier New" pitchFamily="49" charset="0"/>
              </a:rPr>
              <a:t>    Test:  </a:t>
            </a:r>
            <a:r>
              <a:rPr lang="en-GB" b="1" dirty="0" err="1">
                <a:latin typeface="Courier New" pitchFamily="49" charset="0"/>
              </a:rPr>
              <a:t>Ho</a:t>
            </a:r>
            <a:r>
              <a:rPr lang="en-GB" b="1" dirty="0">
                <a:latin typeface="Courier New" pitchFamily="49" charset="0"/>
              </a:rPr>
              <a:t>:  difference in coefficients not systematic</a:t>
            </a:r>
          </a:p>
          <a:p>
            <a:pPr algn="l"/>
            <a:r>
              <a:rPr lang="en-GB" b="1" dirty="0">
                <a:latin typeface="Courier New" pitchFamily="49" charset="0"/>
              </a:rPr>
              <a:t>                  chi2(2) = (b-B)'[(</a:t>
            </a:r>
            <a:r>
              <a:rPr lang="en-GB" b="1" dirty="0" err="1">
                <a:latin typeface="Courier New" pitchFamily="49" charset="0"/>
              </a:rPr>
              <a:t>V_b</a:t>
            </a:r>
            <a:r>
              <a:rPr lang="en-GB" b="1" dirty="0">
                <a:latin typeface="Courier New" pitchFamily="49" charset="0"/>
              </a:rPr>
              <a:t>-V_B)^(-1)](b-B)</a:t>
            </a:r>
          </a:p>
          <a:p>
            <a:pPr algn="l"/>
            <a:r>
              <a:rPr lang="en-GB" b="1" dirty="0">
                <a:latin typeface="Courier New" pitchFamily="49" charset="0"/>
              </a:rPr>
              <a:t>                          =        6.77</a:t>
            </a:r>
          </a:p>
          <a:p>
            <a:pPr algn="l"/>
            <a:r>
              <a:rPr lang="en-GB" b="1" dirty="0">
                <a:latin typeface="Courier New" pitchFamily="49" charset="0"/>
              </a:rPr>
              <a:t>                </a:t>
            </a:r>
            <a:r>
              <a:rPr lang="en-GB" b="1" dirty="0" err="1">
                <a:latin typeface="Courier New" pitchFamily="49" charset="0"/>
              </a:rPr>
              <a:t>Prob</a:t>
            </a:r>
            <a:r>
              <a:rPr lang="en-GB" b="1" dirty="0">
                <a:latin typeface="Courier New" pitchFamily="49" charset="0"/>
              </a:rPr>
              <a:t>&gt;chi2 =      0.0339</a:t>
            </a:r>
            <a:endParaRPr lang="en-US" b="1" dirty="0">
              <a:latin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317" name="Text Box 4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13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3319" name="Text Box 8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GB" sz="1500" b="1" dirty="0"/>
              <a:t>U</a:t>
            </a:r>
            <a:r>
              <a:rPr lang="en-GB" sz="1500" b="1" dirty="0" smtClean="0"/>
              <a:t>nder </a:t>
            </a:r>
            <a:r>
              <a:rPr lang="en-GB" sz="1500" b="1" dirty="0"/>
              <a:t>the null </a:t>
            </a:r>
            <a:r>
              <a:rPr lang="en-GB" sz="1500" b="1" dirty="0" smtClean="0"/>
              <a:t>hypothesis, both OLS and IV are consistent and the differences are purely random.</a:t>
            </a:r>
            <a:endParaRPr lang="en-GB" sz="1500" b="1" dirty="0"/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" name="Text Box 19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GB" sz="1800" b="1" dirty="0"/>
              <a:t>SIMULTANEOUS EQUATIONS ESTIMATION: DURBIN</a:t>
            </a:r>
            <a:r>
              <a:rPr lang="en-GB" sz="1800" b="1" dirty="0">
                <a:cs typeface="Arial" charset="0"/>
              </a:rPr>
              <a:t>–</a:t>
            </a:r>
            <a:r>
              <a:rPr lang="en-GB" sz="1800" b="1" dirty="0"/>
              <a:t>WU</a:t>
            </a:r>
            <a:r>
              <a:rPr lang="en-GB" sz="1800" b="1" dirty="0">
                <a:cs typeface="Arial" charset="0"/>
              </a:rPr>
              <a:t>–</a:t>
            </a:r>
            <a:r>
              <a:rPr lang="en-GB" sz="1800" b="1" dirty="0"/>
              <a:t>HAUSMAN TEST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48375"/>
            <a:ext cx="9144000" cy="31860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1398588" y="2117725"/>
            <a:ext cx="7348537" cy="4572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2103438" y="847725"/>
            <a:ext cx="2468562" cy="2286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6" name="Text Box 17"/>
          <p:cNvSpPr txBox="1">
            <a:spLocks noChangeArrowheads="1"/>
          </p:cNvSpPr>
          <p:nvPr/>
        </p:nvSpPr>
        <p:spPr bwMode="auto">
          <a:xfrm>
            <a:off x="301625" y="597600"/>
            <a:ext cx="8532813" cy="3211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GB" dirty="0" smtClean="0"/>
              <a:t>                                    </a:t>
            </a:r>
            <a:r>
              <a:rPr lang="en-GB" b="1" dirty="0">
                <a:latin typeface="Courier New" pitchFamily="49" charset="0"/>
              </a:rPr>
              <a:t>---- Coefficients ----</a:t>
            </a:r>
          </a:p>
          <a:p>
            <a:pPr algn="l"/>
            <a:r>
              <a:rPr lang="en-GB" b="1" dirty="0">
                <a:latin typeface="Courier New" pitchFamily="49" charset="0"/>
              </a:rPr>
              <a:t>             |      (b)          (B)            (b-B)     </a:t>
            </a:r>
            <a:r>
              <a:rPr lang="en-GB" b="1" dirty="0" err="1">
                <a:latin typeface="Courier New" pitchFamily="49" charset="0"/>
              </a:rPr>
              <a:t>sqrt</a:t>
            </a:r>
            <a:r>
              <a:rPr lang="en-GB" b="1" dirty="0">
                <a:latin typeface="Courier New" pitchFamily="49" charset="0"/>
              </a:rPr>
              <a:t>(</a:t>
            </a:r>
            <a:r>
              <a:rPr lang="en-GB" b="1" dirty="0" err="1">
                <a:latin typeface="Courier New" pitchFamily="49" charset="0"/>
              </a:rPr>
              <a:t>diag</a:t>
            </a:r>
            <a:r>
              <a:rPr lang="en-GB" b="1" dirty="0">
                <a:latin typeface="Courier New" pitchFamily="49" charset="0"/>
              </a:rPr>
              <a:t>(</a:t>
            </a:r>
            <a:r>
              <a:rPr lang="en-GB" b="1" dirty="0" err="1">
                <a:latin typeface="Courier New" pitchFamily="49" charset="0"/>
              </a:rPr>
              <a:t>V_b</a:t>
            </a:r>
            <a:r>
              <a:rPr lang="en-GB" b="1" dirty="0">
                <a:latin typeface="Courier New" pitchFamily="49" charset="0"/>
              </a:rPr>
              <a:t>-V_B))</a:t>
            </a:r>
          </a:p>
          <a:p>
            <a:pPr algn="l"/>
            <a:r>
              <a:rPr lang="en-GB" b="1" dirty="0">
                <a:latin typeface="Courier New" pitchFamily="49" charset="0"/>
              </a:rPr>
              <a:t>             |     REGIV        REGOLS       Difference          S.E.</a:t>
            </a:r>
          </a:p>
          <a:p>
            <a:pPr algn="l"/>
            <a:r>
              <a:rPr lang="en-GB" b="1" dirty="0">
                <a:latin typeface="Courier New" pitchFamily="49" charset="0"/>
              </a:rPr>
              <a:t>-------------+----------------------------------------------------------------</a:t>
            </a:r>
          </a:p>
          <a:p>
            <a:pPr algn="l"/>
            <a:r>
              <a:rPr lang="en-GB" b="1" dirty="0">
                <a:latin typeface="Courier New" pitchFamily="49" charset="0"/>
              </a:rPr>
              <a:t>           w |    .1619431     1.107448       -.9455052        .3634014</a:t>
            </a:r>
          </a:p>
          <a:p>
            <a:pPr algn="l"/>
            <a:r>
              <a:rPr lang="en-GB" b="1" dirty="0">
                <a:latin typeface="Courier New" pitchFamily="49" charset="0"/>
              </a:rPr>
              <a:t>       _cons |    2.328433     .3590688        1.969364        .7780495</a:t>
            </a:r>
          </a:p>
          <a:p>
            <a:pPr algn="l"/>
            <a:r>
              <a:rPr lang="en-GB" b="1" dirty="0">
                <a:latin typeface="Courier New" pitchFamily="49" charset="0"/>
              </a:rPr>
              <a:t>------------------------------------------------------------------------------</a:t>
            </a:r>
          </a:p>
          <a:p>
            <a:pPr algn="l"/>
            <a:r>
              <a:rPr lang="en-GB" b="1" dirty="0">
                <a:latin typeface="Courier New" pitchFamily="49" charset="0"/>
              </a:rPr>
              <a:t>                       b = consistent under </a:t>
            </a:r>
            <a:r>
              <a:rPr lang="en-GB" b="1" dirty="0" err="1">
                <a:latin typeface="Courier New" pitchFamily="49" charset="0"/>
              </a:rPr>
              <a:t>Ho</a:t>
            </a:r>
            <a:r>
              <a:rPr lang="en-GB" b="1" dirty="0">
                <a:latin typeface="Courier New" pitchFamily="49" charset="0"/>
              </a:rPr>
              <a:t> and Ha; obtained from </a:t>
            </a:r>
            <a:r>
              <a:rPr lang="en-GB" b="1" dirty="0" err="1">
                <a:latin typeface="Courier New" pitchFamily="49" charset="0"/>
              </a:rPr>
              <a:t>ivregress</a:t>
            </a:r>
            <a:endParaRPr lang="en-GB" b="1" dirty="0">
              <a:latin typeface="Courier New" pitchFamily="49" charset="0"/>
            </a:endParaRPr>
          </a:p>
          <a:p>
            <a:pPr algn="l"/>
            <a:r>
              <a:rPr lang="en-GB" b="1" dirty="0">
                <a:latin typeface="Courier New" pitchFamily="49" charset="0"/>
              </a:rPr>
              <a:t>          B = inconsistent under Ha, efficient under </a:t>
            </a:r>
            <a:r>
              <a:rPr lang="en-GB" b="1" dirty="0" err="1">
                <a:latin typeface="Courier New" pitchFamily="49" charset="0"/>
              </a:rPr>
              <a:t>Ho</a:t>
            </a:r>
            <a:r>
              <a:rPr lang="en-GB" b="1" dirty="0">
                <a:latin typeface="Courier New" pitchFamily="49" charset="0"/>
              </a:rPr>
              <a:t>; obtained from regress</a:t>
            </a:r>
          </a:p>
          <a:p>
            <a:pPr algn="l"/>
            <a:endParaRPr lang="en-GB" b="1" dirty="0">
              <a:latin typeface="Courier New" pitchFamily="49" charset="0"/>
            </a:endParaRPr>
          </a:p>
          <a:p>
            <a:pPr algn="l"/>
            <a:r>
              <a:rPr lang="en-GB" b="1" dirty="0">
                <a:latin typeface="Courier New" pitchFamily="49" charset="0"/>
              </a:rPr>
              <a:t>    Test:  </a:t>
            </a:r>
            <a:r>
              <a:rPr lang="en-GB" b="1" dirty="0" err="1">
                <a:latin typeface="Courier New" pitchFamily="49" charset="0"/>
              </a:rPr>
              <a:t>Ho</a:t>
            </a:r>
            <a:r>
              <a:rPr lang="en-GB" b="1" dirty="0">
                <a:latin typeface="Courier New" pitchFamily="49" charset="0"/>
              </a:rPr>
              <a:t>:  difference in coefficients not systematic</a:t>
            </a:r>
          </a:p>
          <a:p>
            <a:pPr algn="l"/>
            <a:r>
              <a:rPr lang="en-GB" b="1" dirty="0">
                <a:latin typeface="Courier New" pitchFamily="49" charset="0"/>
              </a:rPr>
              <a:t>                  chi2(2) = (b-B)'[(</a:t>
            </a:r>
            <a:r>
              <a:rPr lang="en-GB" b="1" dirty="0" err="1">
                <a:latin typeface="Courier New" pitchFamily="49" charset="0"/>
              </a:rPr>
              <a:t>V_b</a:t>
            </a:r>
            <a:r>
              <a:rPr lang="en-GB" b="1" dirty="0">
                <a:latin typeface="Courier New" pitchFamily="49" charset="0"/>
              </a:rPr>
              <a:t>-V_B)^(-1)](b-B)</a:t>
            </a:r>
          </a:p>
          <a:p>
            <a:pPr algn="l"/>
            <a:r>
              <a:rPr lang="en-GB" b="1" dirty="0">
                <a:latin typeface="Courier New" pitchFamily="49" charset="0"/>
              </a:rPr>
              <a:t>                          =        6.77</a:t>
            </a:r>
          </a:p>
          <a:p>
            <a:pPr algn="l"/>
            <a:r>
              <a:rPr lang="en-GB" b="1" dirty="0">
                <a:latin typeface="Courier New" pitchFamily="49" charset="0"/>
              </a:rPr>
              <a:t>                </a:t>
            </a:r>
            <a:r>
              <a:rPr lang="en-GB" b="1" dirty="0" err="1">
                <a:latin typeface="Courier New" pitchFamily="49" charset="0"/>
              </a:rPr>
              <a:t>Prob</a:t>
            </a:r>
            <a:r>
              <a:rPr lang="en-GB" b="1" dirty="0">
                <a:latin typeface="Courier New" pitchFamily="49" charset="0"/>
              </a:rPr>
              <a:t>&gt;chi2 =      0.0339</a:t>
            </a:r>
            <a:endParaRPr lang="en-US" b="1" dirty="0">
              <a:latin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8907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317" name="Text Box 4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14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3319" name="Text Box 8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GB" sz="1500" b="1" dirty="0"/>
              <a:t>U</a:t>
            </a:r>
            <a:r>
              <a:rPr lang="en-GB" sz="1500" b="1" dirty="0" smtClean="0"/>
              <a:t>nder </a:t>
            </a:r>
            <a:r>
              <a:rPr lang="en-GB" sz="1500" b="1" dirty="0"/>
              <a:t>the </a:t>
            </a:r>
            <a:r>
              <a:rPr lang="en-GB" sz="1500" b="1" dirty="0" smtClean="0"/>
              <a:t>alternative hypothesis, IV estimators are consistent but OLS estimators are inconsistent.  There should then be systematic differences between the two sets of coefficients.</a:t>
            </a:r>
            <a:endParaRPr lang="en-GB" sz="1500" b="1" dirty="0"/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" name="Text Box 19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GB" sz="1800" b="1" dirty="0"/>
              <a:t>SIMULTANEOUS EQUATIONS ESTIMATION: DURBIN</a:t>
            </a:r>
            <a:r>
              <a:rPr lang="en-GB" sz="1800" b="1" dirty="0">
                <a:cs typeface="Arial" charset="0"/>
              </a:rPr>
              <a:t>–</a:t>
            </a:r>
            <a:r>
              <a:rPr lang="en-GB" sz="1800" b="1" dirty="0"/>
              <a:t>WU</a:t>
            </a:r>
            <a:r>
              <a:rPr lang="en-GB" sz="1800" b="1" dirty="0">
                <a:cs typeface="Arial" charset="0"/>
              </a:rPr>
              <a:t>–</a:t>
            </a:r>
            <a:r>
              <a:rPr lang="en-GB" sz="1800" b="1" dirty="0"/>
              <a:t>HAUSMAN TEST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48375"/>
            <a:ext cx="9144000" cy="31860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1398588" y="2117725"/>
            <a:ext cx="7348537" cy="4572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2103438" y="847725"/>
            <a:ext cx="2468562" cy="2286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6" name="Text Box 17"/>
          <p:cNvSpPr txBox="1">
            <a:spLocks noChangeArrowheads="1"/>
          </p:cNvSpPr>
          <p:nvPr/>
        </p:nvSpPr>
        <p:spPr bwMode="auto">
          <a:xfrm>
            <a:off x="301625" y="597600"/>
            <a:ext cx="8532813" cy="3211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GB" dirty="0" smtClean="0"/>
              <a:t>                                    </a:t>
            </a:r>
            <a:r>
              <a:rPr lang="en-GB" b="1" dirty="0">
                <a:latin typeface="Courier New" pitchFamily="49" charset="0"/>
              </a:rPr>
              <a:t>---- Coefficients ----</a:t>
            </a:r>
          </a:p>
          <a:p>
            <a:pPr algn="l"/>
            <a:r>
              <a:rPr lang="en-GB" b="1" dirty="0">
                <a:latin typeface="Courier New" pitchFamily="49" charset="0"/>
              </a:rPr>
              <a:t>             |      (b)          (B)            (b-B)     </a:t>
            </a:r>
            <a:r>
              <a:rPr lang="en-GB" b="1" dirty="0" err="1">
                <a:latin typeface="Courier New" pitchFamily="49" charset="0"/>
              </a:rPr>
              <a:t>sqrt</a:t>
            </a:r>
            <a:r>
              <a:rPr lang="en-GB" b="1" dirty="0">
                <a:latin typeface="Courier New" pitchFamily="49" charset="0"/>
              </a:rPr>
              <a:t>(</a:t>
            </a:r>
            <a:r>
              <a:rPr lang="en-GB" b="1" dirty="0" err="1">
                <a:latin typeface="Courier New" pitchFamily="49" charset="0"/>
              </a:rPr>
              <a:t>diag</a:t>
            </a:r>
            <a:r>
              <a:rPr lang="en-GB" b="1" dirty="0">
                <a:latin typeface="Courier New" pitchFamily="49" charset="0"/>
              </a:rPr>
              <a:t>(</a:t>
            </a:r>
            <a:r>
              <a:rPr lang="en-GB" b="1" dirty="0" err="1">
                <a:latin typeface="Courier New" pitchFamily="49" charset="0"/>
              </a:rPr>
              <a:t>V_b</a:t>
            </a:r>
            <a:r>
              <a:rPr lang="en-GB" b="1" dirty="0">
                <a:latin typeface="Courier New" pitchFamily="49" charset="0"/>
              </a:rPr>
              <a:t>-V_B))</a:t>
            </a:r>
          </a:p>
          <a:p>
            <a:pPr algn="l"/>
            <a:r>
              <a:rPr lang="en-GB" b="1" dirty="0">
                <a:latin typeface="Courier New" pitchFamily="49" charset="0"/>
              </a:rPr>
              <a:t>             |     REGIV        REGOLS       Difference          S.E.</a:t>
            </a:r>
          </a:p>
          <a:p>
            <a:pPr algn="l"/>
            <a:r>
              <a:rPr lang="en-GB" b="1" dirty="0">
                <a:latin typeface="Courier New" pitchFamily="49" charset="0"/>
              </a:rPr>
              <a:t>-------------+----------------------------------------------------------------</a:t>
            </a:r>
          </a:p>
          <a:p>
            <a:pPr algn="l"/>
            <a:r>
              <a:rPr lang="en-GB" b="1" dirty="0">
                <a:latin typeface="Courier New" pitchFamily="49" charset="0"/>
              </a:rPr>
              <a:t>           w |    .1619431     1.107448       -.9455052        .3634014</a:t>
            </a:r>
          </a:p>
          <a:p>
            <a:pPr algn="l"/>
            <a:r>
              <a:rPr lang="en-GB" b="1" dirty="0">
                <a:latin typeface="Courier New" pitchFamily="49" charset="0"/>
              </a:rPr>
              <a:t>       _cons |    2.328433     .3590688        1.969364        .7780495</a:t>
            </a:r>
          </a:p>
          <a:p>
            <a:pPr algn="l"/>
            <a:r>
              <a:rPr lang="en-GB" b="1" dirty="0">
                <a:latin typeface="Courier New" pitchFamily="49" charset="0"/>
              </a:rPr>
              <a:t>------------------------------------------------------------------------------</a:t>
            </a:r>
          </a:p>
          <a:p>
            <a:pPr algn="l"/>
            <a:r>
              <a:rPr lang="en-GB" b="1" dirty="0">
                <a:latin typeface="Courier New" pitchFamily="49" charset="0"/>
              </a:rPr>
              <a:t>                       b = consistent under </a:t>
            </a:r>
            <a:r>
              <a:rPr lang="en-GB" b="1" dirty="0" err="1">
                <a:latin typeface="Courier New" pitchFamily="49" charset="0"/>
              </a:rPr>
              <a:t>Ho</a:t>
            </a:r>
            <a:r>
              <a:rPr lang="en-GB" b="1" dirty="0">
                <a:latin typeface="Courier New" pitchFamily="49" charset="0"/>
              </a:rPr>
              <a:t> and Ha; obtained from </a:t>
            </a:r>
            <a:r>
              <a:rPr lang="en-GB" b="1" dirty="0" err="1">
                <a:latin typeface="Courier New" pitchFamily="49" charset="0"/>
              </a:rPr>
              <a:t>ivregress</a:t>
            </a:r>
            <a:endParaRPr lang="en-GB" b="1" dirty="0">
              <a:latin typeface="Courier New" pitchFamily="49" charset="0"/>
            </a:endParaRPr>
          </a:p>
          <a:p>
            <a:pPr algn="l"/>
            <a:r>
              <a:rPr lang="en-GB" b="1" dirty="0">
                <a:latin typeface="Courier New" pitchFamily="49" charset="0"/>
              </a:rPr>
              <a:t>          B = inconsistent under Ha, efficient under </a:t>
            </a:r>
            <a:r>
              <a:rPr lang="en-GB" b="1" dirty="0" err="1">
                <a:latin typeface="Courier New" pitchFamily="49" charset="0"/>
              </a:rPr>
              <a:t>Ho</a:t>
            </a:r>
            <a:r>
              <a:rPr lang="en-GB" b="1" dirty="0">
                <a:latin typeface="Courier New" pitchFamily="49" charset="0"/>
              </a:rPr>
              <a:t>; obtained from regress</a:t>
            </a:r>
          </a:p>
          <a:p>
            <a:pPr algn="l"/>
            <a:endParaRPr lang="en-GB" b="1" dirty="0">
              <a:latin typeface="Courier New" pitchFamily="49" charset="0"/>
            </a:endParaRPr>
          </a:p>
          <a:p>
            <a:pPr algn="l"/>
            <a:r>
              <a:rPr lang="en-GB" b="1" dirty="0">
                <a:latin typeface="Courier New" pitchFamily="49" charset="0"/>
              </a:rPr>
              <a:t>    Test:  </a:t>
            </a:r>
            <a:r>
              <a:rPr lang="en-GB" b="1" dirty="0" err="1">
                <a:latin typeface="Courier New" pitchFamily="49" charset="0"/>
              </a:rPr>
              <a:t>Ho</a:t>
            </a:r>
            <a:r>
              <a:rPr lang="en-GB" b="1" dirty="0">
                <a:latin typeface="Courier New" pitchFamily="49" charset="0"/>
              </a:rPr>
              <a:t>:  difference in coefficients not systematic</a:t>
            </a:r>
          </a:p>
          <a:p>
            <a:pPr algn="l"/>
            <a:r>
              <a:rPr lang="en-GB" b="1" dirty="0">
                <a:latin typeface="Courier New" pitchFamily="49" charset="0"/>
              </a:rPr>
              <a:t>                  chi2(2) = (b-B)'[(</a:t>
            </a:r>
            <a:r>
              <a:rPr lang="en-GB" b="1" dirty="0" err="1">
                <a:latin typeface="Courier New" pitchFamily="49" charset="0"/>
              </a:rPr>
              <a:t>V_b</a:t>
            </a:r>
            <a:r>
              <a:rPr lang="en-GB" b="1" dirty="0">
                <a:latin typeface="Courier New" pitchFamily="49" charset="0"/>
              </a:rPr>
              <a:t>-V_B)^(-1)](b-B)</a:t>
            </a:r>
          </a:p>
          <a:p>
            <a:pPr algn="l"/>
            <a:r>
              <a:rPr lang="en-GB" b="1" dirty="0">
                <a:latin typeface="Courier New" pitchFamily="49" charset="0"/>
              </a:rPr>
              <a:t>                          =        6.77</a:t>
            </a:r>
          </a:p>
          <a:p>
            <a:pPr algn="l"/>
            <a:r>
              <a:rPr lang="en-GB" b="1" dirty="0">
                <a:latin typeface="Courier New" pitchFamily="49" charset="0"/>
              </a:rPr>
              <a:t>                </a:t>
            </a:r>
            <a:r>
              <a:rPr lang="en-GB" b="1" dirty="0" err="1">
                <a:latin typeface="Courier New" pitchFamily="49" charset="0"/>
              </a:rPr>
              <a:t>Prob</a:t>
            </a:r>
            <a:r>
              <a:rPr lang="en-GB" b="1" dirty="0">
                <a:latin typeface="Courier New" pitchFamily="49" charset="0"/>
              </a:rPr>
              <a:t>&gt;chi2 =      0.0339</a:t>
            </a:r>
            <a:endParaRPr lang="en-US" b="1" dirty="0">
              <a:latin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9390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48375"/>
            <a:ext cx="9144000" cy="31860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341" name="Rectangle 9"/>
          <p:cNvSpPr>
            <a:spLocks noChangeArrowheads="1"/>
          </p:cNvSpPr>
          <p:nvPr/>
        </p:nvSpPr>
        <p:spPr bwMode="auto">
          <a:xfrm>
            <a:off x="2255838" y="2970213"/>
            <a:ext cx="4008437" cy="4392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3563938" y="1474788"/>
            <a:ext cx="1069975" cy="446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9" name="Rectangle 3"/>
          <p:cNvSpPr>
            <a:spLocks noChangeArrowheads="1"/>
          </p:cNvSpPr>
          <p:nvPr/>
        </p:nvSpPr>
        <p:spPr bwMode="auto">
          <a:xfrm>
            <a:off x="2159000" y="1474788"/>
            <a:ext cx="1079500" cy="446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7" name="Text Box 17"/>
          <p:cNvSpPr txBox="1">
            <a:spLocks noChangeArrowheads="1"/>
          </p:cNvSpPr>
          <p:nvPr/>
        </p:nvSpPr>
        <p:spPr bwMode="auto">
          <a:xfrm>
            <a:off x="301625" y="597600"/>
            <a:ext cx="8532813" cy="3211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GB" dirty="0" smtClean="0"/>
              <a:t>                                    </a:t>
            </a:r>
            <a:r>
              <a:rPr lang="en-GB" b="1" dirty="0">
                <a:latin typeface="Courier New" pitchFamily="49" charset="0"/>
              </a:rPr>
              <a:t>---- Coefficients ----</a:t>
            </a:r>
          </a:p>
          <a:p>
            <a:pPr algn="l"/>
            <a:r>
              <a:rPr lang="en-GB" b="1" dirty="0">
                <a:latin typeface="Courier New" pitchFamily="49" charset="0"/>
              </a:rPr>
              <a:t>             |      (b)          (B)            (b-B)     </a:t>
            </a:r>
            <a:r>
              <a:rPr lang="en-GB" b="1" dirty="0" err="1">
                <a:latin typeface="Courier New" pitchFamily="49" charset="0"/>
              </a:rPr>
              <a:t>sqrt</a:t>
            </a:r>
            <a:r>
              <a:rPr lang="en-GB" b="1" dirty="0">
                <a:latin typeface="Courier New" pitchFamily="49" charset="0"/>
              </a:rPr>
              <a:t>(</a:t>
            </a:r>
            <a:r>
              <a:rPr lang="en-GB" b="1" dirty="0" err="1">
                <a:latin typeface="Courier New" pitchFamily="49" charset="0"/>
              </a:rPr>
              <a:t>diag</a:t>
            </a:r>
            <a:r>
              <a:rPr lang="en-GB" b="1" dirty="0">
                <a:latin typeface="Courier New" pitchFamily="49" charset="0"/>
              </a:rPr>
              <a:t>(</a:t>
            </a:r>
            <a:r>
              <a:rPr lang="en-GB" b="1" dirty="0" err="1">
                <a:latin typeface="Courier New" pitchFamily="49" charset="0"/>
              </a:rPr>
              <a:t>V_b</a:t>
            </a:r>
            <a:r>
              <a:rPr lang="en-GB" b="1" dirty="0">
                <a:latin typeface="Courier New" pitchFamily="49" charset="0"/>
              </a:rPr>
              <a:t>-V_B))</a:t>
            </a:r>
          </a:p>
          <a:p>
            <a:pPr algn="l"/>
            <a:r>
              <a:rPr lang="en-GB" b="1" dirty="0">
                <a:latin typeface="Courier New" pitchFamily="49" charset="0"/>
              </a:rPr>
              <a:t>             |     REGIV        REGOLS       Difference          S.E.</a:t>
            </a:r>
          </a:p>
          <a:p>
            <a:pPr algn="l"/>
            <a:r>
              <a:rPr lang="en-GB" b="1" dirty="0">
                <a:latin typeface="Courier New" pitchFamily="49" charset="0"/>
              </a:rPr>
              <a:t>-------------+----------------------------------------------------------------</a:t>
            </a:r>
          </a:p>
          <a:p>
            <a:pPr algn="l"/>
            <a:r>
              <a:rPr lang="en-GB" b="1" dirty="0">
                <a:latin typeface="Courier New" pitchFamily="49" charset="0"/>
              </a:rPr>
              <a:t>           w |    .1619431     1.107448       -.9455052        .3634014</a:t>
            </a:r>
          </a:p>
          <a:p>
            <a:pPr algn="l"/>
            <a:r>
              <a:rPr lang="en-GB" b="1" dirty="0">
                <a:latin typeface="Courier New" pitchFamily="49" charset="0"/>
              </a:rPr>
              <a:t>       _cons |    2.328433     .3590688        1.969364        .7780495</a:t>
            </a:r>
          </a:p>
          <a:p>
            <a:pPr algn="l"/>
            <a:r>
              <a:rPr lang="en-GB" b="1" dirty="0">
                <a:latin typeface="Courier New" pitchFamily="49" charset="0"/>
              </a:rPr>
              <a:t>------------------------------------------------------------------------------</a:t>
            </a:r>
          </a:p>
          <a:p>
            <a:pPr algn="l"/>
            <a:r>
              <a:rPr lang="en-GB" b="1" dirty="0">
                <a:latin typeface="Courier New" pitchFamily="49" charset="0"/>
              </a:rPr>
              <a:t>                       b = consistent under </a:t>
            </a:r>
            <a:r>
              <a:rPr lang="en-GB" b="1" dirty="0" err="1">
                <a:latin typeface="Courier New" pitchFamily="49" charset="0"/>
              </a:rPr>
              <a:t>Ho</a:t>
            </a:r>
            <a:r>
              <a:rPr lang="en-GB" b="1" dirty="0">
                <a:latin typeface="Courier New" pitchFamily="49" charset="0"/>
              </a:rPr>
              <a:t> and Ha; obtained from </a:t>
            </a:r>
            <a:r>
              <a:rPr lang="en-GB" b="1" dirty="0" err="1">
                <a:latin typeface="Courier New" pitchFamily="49" charset="0"/>
              </a:rPr>
              <a:t>ivregress</a:t>
            </a:r>
            <a:endParaRPr lang="en-GB" b="1" dirty="0">
              <a:latin typeface="Courier New" pitchFamily="49" charset="0"/>
            </a:endParaRPr>
          </a:p>
          <a:p>
            <a:pPr algn="l"/>
            <a:r>
              <a:rPr lang="en-GB" b="1" dirty="0">
                <a:latin typeface="Courier New" pitchFamily="49" charset="0"/>
              </a:rPr>
              <a:t>          B = inconsistent under Ha, efficient under </a:t>
            </a:r>
            <a:r>
              <a:rPr lang="en-GB" b="1" dirty="0" err="1">
                <a:latin typeface="Courier New" pitchFamily="49" charset="0"/>
              </a:rPr>
              <a:t>Ho</a:t>
            </a:r>
            <a:r>
              <a:rPr lang="en-GB" b="1" dirty="0">
                <a:latin typeface="Courier New" pitchFamily="49" charset="0"/>
              </a:rPr>
              <a:t>; obtained from regress</a:t>
            </a:r>
          </a:p>
          <a:p>
            <a:pPr algn="l"/>
            <a:endParaRPr lang="en-GB" b="1" dirty="0">
              <a:latin typeface="Courier New" pitchFamily="49" charset="0"/>
            </a:endParaRPr>
          </a:p>
          <a:p>
            <a:pPr algn="l"/>
            <a:r>
              <a:rPr lang="en-GB" b="1" dirty="0">
                <a:latin typeface="Courier New" pitchFamily="49" charset="0"/>
              </a:rPr>
              <a:t>    Test:  </a:t>
            </a:r>
            <a:r>
              <a:rPr lang="en-GB" b="1" dirty="0" err="1">
                <a:latin typeface="Courier New" pitchFamily="49" charset="0"/>
              </a:rPr>
              <a:t>Ho</a:t>
            </a:r>
            <a:r>
              <a:rPr lang="en-GB" b="1" dirty="0">
                <a:latin typeface="Courier New" pitchFamily="49" charset="0"/>
              </a:rPr>
              <a:t>:  difference in coefficients not systematic</a:t>
            </a:r>
          </a:p>
          <a:p>
            <a:pPr algn="l"/>
            <a:r>
              <a:rPr lang="en-GB" b="1" dirty="0">
                <a:latin typeface="Courier New" pitchFamily="49" charset="0"/>
              </a:rPr>
              <a:t>                  chi2(2) = (b-B)'[(</a:t>
            </a:r>
            <a:r>
              <a:rPr lang="en-GB" b="1" dirty="0" err="1">
                <a:latin typeface="Courier New" pitchFamily="49" charset="0"/>
              </a:rPr>
              <a:t>V_b</a:t>
            </a:r>
            <a:r>
              <a:rPr lang="en-GB" b="1" dirty="0">
                <a:latin typeface="Courier New" pitchFamily="49" charset="0"/>
              </a:rPr>
              <a:t>-V_B)^(-1)](b-B)</a:t>
            </a:r>
          </a:p>
          <a:p>
            <a:pPr algn="l"/>
            <a:r>
              <a:rPr lang="en-GB" b="1" dirty="0">
                <a:latin typeface="Courier New" pitchFamily="49" charset="0"/>
              </a:rPr>
              <a:t>                          =        6.77</a:t>
            </a:r>
          </a:p>
          <a:p>
            <a:pPr algn="l"/>
            <a:r>
              <a:rPr lang="en-GB" b="1" dirty="0">
                <a:latin typeface="Courier New" pitchFamily="49" charset="0"/>
              </a:rPr>
              <a:t>                </a:t>
            </a:r>
            <a:r>
              <a:rPr lang="en-GB" b="1" dirty="0" err="1">
                <a:latin typeface="Courier New" pitchFamily="49" charset="0"/>
              </a:rPr>
              <a:t>Prob</a:t>
            </a:r>
            <a:r>
              <a:rPr lang="en-GB" b="1" dirty="0">
                <a:latin typeface="Courier New" pitchFamily="49" charset="0"/>
              </a:rPr>
              <a:t>&gt;chi2 =      0.0339</a:t>
            </a:r>
            <a:endParaRPr lang="en-US" b="1" dirty="0">
              <a:latin typeface="Courier New" pitchFamily="49" charset="0"/>
            </a:endParaRPr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342" name="Text Box 4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15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4344" name="Text Box 8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GB" sz="1500" b="1" dirty="0"/>
              <a:t>Under the null hypothesis, the test statistic is in principle distributed as a chi-squared statistic with degrees of freedom equal to the number of coefficients being compared.  However for finite samples the degrees of freedom may be fewer.  </a:t>
            </a:r>
            <a:r>
              <a:rPr lang="en-GB" sz="1500" b="1" dirty="0" err="1"/>
              <a:t>Stata</a:t>
            </a:r>
            <a:r>
              <a:rPr lang="en-GB" sz="1500" b="1" dirty="0"/>
              <a:t> gives the number.</a:t>
            </a: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" name="Text Box 19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GB" sz="1800" b="1" dirty="0"/>
              <a:t>SIMULTANEOUS EQUATIONS ESTIMATION: DURBIN</a:t>
            </a:r>
            <a:r>
              <a:rPr lang="en-GB" sz="1800" b="1" dirty="0">
                <a:cs typeface="Arial" charset="0"/>
              </a:rPr>
              <a:t>–</a:t>
            </a:r>
            <a:r>
              <a:rPr lang="en-GB" sz="1800" b="1" dirty="0"/>
              <a:t>WU</a:t>
            </a:r>
            <a:r>
              <a:rPr lang="en-GB" sz="1800" b="1" dirty="0">
                <a:cs typeface="Arial" charset="0"/>
              </a:rPr>
              <a:t>–</a:t>
            </a:r>
            <a:r>
              <a:rPr lang="en-GB" sz="1800" b="1" dirty="0"/>
              <a:t>HAUSMAN TEST</a:t>
            </a:r>
            <a:endParaRPr lang="en-GB" sz="16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0" y="3841200"/>
            <a:ext cx="9144000" cy="11499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365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16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5367" name="Text Box 7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GB" sz="1500" b="1" dirty="0"/>
              <a:t>The critical value of chi-squared with </a:t>
            </a:r>
            <a:r>
              <a:rPr lang="en-GB" sz="1500" b="1" dirty="0" smtClean="0"/>
              <a:t>2 degrees </a:t>
            </a:r>
            <a:r>
              <a:rPr lang="en-GB" sz="1500" b="1" dirty="0"/>
              <a:t>of freedom at the 5 </a:t>
            </a:r>
            <a:r>
              <a:rPr lang="en-GB" sz="1500" b="1" dirty="0" err="1"/>
              <a:t>percent</a:t>
            </a:r>
            <a:r>
              <a:rPr lang="en-GB" sz="1500" b="1" dirty="0"/>
              <a:t> level is 5.99, so in this case we reject the null hypothesis at this significance level</a:t>
            </a:r>
            <a:r>
              <a:rPr lang="en-GB" sz="1500" b="1" dirty="0" smtClean="0"/>
              <a:t>.</a:t>
            </a:r>
            <a:endParaRPr lang="en-GB" sz="1500" b="1" dirty="0"/>
          </a:p>
        </p:txBody>
      </p:sp>
      <p:graphicFrame>
        <p:nvGraphicFramePr>
          <p:cNvPr id="15371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2122741"/>
              </p:ext>
            </p:extLst>
          </p:nvPr>
        </p:nvGraphicFramePr>
        <p:xfrm>
          <a:off x="3416300" y="3946525"/>
          <a:ext cx="22352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26" name="Equation" r:id="rId3" imgW="2234880" imgH="444240" progId="Equation.3">
                  <p:embed/>
                </p:oleObj>
              </mc:Choice>
              <mc:Fallback>
                <p:oleObj name="Equation" r:id="rId3" imgW="2234880" imgH="44424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6300" y="3946525"/>
                        <a:ext cx="22352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9" name="Text Box 19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GB" sz="1800" b="1" dirty="0"/>
              <a:t>SIMULTANEOUS EQUATIONS ESTIMATION: DURBIN</a:t>
            </a:r>
            <a:r>
              <a:rPr lang="en-GB" sz="1800" b="1" dirty="0">
                <a:cs typeface="Arial" charset="0"/>
              </a:rPr>
              <a:t>–</a:t>
            </a:r>
            <a:r>
              <a:rPr lang="en-GB" sz="1800" b="1" dirty="0"/>
              <a:t>WU</a:t>
            </a:r>
            <a:r>
              <a:rPr lang="en-GB" sz="1800" b="1" dirty="0">
                <a:cs typeface="Arial" charset="0"/>
              </a:rPr>
              <a:t>–</a:t>
            </a:r>
            <a:r>
              <a:rPr lang="en-GB" sz="1800" b="1" dirty="0"/>
              <a:t>HAUSMAN TEST</a:t>
            </a:r>
            <a:endParaRPr lang="en-GB" sz="1600" dirty="0">
              <a:latin typeface="Times New Roman" pitchFamily="18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0928720"/>
              </p:ext>
            </p:extLst>
          </p:nvPr>
        </p:nvGraphicFramePr>
        <p:xfrm>
          <a:off x="3422650" y="4456113"/>
          <a:ext cx="22098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27" name="Equation" r:id="rId5" imgW="2209680" imgH="444240" progId="Equation.3">
                  <p:embed/>
                </p:oleObj>
              </mc:Choice>
              <mc:Fallback>
                <p:oleObj name="Equation" r:id="rId5" imgW="2209680" imgH="44424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2650" y="4456113"/>
                        <a:ext cx="22098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548375"/>
            <a:ext cx="9144000" cy="31860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" name="Rectangle 10"/>
          <p:cNvSpPr>
            <a:spLocks noChangeArrowheads="1"/>
          </p:cNvSpPr>
          <p:nvPr/>
        </p:nvSpPr>
        <p:spPr bwMode="auto">
          <a:xfrm>
            <a:off x="3563938" y="1474788"/>
            <a:ext cx="1069975" cy="446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1" name="Rectangle 3"/>
          <p:cNvSpPr>
            <a:spLocks noChangeArrowheads="1"/>
          </p:cNvSpPr>
          <p:nvPr/>
        </p:nvSpPr>
        <p:spPr bwMode="auto">
          <a:xfrm>
            <a:off x="2159000" y="1474788"/>
            <a:ext cx="1079500" cy="446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4" name="Rectangle 9"/>
          <p:cNvSpPr>
            <a:spLocks noChangeArrowheads="1"/>
          </p:cNvSpPr>
          <p:nvPr/>
        </p:nvSpPr>
        <p:spPr bwMode="auto">
          <a:xfrm>
            <a:off x="2255838" y="2970213"/>
            <a:ext cx="4008437" cy="4392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7" name="Text Box 17"/>
          <p:cNvSpPr txBox="1">
            <a:spLocks noChangeArrowheads="1"/>
          </p:cNvSpPr>
          <p:nvPr/>
        </p:nvSpPr>
        <p:spPr bwMode="auto">
          <a:xfrm>
            <a:off x="301625" y="597600"/>
            <a:ext cx="8532813" cy="3211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GB" dirty="0" smtClean="0"/>
              <a:t>                                    </a:t>
            </a:r>
            <a:r>
              <a:rPr lang="en-GB" b="1" dirty="0">
                <a:latin typeface="Courier New" pitchFamily="49" charset="0"/>
              </a:rPr>
              <a:t>---- Coefficients ----</a:t>
            </a:r>
          </a:p>
          <a:p>
            <a:pPr algn="l"/>
            <a:r>
              <a:rPr lang="en-GB" b="1" dirty="0">
                <a:latin typeface="Courier New" pitchFamily="49" charset="0"/>
              </a:rPr>
              <a:t>             |      (b)          (B)            (b-B)     </a:t>
            </a:r>
            <a:r>
              <a:rPr lang="en-GB" b="1" dirty="0" err="1">
                <a:latin typeface="Courier New" pitchFamily="49" charset="0"/>
              </a:rPr>
              <a:t>sqrt</a:t>
            </a:r>
            <a:r>
              <a:rPr lang="en-GB" b="1" dirty="0">
                <a:latin typeface="Courier New" pitchFamily="49" charset="0"/>
              </a:rPr>
              <a:t>(</a:t>
            </a:r>
            <a:r>
              <a:rPr lang="en-GB" b="1" dirty="0" err="1">
                <a:latin typeface="Courier New" pitchFamily="49" charset="0"/>
              </a:rPr>
              <a:t>diag</a:t>
            </a:r>
            <a:r>
              <a:rPr lang="en-GB" b="1" dirty="0">
                <a:latin typeface="Courier New" pitchFamily="49" charset="0"/>
              </a:rPr>
              <a:t>(</a:t>
            </a:r>
            <a:r>
              <a:rPr lang="en-GB" b="1" dirty="0" err="1">
                <a:latin typeface="Courier New" pitchFamily="49" charset="0"/>
              </a:rPr>
              <a:t>V_b</a:t>
            </a:r>
            <a:r>
              <a:rPr lang="en-GB" b="1" dirty="0">
                <a:latin typeface="Courier New" pitchFamily="49" charset="0"/>
              </a:rPr>
              <a:t>-V_B))</a:t>
            </a:r>
          </a:p>
          <a:p>
            <a:pPr algn="l"/>
            <a:r>
              <a:rPr lang="en-GB" b="1" dirty="0">
                <a:latin typeface="Courier New" pitchFamily="49" charset="0"/>
              </a:rPr>
              <a:t>             |     REGIV        REGOLS       Difference          S.E.</a:t>
            </a:r>
          </a:p>
          <a:p>
            <a:pPr algn="l"/>
            <a:r>
              <a:rPr lang="en-GB" b="1" dirty="0">
                <a:latin typeface="Courier New" pitchFamily="49" charset="0"/>
              </a:rPr>
              <a:t>-------------+----------------------------------------------------------------</a:t>
            </a:r>
          </a:p>
          <a:p>
            <a:pPr algn="l"/>
            <a:r>
              <a:rPr lang="en-GB" b="1" dirty="0">
                <a:latin typeface="Courier New" pitchFamily="49" charset="0"/>
              </a:rPr>
              <a:t>           w |    .1619431     1.107448       -.9455052        .3634014</a:t>
            </a:r>
          </a:p>
          <a:p>
            <a:pPr algn="l"/>
            <a:r>
              <a:rPr lang="en-GB" b="1" dirty="0">
                <a:latin typeface="Courier New" pitchFamily="49" charset="0"/>
              </a:rPr>
              <a:t>       _cons |    2.328433     .3590688        1.969364        .7780495</a:t>
            </a:r>
          </a:p>
          <a:p>
            <a:pPr algn="l"/>
            <a:r>
              <a:rPr lang="en-GB" b="1" dirty="0">
                <a:latin typeface="Courier New" pitchFamily="49" charset="0"/>
              </a:rPr>
              <a:t>------------------------------------------------------------------------------</a:t>
            </a:r>
          </a:p>
          <a:p>
            <a:pPr algn="l"/>
            <a:r>
              <a:rPr lang="en-GB" b="1" dirty="0">
                <a:latin typeface="Courier New" pitchFamily="49" charset="0"/>
              </a:rPr>
              <a:t>                       b = consistent under </a:t>
            </a:r>
            <a:r>
              <a:rPr lang="en-GB" b="1" dirty="0" err="1">
                <a:latin typeface="Courier New" pitchFamily="49" charset="0"/>
              </a:rPr>
              <a:t>Ho</a:t>
            </a:r>
            <a:r>
              <a:rPr lang="en-GB" b="1" dirty="0">
                <a:latin typeface="Courier New" pitchFamily="49" charset="0"/>
              </a:rPr>
              <a:t> and Ha; obtained from </a:t>
            </a:r>
            <a:r>
              <a:rPr lang="en-GB" b="1" dirty="0" err="1">
                <a:latin typeface="Courier New" pitchFamily="49" charset="0"/>
              </a:rPr>
              <a:t>ivregress</a:t>
            </a:r>
            <a:endParaRPr lang="en-GB" b="1" dirty="0">
              <a:latin typeface="Courier New" pitchFamily="49" charset="0"/>
            </a:endParaRPr>
          </a:p>
          <a:p>
            <a:pPr algn="l"/>
            <a:r>
              <a:rPr lang="en-GB" b="1" dirty="0">
                <a:latin typeface="Courier New" pitchFamily="49" charset="0"/>
              </a:rPr>
              <a:t>          B = inconsistent under Ha, efficient under </a:t>
            </a:r>
            <a:r>
              <a:rPr lang="en-GB" b="1" dirty="0" err="1">
                <a:latin typeface="Courier New" pitchFamily="49" charset="0"/>
              </a:rPr>
              <a:t>Ho</a:t>
            </a:r>
            <a:r>
              <a:rPr lang="en-GB" b="1" dirty="0">
                <a:latin typeface="Courier New" pitchFamily="49" charset="0"/>
              </a:rPr>
              <a:t>; obtained from regress</a:t>
            </a:r>
          </a:p>
          <a:p>
            <a:pPr algn="l"/>
            <a:endParaRPr lang="en-GB" b="1" dirty="0">
              <a:latin typeface="Courier New" pitchFamily="49" charset="0"/>
            </a:endParaRPr>
          </a:p>
          <a:p>
            <a:pPr algn="l"/>
            <a:r>
              <a:rPr lang="en-GB" b="1" dirty="0">
                <a:latin typeface="Courier New" pitchFamily="49" charset="0"/>
              </a:rPr>
              <a:t>    Test:  </a:t>
            </a:r>
            <a:r>
              <a:rPr lang="en-GB" b="1" dirty="0" err="1">
                <a:latin typeface="Courier New" pitchFamily="49" charset="0"/>
              </a:rPr>
              <a:t>Ho</a:t>
            </a:r>
            <a:r>
              <a:rPr lang="en-GB" b="1" dirty="0">
                <a:latin typeface="Courier New" pitchFamily="49" charset="0"/>
              </a:rPr>
              <a:t>:  difference in coefficients not systematic</a:t>
            </a:r>
          </a:p>
          <a:p>
            <a:pPr algn="l"/>
            <a:r>
              <a:rPr lang="en-GB" b="1" dirty="0">
                <a:latin typeface="Courier New" pitchFamily="49" charset="0"/>
              </a:rPr>
              <a:t>                  chi2(2) = (b-B)'[(</a:t>
            </a:r>
            <a:r>
              <a:rPr lang="en-GB" b="1" dirty="0" err="1">
                <a:latin typeface="Courier New" pitchFamily="49" charset="0"/>
              </a:rPr>
              <a:t>V_b</a:t>
            </a:r>
            <a:r>
              <a:rPr lang="en-GB" b="1" dirty="0">
                <a:latin typeface="Courier New" pitchFamily="49" charset="0"/>
              </a:rPr>
              <a:t>-V_B)^(-1)](b-B)</a:t>
            </a:r>
          </a:p>
          <a:p>
            <a:pPr algn="l"/>
            <a:r>
              <a:rPr lang="en-GB" b="1" dirty="0">
                <a:latin typeface="Courier New" pitchFamily="49" charset="0"/>
              </a:rPr>
              <a:t>                          =        6.77</a:t>
            </a:r>
          </a:p>
          <a:p>
            <a:pPr algn="l"/>
            <a:r>
              <a:rPr lang="en-GB" b="1" dirty="0">
                <a:latin typeface="Courier New" pitchFamily="49" charset="0"/>
              </a:rPr>
              <a:t>                </a:t>
            </a:r>
            <a:r>
              <a:rPr lang="en-GB" b="1" dirty="0" err="1">
                <a:latin typeface="Courier New" pitchFamily="49" charset="0"/>
              </a:rPr>
              <a:t>Prob</a:t>
            </a:r>
            <a:r>
              <a:rPr lang="en-GB" b="1" dirty="0">
                <a:latin typeface="Courier New" pitchFamily="49" charset="0"/>
              </a:rPr>
              <a:t>&gt;chi2 =      0.0339</a:t>
            </a:r>
            <a:endParaRPr lang="en-US" b="1" dirty="0">
              <a:latin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391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17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6393" name="Text Box 9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GB" sz="1500" b="1" dirty="0"/>
              <a:t>This result is expected because we know that OLS yields inconsistent estimates in a model of this type and so we know the null hypothesis is false.</a:t>
            </a:r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9" name="Text Box 19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GB" sz="1800" b="1" dirty="0"/>
              <a:t>SIMULTANEOUS EQUATIONS ESTIMATION: DURBIN</a:t>
            </a:r>
            <a:r>
              <a:rPr lang="en-GB" sz="1800" b="1" dirty="0">
                <a:cs typeface="Arial" charset="0"/>
              </a:rPr>
              <a:t>–</a:t>
            </a:r>
            <a:r>
              <a:rPr lang="en-GB" sz="1800" b="1" dirty="0"/>
              <a:t>WU</a:t>
            </a:r>
            <a:r>
              <a:rPr lang="en-GB" sz="1800" b="1" dirty="0">
                <a:cs typeface="Arial" charset="0"/>
              </a:rPr>
              <a:t>–</a:t>
            </a:r>
            <a:r>
              <a:rPr lang="en-GB" sz="1800" b="1" dirty="0"/>
              <a:t>HAUSMAN TEST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548375"/>
            <a:ext cx="9144000" cy="31860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Rectangle 9"/>
          <p:cNvSpPr>
            <a:spLocks noChangeArrowheads="1"/>
          </p:cNvSpPr>
          <p:nvPr/>
        </p:nvSpPr>
        <p:spPr bwMode="auto">
          <a:xfrm>
            <a:off x="2255838" y="2970213"/>
            <a:ext cx="4008437" cy="4392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2" name="Rectangle 10"/>
          <p:cNvSpPr>
            <a:spLocks noChangeArrowheads="1"/>
          </p:cNvSpPr>
          <p:nvPr/>
        </p:nvSpPr>
        <p:spPr bwMode="auto">
          <a:xfrm>
            <a:off x="3563938" y="1474788"/>
            <a:ext cx="1069975" cy="446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3" name="Rectangle 3"/>
          <p:cNvSpPr>
            <a:spLocks noChangeArrowheads="1"/>
          </p:cNvSpPr>
          <p:nvPr/>
        </p:nvSpPr>
        <p:spPr bwMode="auto">
          <a:xfrm>
            <a:off x="2159000" y="1474788"/>
            <a:ext cx="1079500" cy="446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301625" y="597600"/>
            <a:ext cx="8532813" cy="3211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GB" dirty="0" smtClean="0"/>
              <a:t>                                    </a:t>
            </a:r>
            <a:r>
              <a:rPr lang="en-GB" b="1" dirty="0">
                <a:latin typeface="Courier New" pitchFamily="49" charset="0"/>
              </a:rPr>
              <a:t>---- Coefficients ----</a:t>
            </a:r>
          </a:p>
          <a:p>
            <a:pPr algn="l"/>
            <a:r>
              <a:rPr lang="en-GB" b="1" dirty="0">
                <a:latin typeface="Courier New" pitchFamily="49" charset="0"/>
              </a:rPr>
              <a:t>             |      (b)          (B)            (b-B)     </a:t>
            </a:r>
            <a:r>
              <a:rPr lang="en-GB" b="1" dirty="0" err="1">
                <a:latin typeface="Courier New" pitchFamily="49" charset="0"/>
              </a:rPr>
              <a:t>sqrt</a:t>
            </a:r>
            <a:r>
              <a:rPr lang="en-GB" b="1" dirty="0">
                <a:latin typeface="Courier New" pitchFamily="49" charset="0"/>
              </a:rPr>
              <a:t>(</a:t>
            </a:r>
            <a:r>
              <a:rPr lang="en-GB" b="1" dirty="0" err="1">
                <a:latin typeface="Courier New" pitchFamily="49" charset="0"/>
              </a:rPr>
              <a:t>diag</a:t>
            </a:r>
            <a:r>
              <a:rPr lang="en-GB" b="1" dirty="0">
                <a:latin typeface="Courier New" pitchFamily="49" charset="0"/>
              </a:rPr>
              <a:t>(</a:t>
            </a:r>
            <a:r>
              <a:rPr lang="en-GB" b="1" dirty="0" err="1">
                <a:latin typeface="Courier New" pitchFamily="49" charset="0"/>
              </a:rPr>
              <a:t>V_b</a:t>
            </a:r>
            <a:r>
              <a:rPr lang="en-GB" b="1" dirty="0">
                <a:latin typeface="Courier New" pitchFamily="49" charset="0"/>
              </a:rPr>
              <a:t>-V_B))</a:t>
            </a:r>
          </a:p>
          <a:p>
            <a:pPr algn="l"/>
            <a:r>
              <a:rPr lang="en-GB" b="1" dirty="0">
                <a:latin typeface="Courier New" pitchFamily="49" charset="0"/>
              </a:rPr>
              <a:t>             |     REGIV        REGOLS       Difference          S.E.</a:t>
            </a:r>
          </a:p>
          <a:p>
            <a:pPr algn="l"/>
            <a:r>
              <a:rPr lang="en-GB" b="1" dirty="0">
                <a:latin typeface="Courier New" pitchFamily="49" charset="0"/>
              </a:rPr>
              <a:t>-------------+----------------------------------------------------------------</a:t>
            </a:r>
          </a:p>
          <a:p>
            <a:pPr algn="l"/>
            <a:r>
              <a:rPr lang="en-GB" b="1" dirty="0">
                <a:latin typeface="Courier New" pitchFamily="49" charset="0"/>
              </a:rPr>
              <a:t>           w |    .1619431     1.107448       -.9455052        .3634014</a:t>
            </a:r>
          </a:p>
          <a:p>
            <a:pPr algn="l"/>
            <a:r>
              <a:rPr lang="en-GB" b="1" dirty="0">
                <a:latin typeface="Courier New" pitchFamily="49" charset="0"/>
              </a:rPr>
              <a:t>       _cons |    2.328433     .3590688        1.969364        .7780495</a:t>
            </a:r>
          </a:p>
          <a:p>
            <a:pPr algn="l"/>
            <a:r>
              <a:rPr lang="en-GB" b="1" dirty="0">
                <a:latin typeface="Courier New" pitchFamily="49" charset="0"/>
              </a:rPr>
              <a:t>------------------------------------------------------------------------------</a:t>
            </a:r>
          </a:p>
          <a:p>
            <a:pPr algn="l"/>
            <a:r>
              <a:rPr lang="en-GB" b="1" dirty="0">
                <a:latin typeface="Courier New" pitchFamily="49" charset="0"/>
              </a:rPr>
              <a:t>                       b = consistent under </a:t>
            </a:r>
            <a:r>
              <a:rPr lang="en-GB" b="1" dirty="0" err="1">
                <a:latin typeface="Courier New" pitchFamily="49" charset="0"/>
              </a:rPr>
              <a:t>Ho</a:t>
            </a:r>
            <a:r>
              <a:rPr lang="en-GB" b="1" dirty="0">
                <a:latin typeface="Courier New" pitchFamily="49" charset="0"/>
              </a:rPr>
              <a:t> and Ha; obtained from </a:t>
            </a:r>
            <a:r>
              <a:rPr lang="en-GB" b="1" dirty="0" err="1">
                <a:latin typeface="Courier New" pitchFamily="49" charset="0"/>
              </a:rPr>
              <a:t>ivregress</a:t>
            </a:r>
            <a:endParaRPr lang="en-GB" b="1" dirty="0">
              <a:latin typeface="Courier New" pitchFamily="49" charset="0"/>
            </a:endParaRPr>
          </a:p>
          <a:p>
            <a:pPr algn="l"/>
            <a:r>
              <a:rPr lang="en-GB" b="1" dirty="0">
                <a:latin typeface="Courier New" pitchFamily="49" charset="0"/>
              </a:rPr>
              <a:t>          B = inconsistent under Ha, efficient under </a:t>
            </a:r>
            <a:r>
              <a:rPr lang="en-GB" b="1" dirty="0" err="1">
                <a:latin typeface="Courier New" pitchFamily="49" charset="0"/>
              </a:rPr>
              <a:t>Ho</a:t>
            </a:r>
            <a:r>
              <a:rPr lang="en-GB" b="1" dirty="0">
                <a:latin typeface="Courier New" pitchFamily="49" charset="0"/>
              </a:rPr>
              <a:t>; obtained from regress</a:t>
            </a:r>
          </a:p>
          <a:p>
            <a:pPr algn="l"/>
            <a:endParaRPr lang="en-GB" b="1" dirty="0">
              <a:latin typeface="Courier New" pitchFamily="49" charset="0"/>
            </a:endParaRPr>
          </a:p>
          <a:p>
            <a:pPr algn="l"/>
            <a:r>
              <a:rPr lang="en-GB" b="1" dirty="0">
                <a:latin typeface="Courier New" pitchFamily="49" charset="0"/>
              </a:rPr>
              <a:t>    Test:  </a:t>
            </a:r>
            <a:r>
              <a:rPr lang="en-GB" b="1" dirty="0" err="1">
                <a:latin typeface="Courier New" pitchFamily="49" charset="0"/>
              </a:rPr>
              <a:t>Ho</a:t>
            </a:r>
            <a:r>
              <a:rPr lang="en-GB" b="1" dirty="0">
                <a:latin typeface="Courier New" pitchFamily="49" charset="0"/>
              </a:rPr>
              <a:t>:  difference in coefficients not systematic</a:t>
            </a:r>
          </a:p>
          <a:p>
            <a:pPr algn="l"/>
            <a:r>
              <a:rPr lang="en-GB" b="1" dirty="0">
                <a:latin typeface="Courier New" pitchFamily="49" charset="0"/>
              </a:rPr>
              <a:t>                  chi2(2) = (b-B)'[(</a:t>
            </a:r>
            <a:r>
              <a:rPr lang="en-GB" b="1" dirty="0" err="1">
                <a:latin typeface="Courier New" pitchFamily="49" charset="0"/>
              </a:rPr>
              <a:t>V_b</a:t>
            </a:r>
            <a:r>
              <a:rPr lang="en-GB" b="1" dirty="0">
                <a:latin typeface="Courier New" pitchFamily="49" charset="0"/>
              </a:rPr>
              <a:t>-V_B)^(-1)](b-B)</a:t>
            </a:r>
          </a:p>
          <a:p>
            <a:pPr algn="l"/>
            <a:r>
              <a:rPr lang="en-GB" b="1" dirty="0">
                <a:latin typeface="Courier New" pitchFamily="49" charset="0"/>
              </a:rPr>
              <a:t>                          =        6.77</a:t>
            </a:r>
          </a:p>
          <a:p>
            <a:pPr algn="l"/>
            <a:r>
              <a:rPr lang="en-GB" b="1" dirty="0">
                <a:latin typeface="Courier New" pitchFamily="49" charset="0"/>
              </a:rPr>
              <a:t>                </a:t>
            </a:r>
            <a:r>
              <a:rPr lang="en-GB" b="1" dirty="0" err="1">
                <a:latin typeface="Courier New" pitchFamily="49" charset="0"/>
              </a:rPr>
              <a:t>Prob</a:t>
            </a:r>
            <a:r>
              <a:rPr lang="en-GB" b="1" dirty="0">
                <a:latin typeface="Courier New" pitchFamily="49" charset="0"/>
              </a:rPr>
              <a:t>&gt;chi2 =      0.0339</a:t>
            </a:r>
            <a:endParaRPr lang="en-US" b="1" dirty="0">
              <a:latin typeface="Courier New" pitchFamily="49" charset="0"/>
            </a:endParaRP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0" y="3841200"/>
            <a:ext cx="9144000" cy="11499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0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6949802"/>
              </p:ext>
            </p:extLst>
          </p:nvPr>
        </p:nvGraphicFramePr>
        <p:xfrm>
          <a:off x="3416300" y="3946525"/>
          <a:ext cx="22352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50" name="Equation" r:id="rId3" imgW="2234880" imgH="444240" progId="Equation.3">
                  <p:embed/>
                </p:oleObj>
              </mc:Choice>
              <mc:Fallback>
                <p:oleObj name="Equation" r:id="rId3" imgW="2234880" imgH="4442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6300" y="3946525"/>
                        <a:ext cx="22352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3789686"/>
              </p:ext>
            </p:extLst>
          </p:nvPr>
        </p:nvGraphicFramePr>
        <p:xfrm>
          <a:off x="3422650" y="4456113"/>
          <a:ext cx="22098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51" name="Equation" r:id="rId5" imgW="2209680" imgH="444240" progId="Equation.3">
                  <p:embed/>
                </p:oleObj>
              </mc:Choice>
              <mc:Fallback>
                <p:oleObj name="Equation" r:id="rId5" imgW="2209680" imgH="4442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2650" y="4456113"/>
                        <a:ext cx="22098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391" name="Text Box 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18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6393" name="Text Box 9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GB" sz="1500" b="1" dirty="0" smtClean="0"/>
              <a:t>However, we do not reject the null hypothesis at the 1 </a:t>
            </a:r>
            <a:r>
              <a:rPr lang="en-GB" sz="1500" b="1" dirty="0" err="1" smtClean="0"/>
              <a:t>percent</a:t>
            </a:r>
            <a:r>
              <a:rPr lang="en-GB" sz="1500" b="1" dirty="0" smtClean="0"/>
              <a:t> level (critical value 9.21).  Perhaps this is because the sample is very small.</a:t>
            </a:r>
            <a:endParaRPr lang="en-GB" sz="1500" b="1" dirty="0"/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9" name="Text Box 19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GB" sz="1800" b="1" dirty="0"/>
              <a:t>SIMULTANEOUS EQUATIONS ESTIMATION: DURBIN</a:t>
            </a:r>
            <a:r>
              <a:rPr lang="en-GB" sz="1800" b="1" dirty="0">
                <a:cs typeface="Arial" charset="0"/>
              </a:rPr>
              <a:t>–</a:t>
            </a:r>
            <a:r>
              <a:rPr lang="en-GB" sz="1800" b="1" dirty="0"/>
              <a:t>WU</a:t>
            </a:r>
            <a:r>
              <a:rPr lang="en-GB" sz="1800" b="1" dirty="0">
                <a:cs typeface="Arial" charset="0"/>
              </a:rPr>
              <a:t>–</a:t>
            </a:r>
            <a:r>
              <a:rPr lang="en-GB" sz="1800" b="1" dirty="0"/>
              <a:t>HAUSMAN TEST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548375"/>
            <a:ext cx="9144000" cy="31860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Rectangle 9"/>
          <p:cNvSpPr>
            <a:spLocks noChangeArrowheads="1"/>
          </p:cNvSpPr>
          <p:nvPr/>
        </p:nvSpPr>
        <p:spPr bwMode="auto">
          <a:xfrm>
            <a:off x="2255838" y="2970213"/>
            <a:ext cx="4008437" cy="4392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2" name="Rectangle 10"/>
          <p:cNvSpPr>
            <a:spLocks noChangeArrowheads="1"/>
          </p:cNvSpPr>
          <p:nvPr/>
        </p:nvSpPr>
        <p:spPr bwMode="auto">
          <a:xfrm>
            <a:off x="3563938" y="1474788"/>
            <a:ext cx="1069975" cy="446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3" name="Rectangle 3"/>
          <p:cNvSpPr>
            <a:spLocks noChangeArrowheads="1"/>
          </p:cNvSpPr>
          <p:nvPr/>
        </p:nvSpPr>
        <p:spPr bwMode="auto">
          <a:xfrm>
            <a:off x="2159000" y="1474788"/>
            <a:ext cx="1079500" cy="446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301625" y="597600"/>
            <a:ext cx="8532813" cy="3211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GB" dirty="0" smtClean="0"/>
              <a:t>                                    </a:t>
            </a:r>
            <a:r>
              <a:rPr lang="en-GB" b="1" dirty="0">
                <a:latin typeface="Courier New" pitchFamily="49" charset="0"/>
              </a:rPr>
              <a:t>---- Coefficients ----</a:t>
            </a:r>
          </a:p>
          <a:p>
            <a:pPr algn="l"/>
            <a:r>
              <a:rPr lang="en-GB" b="1" dirty="0">
                <a:latin typeface="Courier New" pitchFamily="49" charset="0"/>
              </a:rPr>
              <a:t>             |      (b)          (B)            (b-B)     </a:t>
            </a:r>
            <a:r>
              <a:rPr lang="en-GB" b="1" dirty="0" err="1">
                <a:latin typeface="Courier New" pitchFamily="49" charset="0"/>
              </a:rPr>
              <a:t>sqrt</a:t>
            </a:r>
            <a:r>
              <a:rPr lang="en-GB" b="1" dirty="0">
                <a:latin typeface="Courier New" pitchFamily="49" charset="0"/>
              </a:rPr>
              <a:t>(</a:t>
            </a:r>
            <a:r>
              <a:rPr lang="en-GB" b="1" dirty="0" err="1">
                <a:latin typeface="Courier New" pitchFamily="49" charset="0"/>
              </a:rPr>
              <a:t>diag</a:t>
            </a:r>
            <a:r>
              <a:rPr lang="en-GB" b="1" dirty="0">
                <a:latin typeface="Courier New" pitchFamily="49" charset="0"/>
              </a:rPr>
              <a:t>(</a:t>
            </a:r>
            <a:r>
              <a:rPr lang="en-GB" b="1" dirty="0" err="1">
                <a:latin typeface="Courier New" pitchFamily="49" charset="0"/>
              </a:rPr>
              <a:t>V_b</a:t>
            </a:r>
            <a:r>
              <a:rPr lang="en-GB" b="1" dirty="0">
                <a:latin typeface="Courier New" pitchFamily="49" charset="0"/>
              </a:rPr>
              <a:t>-V_B))</a:t>
            </a:r>
          </a:p>
          <a:p>
            <a:pPr algn="l"/>
            <a:r>
              <a:rPr lang="en-GB" b="1" dirty="0">
                <a:latin typeface="Courier New" pitchFamily="49" charset="0"/>
              </a:rPr>
              <a:t>             |     REGIV        REGOLS       Difference          S.E.</a:t>
            </a:r>
          </a:p>
          <a:p>
            <a:pPr algn="l"/>
            <a:r>
              <a:rPr lang="en-GB" b="1" dirty="0">
                <a:latin typeface="Courier New" pitchFamily="49" charset="0"/>
              </a:rPr>
              <a:t>-------------+----------------------------------------------------------------</a:t>
            </a:r>
          </a:p>
          <a:p>
            <a:pPr algn="l"/>
            <a:r>
              <a:rPr lang="en-GB" b="1" dirty="0">
                <a:latin typeface="Courier New" pitchFamily="49" charset="0"/>
              </a:rPr>
              <a:t>           w |    .1619431     1.107448       -.9455052        .3634014</a:t>
            </a:r>
          </a:p>
          <a:p>
            <a:pPr algn="l"/>
            <a:r>
              <a:rPr lang="en-GB" b="1" dirty="0">
                <a:latin typeface="Courier New" pitchFamily="49" charset="0"/>
              </a:rPr>
              <a:t>       _cons |    2.328433     .3590688        1.969364        .7780495</a:t>
            </a:r>
          </a:p>
          <a:p>
            <a:pPr algn="l"/>
            <a:r>
              <a:rPr lang="en-GB" b="1" dirty="0">
                <a:latin typeface="Courier New" pitchFamily="49" charset="0"/>
              </a:rPr>
              <a:t>------------------------------------------------------------------------------</a:t>
            </a:r>
          </a:p>
          <a:p>
            <a:pPr algn="l"/>
            <a:r>
              <a:rPr lang="en-GB" b="1" dirty="0">
                <a:latin typeface="Courier New" pitchFamily="49" charset="0"/>
              </a:rPr>
              <a:t>                       b = consistent under </a:t>
            </a:r>
            <a:r>
              <a:rPr lang="en-GB" b="1" dirty="0" err="1">
                <a:latin typeface="Courier New" pitchFamily="49" charset="0"/>
              </a:rPr>
              <a:t>Ho</a:t>
            </a:r>
            <a:r>
              <a:rPr lang="en-GB" b="1" dirty="0">
                <a:latin typeface="Courier New" pitchFamily="49" charset="0"/>
              </a:rPr>
              <a:t> and Ha; obtained from </a:t>
            </a:r>
            <a:r>
              <a:rPr lang="en-GB" b="1" dirty="0" err="1">
                <a:latin typeface="Courier New" pitchFamily="49" charset="0"/>
              </a:rPr>
              <a:t>ivregress</a:t>
            </a:r>
            <a:endParaRPr lang="en-GB" b="1" dirty="0">
              <a:latin typeface="Courier New" pitchFamily="49" charset="0"/>
            </a:endParaRPr>
          </a:p>
          <a:p>
            <a:pPr algn="l"/>
            <a:r>
              <a:rPr lang="en-GB" b="1" dirty="0">
                <a:latin typeface="Courier New" pitchFamily="49" charset="0"/>
              </a:rPr>
              <a:t>          B = inconsistent under Ha, efficient under </a:t>
            </a:r>
            <a:r>
              <a:rPr lang="en-GB" b="1" dirty="0" err="1">
                <a:latin typeface="Courier New" pitchFamily="49" charset="0"/>
              </a:rPr>
              <a:t>Ho</a:t>
            </a:r>
            <a:r>
              <a:rPr lang="en-GB" b="1" dirty="0">
                <a:latin typeface="Courier New" pitchFamily="49" charset="0"/>
              </a:rPr>
              <a:t>; obtained from regress</a:t>
            </a:r>
          </a:p>
          <a:p>
            <a:pPr algn="l"/>
            <a:endParaRPr lang="en-GB" b="1" dirty="0">
              <a:latin typeface="Courier New" pitchFamily="49" charset="0"/>
            </a:endParaRPr>
          </a:p>
          <a:p>
            <a:pPr algn="l"/>
            <a:r>
              <a:rPr lang="en-GB" b="1" dirty="0">
                <a:latin typeface="Courier New" pitchFamily="49" charset="0"/>
              </a:rPr>
              <a:t>    Test:  </a:t>
            </a:r>
            <a:r>
              <a:rPr lang="en-GB" b="1" dirty="0" err="1">
                <a:latin typeface="Courier New" pitchFamily="49" charset="0"/>
              </a:rPr>
              <a:t>Ho</a:t>
            </a:r>
            <a:r>
              <a:rPr lang="en-GB" b="1" dirty="0">
                <a:latin typeface="Courier New" pitchFamily="49" charset="0"/>
              </a:rPr>
              <a:t>:  difference in coefficients not systematic</a:t>
            </a:r>
          </a:p>
          <a:p>
            <a:pPr algn="l"/>
            <a:r>
              <a:rPr lang="en-GB" b="1" dirty="0">
                <a:latin typeface="Courier New" pitchFamily="49" charset="0"/>
              </a:rPr>
              <a:t>                  chi2(2) = (b-B)'[(</a:t>
            </a:r>
            <a:r>
              <a:rPr lang="en-GB" b="1" dirty="0" err="1">
                <a:latin typeface="Courier New" pitchFamily="49" charset="0"/>
              </a:rPr>
              <a:t>V_b</a:t>
            </a:r>
            <a:r>
              <a:rPr lang="en-GB" b="1" dirty="0">
                <a:latin typeface="Courier New" pitchFamily="49" charset="0"/>
              </a:rPr>
              <a:t>-V_B)^(-1)](b-B)</a:t>
            </a:r>
          </a:p>
          <a:p>
            <a:pPr algn="l"/>
            <a:r>
              <a:rPr lang="en-GB" b="1" dirty="0">
                <a:latin typeface="Courier New" pitchFamily="49" charset="0"/>
              </a:rPr>
              <a:t>                          =        6.77</a:t>
            </a:r>
          </a:p>
          <a:p>
            <a:pPr algn="l"/>
            <a:r>
              <a:rPr lang="en-GB" b="1" dirty="0">
                <a:latin typeface="Courier New" pitchFamily="49" charset="0"/>
              </a:rPr>
              <a:t>                </a:t>
            </a:r>
            <a:r>
              <a:rPr lang="en-GB" b="1" dirty="0" err="1">
                <a:latin typeface="Courier New" pitchFamily="49" charset="0"/>
              </a:rPr>
              <a:t>Prob</a:t>
            </a:r>
            <a:r>
              <a:rPr lang="en-GB" b="1" dirty="0">
                <a:latin typeface="Courier New" pitchFamily="49" charset="0"/>
              </a:rPr>
              <a:t>&gt;chi2 =      0.0339</a:t>
            </a:r>
            <a:endParaRPr lang="en-US" b="1" dirty="0">
              <a:latin typeface="Courier New" pitchFamily="49" charset="0"/>
            </a:endParaRP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0" y="3841200"/>
            <a:ext cx="9144000" cy="11499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0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6949802"/>
              </p:ext>
            </p:extLst>
          </p:nvPr>
        </p:nvGraphicFramePr>
        <p:xfrm>
          <a:off x="3416300" y="3946525"/>
          <a:ext cx="22352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38" name="Equation" r:id="rId3" imgW="2234880" imgH="444240" progId="Equation.3">
                  <p:embed/>
                </p:oleObj>
              </mc:Choice>
              <mc:Fallback>
                <p:oleObj name="Equation" r:id="rId3" imgW="2234880" imgH="4442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6300" y="3946525"/>
                        <a:ext cx="22352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3789686"/>
              </p:ext>
            </p:extLst>
          </p:nvPr>
        </p:nvGraphicFramePr>
        <p:xfrm>
          <a:off x="3422650" y="4456113"/>
          <a:ext cx="22098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39" name="Equation" r:id="rId5" imgW="2209680" imgH="444240" progId="Equation.3">
                  <p:embed/>
                </p:oleObj>
              </mc:Choice>
              <mc:Fallback>
                <p:oleObj name="Equation" r:id="rId5" imgW="2209680" imgH="4442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2650" y="4456113"/>
                        <a:ext cx="22098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57684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16"/>
          <p:cNvSpPr>
            <a:spLocks noChangeArrowheads="1"/>
          </p:cNvSpPr>
          <p:nvPr/>
        </p:nvSpPr>
        <p:spPr bwMode="auto">
          <a:xfrm>
            <a:off x="0" y="540000"/>
            <a:ext cx="9144000" cy="5472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9" name="Rectangle 19"/>
          <p:cNvSpPr>
            <a:spLocks noChangeArrowheads="1"/>
          </p:cNvSpPr>
          <p:nvPr/>
        </p:nvSpPr>
        <p:spPr bwMode="auto">
          <a:xfrm>
            <a:off x="3121025" y="572400"/>
            <a:ext cx="292100" cy="482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2103349"/>
              </p:ext>
            </p:extLst>
          </p:nvPr>
        </p:nvGraphicFramePr>
        <p:xfrm>
          <a:off x="1816100" y="625475"/>
          <a:ext cx="2111375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27" name="Equation" r:id="rId3" imgW="2235200" imgH="419100" progId="Equation.3">
                  <p:embed/>
                </p:oleObj>
              </mc:Choice>
              <mc:Fallback>
                <p:oleObj name="Equation" r:id="rId3" imgW="2235200" imgH="4191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16100" y="625475"/>
                        <a:ext cx="2111375" cy="395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57150" y="498475"/>
            <a:ext cx="13017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GB" sz="1600" b="1" dirty="0"/>
              <a:t>structural</a:t>
            </a:r>
          </a:p>
          <a:p>
            <a:pPr algn="l"/>
            <a:r>
              <a:rPr lang="en-GB" sz="1600" b="1" dirty="0"/>
              <a:t>equations</a:t>
            </a:r>
          </a:p>
        </p:txBody>
      </p:sp>
      <p:graphicFrame>
        <p:nvGraphicFramePr>
          <p:cNvPr id="42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4120407"/>
              </p:ext>
            </p:extLst>
          </p:nvPr>
        </p:nvGraphicFramePr>
        <p:xfrm>
          <a:off x="4939200" y="619125"/>
          <a:ext cx="3022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28" name="Equation" r:id="rId5" imgW="3022600" imgH="381000" progId="Equation.3">
                  <p:embed/>
                </p:oleObj>
              </mc:Choice>
              <mc:Fallback>
                <p:oleObj name="Equation" r:id="rId5" imgW="3022600" imgH="381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9200" y="619125"/>
                        <a:ext cx="3022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" name="Rectangle 17"/>
          <p:cNvSpPr>
            <a:spLocks noChangeArrowheads="1"/>
          </p:cNvSpPr>
          <p:nvPr/>
        </p:nvSpPr>
        <p:spPr bwMode="auto">
          <a:xfrm>
            <a:off x="0" y="1196625"/>
            <a:ext cx="9144000" cy="547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44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1067228"/>
              </p:ext>
            </p:extLst>
          </p:nvPr>
        </p:nvGraphicFramePr>
        <p:xfrm>
          <a:off x="1784659" y="1274763"/>
          <a:ext cx="23622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29" name="Equation" r:id="rId7" imgW="2362200" imgH="419100" progId="Equation.3">
                  <p:embed/>
                </p:oleObj>
              </mc:Choice>
              <mc:Fallback>
                <p:oleObj name="Equation" r:id="rId7" imgW="2362200" imgH="4191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84659" y="1274763"/>
                        <a:ext cx="23622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9842669"/>
              </p:ext>
            </p:extLst>
          </p:nvPr>
        </p:nvGraphicFramePr>
        <p:xfrm>
          <a:off x="4940300" y="1312863"/>
          <a:ext cx="27178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30" name="Equation" r:id="rId9" imgW="2717800" imgH="342900" progId="Equation.3">
                  <p:embed/>
                </p:oleObj>
              </mc:Choice>
              <mc:Fallback>
                <p:oleObj name="Equation" r:id="rId9" imgW="2717800" imgH="3429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40300" y="1312863"/>
                        <a:ext cx="27178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59" name="Text Box 16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1</a:t>
            </a:r>
          </a:p>
        </p:txBody>
      </p:sp>
      <p:sp>
        <p:nvSpPr>
          <p:cNvPr id="2060" name="Text Box 18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GB" sz="1500" b="1" dirty="0"/>
              <a:t>In the Monte Carlo experiment in the </a:t>
            </a:r>
            <a:r>
              <a:rPr lang="en-GB" sz="1500" b="1" dirty="0" smtClean="0"/>
              <a:t>first </a:t>
            </a:r>
            <a:r>
              <a:rPr lang="en-GB" sz="1500" b="1" dirty="0"/>
              <a:t>sequence </a:t>
            </a:r>
            <a:r>
              <a:rPr lang="en-GB" sz="1500" b="1" dirty="0" smtClean="0"/>
              <a:t>on instrumental variables estimation, we </a:t>
            </a:r>
            <a:r>
              <a:rPr lang="en-GB" sz="1500" b="1" dirty="0"/>
              <a:t>used the rate of unemployment, </a:t>
            </a:r>
            <a:r>
              <a:rPr lang="en-GB" sz="1500" b="1" i="1" dirty="0"/>
              <a:t>U</a:t>
            </a:r>
            <a:r>
              <a:rPr lang="en-GB" sz="1500" b="1" dirty="0"/>
              <a:t>, as an instrument for </a:t>
            </a:r>
            <a:r>
              <a:rPr lang="en-GB" sz="1500" b="1" i="1" dirty="0"/>
              <a:t>w</a:t>
            </a:r>
            <a:r>
              <a:rPr lang="en-GB" sz="1500" b="1" dirty="0"/>
              <a:t> in the price inflation equation. </a:t>
            </a:r>
          </a:p>
        </p:txBody>
      </p:sp>
      <p:sp>
        <p:nvSpPr>
          <p:cNvPr id="2061" name="Text Box 19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GB" sz="1800" b="1" dirty="0"/>
              <a:t>SIMULTANEOUS EQUATIONS ESTIMATION: DURBIN</a:t>
            </a:r>
            <a:r>
              <a:rPr lang="en-GB" sz="1800" b="1" dirty="0">
                <a:cs typeface="Arial" charset="0"/>
              </a:rPr>
              <a:t>–</a:t>
            </a:r>
            <a:r>
              <a:rPr lang="en-GB" sz="1800" b="1" dirty="0"/>
              <a:t>WU</a:t>
            </a:r>
            <a:r>
              <a:rPr lang="en-GB" sz="1800" b="1" dirty="0">
                <a:cs typeface="Arial" charset="0"/>
              </a:rPr>
              <a:t>–</a:t>
            </a:r>
            <a:r>
              <a:rPr lang="en-GB" sz="1800" b="1" dirty="0"/>
              <a:t>HAUSMAN TEST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35" name="Rectangle 16"/>
          <p:cNvSpPr>
            <a:spLocks noChangeArrowheads="1"/>
          </p:cNvSpPr>
          <p:nvPr/>
        </p:nvSpPr>
        <p:spPr bwMode="auto">
          <a:xfrm>
            <a:off x="0" y="2930400"/>
            <a:ext cx="9144000" cy="10944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37" name="TextBox 18"/>
          <p:cNvSpPr txBox="1">
            <a:spLocks noChangeArrowheads="1"/>
          </p:cNvSpPr>
          <p:nvPr/>
        </p:nvSpPr>
        <p:spPr bwMode="auto">
          <a:xfrm>
            <a:off x="57600" y="3294000"/>
            <a:ext cx="13811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GB" sz="1600" b="1" i="0" dirty="0" smtClean="0"/>
              <a:t>IV estimator</a:t>
            </a:r>
            <a:endParaRPr lang="en-GB" sz="1600" b="1" i="0" dirty="0"/>
          </a:p>
        </p:txBody>
      </p:sp>
      <p:sp>
        <p:nvSpPr>
          <p:cNvPr id="46" name="Rectangle 19"/>
          <p:cNvSpPr>
            <a:spLocks noChangeArrowheads="1"/>
          </p:cNvSpPr>
          <p:nvPr/>
        </p:nvSpPr>
        <p:spPr bwMode="auto">
          <a:xfrm>
            <a:off x="2339975" y="2318625"/>
            <a:ext cx="292100" cy="446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7" name="Rectangle 16"/>
          <p:cNvSpPr>
            <a:spLocks noChangeArrowheads="1"/>
          </p:cNvSpPr>
          <p:nvPr/>
        </p:nvSpPr>
        <p:spPr bwMode="auto">
          <a:xfrm>
            <a:off x="0" y="1850400"/>
            <a:ext cx="9144000" cy="97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48" name="TextBox 31"/>
          <p:cNvSpPr txBox="1">
            <a:spLocks noChangeArrowheads="1"/>
          </p:cNvSpPr>
          <p:nvPr/>
        </p:nvSpPr>
        <p:spPr bwMode="auto">
          <a:xfrm>
            <a:off x="57150" y="1890000"/>
            <a:ext cx="123507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GB" sz="1600" b="1" i="0" dirty="0"/>
              <a:t>reduced form equation</a:t>
            </a:r>
          </a:p>
        </p:txBody>
      </p:sp>
      <p:sp>
        <p:nvSpPr>
          <p:cNvPr id="49" name="Rectangle 21"/>
          <p:cNvSpPr>
            <a:spLocks noChangeArrowheads="1"/>
          </p:cNvSpPr>
          <p:nvPr/>
        </p:nvSpPr>
        <p:spPr bwMode="auto">
          <a:xfrm>
            <a:off x="4649788" y="1882800"/>
            <a:ext cx="295200" cy="4392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0" name="Rectangle 19"/>
          <p:cNvSpPr>
            <a:spLocks noChangeArrowheads="1"/>
          </p:cNvSpPr>
          <p:nvPr/>
        </p:nvSpPr>
        <p:spPr bwMode="auto">
          <a:xfrm>
            <a:off x="2340000" y="2113200"/>
            <a:ext cx="277200" cy="446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1159857"/>
              </p:ext>
            </p:extLst>
          </p:nvPr>
        </p:nvGraphicFramePr>
        <p:xfrm>
          <a:off x="2348700" y="1915200"/>
          <a:ext cx="48768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31" name="Equation" r:id="rId11" imgW="4876560" imgH="825480" progId="Equation.3">
                  <p:embed/>
                </p:oleObj>
              </mc:Choice>
              <mc:Fallback>
                <p:oleObj name="Equation" r:id="rId11" imgW="4876560" imgH="825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48700" y="1915200"/>
                        <a:ext cx="4876800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6001434"/>
              </p:ext>
            </p:extLst>
          </p:nvPr>
        </p:nvGraphicFramePr>
        <p:xfrm>
          <a:off x="2111375" y="3006725"/>
          <a:ext cx="33909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32" name="Equation" r:id="rId13" imgW="3390840" imgH="901440" progId="Equation.DSMT4">
                  <p:embed/>
                </p:oleObj>
              </mc:Choice>
              <mc:Fallback>
                <p:oleObj name="Equation" r:id="rId13" imgW="3390840" imgH="90144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1375" y="3006725"/>
                        <a:ext cx="3390900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17"/>
          <p:cNvSpPr txBox="1">
            <a:spLocks noChangeArrowheads="1"/>
          </p:cNvSpPr>
          <p:nvPr/>
        </p:nvSpPr>
        <p:spPr bwMode="auto">
          <a:xfrm>
            <a:off x="1508125" y="709613"/>
            <a:ext cx="6043613" cy="509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lnSpc>
                <a:spcPct val="120000"/>
              </a:lnSpc>
              <a:spcBef>
                <a:spcPct val="50000"/>
              </a:spcBef>
            </a:pPr>
            <a:endParaRPr lang="en-GB" sz="1200" b="1" dirty="0">
              <a:solidFill>
                <a:schemeClr val="bg1"/>
              </a:solidFill>
            </a:endParaRPr>
          </a:p>
          <a:p>
            <a:pPr algn="l">
              <a:lnSpc>
                <a:spcPct val="120000"/>
              </a:lnSpc>
            </a:pPr>
            <a:r>
              <a:rPr lang="en-GB" b="1" dirty="0">
                <a:solidFill>
                  <a:schemeClr val="bg1"/>
                </a:solidFill>
              </a:rPr>
              <a:t>Copyright Christopher Dougherty </a:t>
            </a:r>
            <a:r>
              <a:rPr lang="en-GB" b="1" dirty="0" smtClean="0">
                <a:solidFill>
                  <a:schemeClr val="bg1"/>
                </a:solidFill>
              </a:rPr>
              <a:t>2016.</a:t>
            </a:r>
            <a:r>
              <a:rPr lang="en-GB" sz="1200" b="1" dirty="0" smtClean="0">
                <a:solidFill>
                  <a:schemeClr val="bg1"/>
                </a:solidFill>
              </a:rPr>
              <a:t> </a:t>
            </a:r>
            <a:endParaRPr lang="en-GB" sz="1200" b="1" dirty="0">
              <a:solidFill>
                <a:schemeClr val="bg1"/>
              </a:solidFill>
            </a:endParaRPr>
          </a:p>
          <a:p>
            <a:pPr algn="l"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 algn="l"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These slideshows may be downloaded by anyone, anywhere for personal use.</a:t>
            </a:r>
          </a:p>
          <a:p>
            <a:pPr algn="l"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Subject to respect for copyright and, where appropriate, attribution, they may be used as a resource for teaching an econometrics course.  There is no need to refer to the author.</a:t>
            </a:r>
          </a:p>
          <a:p>
            <a:pPr algn="l"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 algn="l"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The content of this slideshow comes from Section 9.3 of C. Dougherty, </a:t>
            </a:r>
            <a:r>
              <a:rPr lang="en-GB" sz="1200" b="1" i="1" dirty="0">
                <a:solidFill>
                  <a:schemeClr val="bg1"/>
                </a:solidFill>
              </a:rPr>
              <a:t>Introduction to Econometrics</a:t>
            </a:r>
            <a:r>
              <a:rPr lang="en-GB" sz="1200" b="1" dirty="0">
                <a:solidFill>
                  <a:schemeClr val="bg1"/>
                </a:solidFill>
              </a:rPr>
              <a:t>, </a:t>
            </a:r>
            <a:r>
              <a:rPr lang="en-GB" sz="1200" b="1" dirty="0" smtClean="0">
                <a:solidFill>
                  <a:schemeClr val="bg1"/>
                </a:solidFill>
              </a:rPr>
              <a:t>fifth </a:t>
            </a:r>
            <a:r>
              <a:rPr lang="en-GB" sz="1200" b="1" dirty="0">
                <a:solidFill>
                  <a:schemeClr val="bg1"/>
                </a:solidFill>
              </a:rPr>
              <a:t>edition </a:t>
            </a:r>
            <a:r>
              <a:rPr lang="en-GB" sz="1200" b="1" dirty="0" smtClean="0">
                <a:solidFill>
                  <a:schemeClr val="bg1"/>
                </a:solidFill>
              </a:rPr>
              <a:t>2016, </a:t>
            </a:r>
            <a:r>
              <a:rPr lang="en-GB" sz="1200" b="1" dirty="0">
                <a:solidFill>
                  <a:schemeClr val="bg1"/>
                </a:solidFill>
              </a:rPr>
              <a:t>Oxford University Press.</a:t>
            </a:r>
          </a:p>
          <a:p>
            <a:pPr algn="l"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Additional (free) resources for both students and instructors may be downloaded from the OUP Online Resource Centre</a:t>
            </a:r>
          </a:p>
          <a:p>
            <a:pPr algn="l">
              <a:lnSpc>
                <a:spcPct val="120000"/>
              </a:lnSpc>
            </a:pPr>
            <a:r>
              <a:rPr lang="en-GB" sz="1200" b="1">
                <a:solidFill>
                  <a:schemeClr val="bg1"/>
                </a:solidFill>
                <a:hlinkClick r:id="rId2"/>
              </a:rPr>
              <a:t>http://www.oxfordtextbooks.co.uk/orc/dougherty5e</a:t>
            </a:r>
            <a:r>
              <a:rPr lang="en-GB" sz="1200" b="1" smtClean="0">
                <a:solidFill>
                  <a:schemeClr val="bg1"/>
                </a:solidFill>
                <a:hlinkClick r:id="rId3"/>
              </a:rPr>
              <a:t>/</a:t>
            </a:r>
            <a:r>
              <a:rPr lang="en-GB" sz="1200" b="1" smtClean="0">
                <a:solidFill>
                  <a:schemeClr val="bg1"/>
                </a:solidFill>
              </a:rPr>
              <a:t>.</a:t>
            </a:r>
            <a:endParaRPr lang="en-GB" sz="1200" b="1" dirty="0">
              <a:solidFill>
                <a:schemeClr val="bg1"/>
              </a:solidFill>
            </a:endParaRPr>
          </a:p>
          <a:p>
            <a:pPr algn="l"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 algn="l"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Individuals studying econometrics on their own who feel that they might benefit from participation in a formal course should consider the London School of Economics summer school course</a:t>
            </a:r>
          </a:p>
          <a:p>
            <a:pPr algn="l"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EC212 Introduction to Econometrics </a:t>
            </a:r>
            <a:r>
              <a:rPr lang="en-GB" sz="1200" b="1" dirty="0">
                <a:solidFill>
                  <a:schemeClr val="bg1"/>
                </a:solidFill>
                <a:hlinkClick r:id="rId4"/>
              </a:rPr>
              <a:t>http://www2.lse.ac.uk/study/summerSchools/summerSchool/Home.aspx</a:t>
            </a:r>
            <a:endParaRPr lang="en-GB" sz="1200" b="1" dirty="0">
              <a:solidFill>
                <a:schemeClr val="bg1"/>
              </a:solidFill>
            </a:endParaRPr>
          </a:p>
          <a:p>
            <a:pPr algn="l"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or the University of London International Programmes distance learning course</a:t>
            </a:r>
          </a:p>
          <a:p>
            <a:pPr algn="l"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EC2020 Elements of Econometrics</a:t>
            </a:r>
          </a:p>
          <a:p>
            <a:pPr algn="l"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  <a:hlinkClick r:id="rId5"/>
              </a:rPr>
              <a:t>www.londoninternational.ac.uk/lse</a:t>
            </a:r>
            <a:r>
              <a:rPr lang="en-GB" sz="1200" b="1" dirty="0">
                <a:solidFill>
                  <a:schemeClr val="bg1"/>
                </a:solidFill>
              </a:rPr>
              <a:t>.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17411" name="Text Box 18"/>
          <p:cNvSpPr txBox="1">
            <a:spLocks noChangeArrowheads="1"/>
          </p:cNvSpPr>
          <p:nvPr/>
        </p:nvSpPr>
        <p:spPr bwMode="auto">
          <a:xfrm>
            <a:off x="8242300" y="6553200"/>
            <a:ext cx="8255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2016.05.15</a:t>
            </a:r>
            <a:endParaRPr lang="en-US" sz="1000" dirty="0">
              <a:solidFill>
                <a:srgbClr val="3366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086" name="Text Box 16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2</a:t>
            </a:r>
          </a:p>
        </p:txBody>
      </p:sp>
      <p:sp>
        <p:nvSpPr>
          <p:cNvPr id="3087" name="Text Box 17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GB" sz="1500" b="1" dirty="0"/>
              <a:t>We </a:t>
            </a:r>
            <a:r>
              <a:rPr lang="en-GB" sz="1500" b="1" dirty="0" smtClean="0"/>
              <a:t>fitted </a:t>
            </a:r>
            <a:r>
              <a:rPr lang="en-GB" sz="1500" b="1" dirty="0"/>
              <a:t>OLS and IV regressions for 10 samples.  As far as we could tell, the IV estimates were distributed around the true value, while the OLS estimates were clearly upwards biased.</a:t>
            </a:r>
            <a:endParaRPr lang="en-GB" sz="1500" b="1" dirty="0">
              <a:latin typeface="Times New Roman" pitchFamily="18" charset="0"/>
            </a:endParaRPr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3" name="Text Box 19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GB" sz="1800" b="1" dirty="0"/>
              <a:t>SIMULTANEOUS EQUATIONS ESTIMATION: DURBIN</a:t>
            </a:r>
            <a:r>
              <a:rPr lang="en-GB" sz="1800" b="1" dirty="0">
                <a:cs typeface="Arial" charset="0"/>
              </a:rPr>
              <a:t>–</a:t>
            </a:r>
            <a:r>
              <a:rPr lang="en-GB" sz="1800" b="1" dirty="0"/>
              <a:t>WU</a:t>
            </a:r>
            <a:r>
              <a:rPr lang="en-GB" sz="1800" b="1" dirty="0">
                <a:cs typeface="Arial" charset="0"/>
              </a:rPr>
              <a:t>–</a:t>
            </a:r>
            <a:r>
              <a:rPr lang="en-GB" sz="1800" b="1" dirty="0"/>
              <a:t>HAUSMAN TEST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595800" y="1836000"/>
            <a:ext cx="7880400" cy="3754800"/>
          </a:xfrm>
          <a:prstGeom prst="rect">
            <a:avLst/>
          </a:prstGeom>
          <a:solidFill>
            <a:srgbClr val="F3F6FF"/>
          </a:solidFill>
          <a:ln>
            <a:noFill/>
          </a:ln>
          <a:effectLst>
            <a:innerShdw blurRad="114300">
              <a:srgbClr val="0066CC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1" name="Rectangle 20"/>
          <p:cNvSpPr/>
          <p:nvPr/>
        </p:nvSpPr>
        <p:spPr>
          <a:xfrm>
            <a:off x="638400" y="1879200"/>
            <a:ext cx="7786800" cy="662400"/>
          </a:xfrm>
          <a:prstGeom prst="rect">
            <a:avLst/>
          </a:prstGeom>
          <a:solidFill>
            <a:srgbClr val="D7E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Rectangle 14"/>
          <p:cNvSpPr>
            <a:spLocks noChangeArrowheads="1"/>
          </p:cNvSpPr>
          <p:nvPr/>
        </p:nvSpPr>
        <p:spPr bwMode="auto">
          <a:xfrm>
            <a:off x="3265488" y="2541600"/>
            <a:ext cx="649287" cy="30060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9" name="Rectangle 14"/>
          <p:cNvSpPr>
            <a:spLocks noChangeArrowheads="1"/>
          </p:cNvSpPr>
          <p:nvPr/>
        </p:nvSpPr>
        <p:spPr bwMode="auto">
          <a:xfrm>
            <a:off x="6780213" y="2541600"/>
            <a:ext cx="649287" cy="30060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1" name="Rectangle 16"/>
          <p:cNvSpPr>
            <a:spLocks noChangeArrowheads="1"/>
          </p:cNvSpPr>
          <p:nvPr/>
        </p:nvSpPr>
        <p:spPr bwMode="auto">
          <a:xfrm>
            <a:off x="0" y="540000"/>
            <a:ext cx="9144000" cy="5472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2132969"/>
              </p:ext>
            </p:extLst>
          </p:nvPr>
        </p:nvGraphicFramePr>
        <p:xfrm>
          <a:off x="1816100" y="625475"/>
          <a:ext cx="2111375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6" name="Equation" r:id="rId3" imgW="2235200" imgH="419100" progId="Equation.3">
                  <p:embed/>
                </p:oleObj>
              </mc:Choice>
              <mc:Fallback>
                <p:oleObj name="Equation" r:id="rId3" imgW="2235200" imgH="4191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16100" y="625475"/>
                        <a:ext cx="2111375" cy="395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57150" y="498475"/>
            <a:ext cx="13017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GB" sz="1600" b="1" i="0" dirty="0"/>
              <a:t>structural</a:t>
            </a:r>
          </a:p>
          <a:p>
            <a:pPr algn="l"/>
            <a:r>
              <a:rPr lang="en-GB" sz="1600" b="1" i="0" dirty="0"/>
              <a:t>equations</a:t>
            </a:r>
          </a:p>
        </p:txBody>
      </p:sp>
      <p:graphicFrame>
        <p:nvGraphicFramePr>
          <p:cNvPr id="44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4597617"/>
              </p:ext>
            </p:extLst>
          </p:nvPr>
        </p:nvGraphicFramePr>
        <p:xfrm>
          <a:off x="4939200" y="619125"/>
          <a:ext cx="3022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7" name="Equation" r:id="rId5" imgW="3022600" imgH="381000" progId="Equation.3">
                  <p:embed/>
                </p:oleObj>
              </mc:Choice>
              <mc:Fallback>
                <p:oleObj name="Equation" r:id="rId5" imgW="3022600" imgH="381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9200" y="619125"/>
                        <a:ext cx="3022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" name="Rectangle 17"/>
          <p:cNvSpPr>
            <a:spLocks noChangeArrowheads="1"/>
          </p:cNvSpPr>
          <p:nvPr/>
        </p:nvSpPr>
        <p:spPr bwMode="auto">
          <a:xfrm>
            <a:off x="0" y="1196625"/>
            <a:ext cx="9144000" cy="547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46" name="Rectangle 4"/>
          <p:cNvSpPr>
            <a:spLocks noChangeArrowheads="1"/>
          </p:cNvSpPr>
          <p:nvPr/>
        </p:nvSpPr>
        <p:spPr bwMode="auto">
          <a:xfrm>
            <a:off x="2908800" y="1238400"/>
            <a:ext cx="446400" cy="4608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4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4786209"/>
              </p:ext>
            </p:extLst>
          </p:nvPr>
        </p:nvGraphicFramePr>
        <p:xfrm>
          <a:off x="1784659" y="1274763"/>
          <a:ext cx="23622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8" name="Equation" r:id="rId7" imgW="2362200" imgH="419100" progId="Equation.3">
                  <p:embed/>
                </p:oleObj>
              </mc:Choice>
              <mc:Fallback>
                <p:oleObj name="Equation" r:id="rId7" imgW="2362200" imgH="4191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84659" y="1274763"/>
                        <a:ext cx="23622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1244721"/>
              </p:ext>
            </p:extLst>
          </p:nvPr>
        </p:nvGraphicFramePr>
        <p:xfrm>
          <a:off x="4940300" y="1312863"/>
          <a:ext cx="27178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9" name="Equation" r:id="rId9" imgW="2717800" imgH="342900" progId="Equation.3">
                  <p:embed/>
                </p:oleObj>
              </mc:Choice>
              <mc:Fallback>
                <p:oleObj name="Equation" r:id="rId9" imgW="2717800" imgH="3429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40300" y="1312863"/>
                        <a:ext cx="27178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" name="Line 6"/>
          <p:cNvSpPr>
            <a:spLocks noChangeShapeType="1"/>
          </p:cNvSpPr>
          <p:nvPr/>
        </p:nvSpPr>
        <p:spPr bwMode="auto">
          <a:xfrm>
            <a:off x="608400" y="2541600"/>
            <a:ext cx="7858800" cy="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4" name="Text Box 11"/>
          <p:cNvSpPr txBox="1">
            <a:spLocks noChangeArrowheads="1"/>
          </p:cNvSpPr>
          <p:nvPr/>
        </p:nvSpPr>
        <p:spPr bwMode="auto">
          <a:xfrm>
            <a:off x="301625" y="1864800"/>
            <a:ext cx="8532813" cy="3963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 i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 i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 i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 i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 i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ts val="0"/>
              </a:spcBef>
            </a:pPr>
            <a:r>
              <a:rPr lang="en-US" sz="1800" b="1" i="0" dirty="0" smtClean="0"/>
              <a:t>                                         </a:t>
            </a:r>
            <a:r>
              <a:rPr lang="en-US" sz="1800" b="1" i="0" dirty="0"/>
              <a:t>OLS                                                 </a:t>
            </a:r>
            <a:r>
              <a:rPr lang="en-US" sz="1800" b="1" i="0" dirty="0" smtClean="0"/>
              <a:t>IV</a:t>
            </a:r>
            <a:endParaRPr lang="en-US" sz="1000" b="1" i="0" dirty="0" smtClean="0"/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sz="1800" b="1" i="0" dirty="0" smtClean="0"/>
              <a:t>                              </a:t>
            </a:r>
            <a:r>
              <a:rPr lang="en-US" sz="1800" b="1" i="0" dirty="0" err="1" smtClean="0"/>
              <a:t>s.e.</a:t>
            </a:r>
            <a:r>
              <a:rPr lang="en-US" sz="1800" b="1" i="0" dirty="0" smtClean="0"/>
              <a:t>(    )             </a:t>
            </a:r>
            <a:r>
              <a:rPr lang="en-US" sz="1800" b="1" i="0" dirty="0" err="1" smtClean="0"/>
              <a:t>s.e.</a:t>
            </a:r>
            <a:r>
              <a:rPr lang="en-US" sz="1800" b="1" i="0" dirty="0" smtClean="0"/>
              <a:t>(    )                 </a:t>
            </a:r>
            <a:r>
              <a:rPr lang="en-US" sz="1800" b="1" i="0" dirty="0" err="1" smtClean="0"/>
              <a:t>s.e.</a:t>
            </a:r>
            <a:r>
              <a:rPr lang="en-US" sz="1800" b="1" i="0" dirty="0" smtClean="0"/>
              <a:t>(    )             </a:t>
            </a:r>
            <a:r>
              <a:rPr lang="en-US" sz="1800" b="1" i="0" dirty="0" err="1" smtClean="0"/>
              <a:t>s.e.</a:t>
            </a:r>
            <a:r>
              <a:rPr lang="en-US" sz="1800" b="1" i="0" dirty="0" smtClean="0"/>
              <a:t>(    )</a:t>
            </a:r>
          </a:p>
          <a:p>
            <a:pPr algn="l">
              <a:lnSpc>
                <a:spcPct val="106000"/>
              </a:lnSpc>
              <a:spcBef>
                <a:spcPts val="1200"/>
              </a:spcBef>
            </a:pPr>
            <a:r>
              <a:rPr lang="en-US" sz="1800" b="1" i="0" dirty="0"/>
              <a:t>	1	0.36	0.49	1.11	0.22	2.33	0.97	0.16	0.45</a:t>
            </a:r>
          </a:p>
          <a:p>
            <a:pPr algn="l">
              <a:lnSpc>
                <a:spcPct val="106000"/>
              </a:lnSpc>
            </a:pPr>
            <a:r>
              <a:rPr lang="en-US" sz="1800" b="1" i="0" dirty="0"/>
              <a:t>	2	0.45	0.38	1.06	0.17	1.53	0.57	0.53	0.26</a:t>
            </a:r>
          </a:p>
          <a:p>
            <a:pPr algn="l">
              <a:lnSpc>
                <a:spcPct val="106000"/>
              </a:lnSpc>
            </a:pPr>
            <a:r>
              <a:rPr lang="en-US" sz="1800" b="1" i="0" dirty="0"/>
              <a:t>	3	0.65	0.27	0.94	0.12	1.13	0.32	0.70	0.15</a:t>
            </a:r>
          </a:p>
          <a:p>
            <a:pPr algn="l">
              <a:lnSpc>
                <a:spcPct val="106000"/>
              </a:lnSpc>
            </a:pPr>
            <a:r>
              <a:rPr lang="en-US" sz="1800" b="1" i="0" dirty="0"/>
              <a:t>	4	0.41	0.39	0.98	0.19	1.55	0.59	0.37	0.30</a:t>
            </a:r>
          </a:p>
          <a:p>
            <a:pPr algn="l">
              <a:lnSpc>
                <a:spcPct val="106000"/>
              </a:lnSpc>
            </a:pPr>
            <a:r>
              <a:rPr lang="en-US" sz="1800" b="1" i="0" dirty="0"/>
              <a:t>	5	0.92	0.46	0.77	0.22	2.31	0.71	0.06	0.35</a:t>
            </a:r>
          </a:p>
          <a:p>
            <a:pPr algn="l">
              <a:lnSpc>
                <a:spcPct val="106000"/>
              </a:lnSpc>
            </a:pPr>
            <a:r>
              <a:rPr lang="en-US" sz="1800" b="1" i="0" dirty="0"/>
              <a:t>	6	0.26	0.35	1.09	0.16	1.24	0.52	0.59	0.25</a:t>
            </a:r>
          </a:p>
          <a:p>
            <a:pPr algn="l">
              <a:lnSpc>
                <a:spcPct val="106000"/>
              </a:lnSpc>
            </a:pPr>
            <a:r>
              <a:rPr lang="en-US" sz="1800" b="1" i="0" dirty="0"/>
              <a:t>	7	0.31	0.39	1.00	0.19	1.52	0.62	0.33	0.32</a:t>
            </a:r>
          </a:p>
          <a:p>
            <a:pPr algn="l">
              <a:lnSpc>
                <a:spcPct val="106000"/>
              </a:lnSpc>
            </a:pPr>
            <a:r>
              <a:rPr lang="en-US" sz="1800" b="1" i="0" dirty="0"/>
              <a:t>	8	1.06	0.38	0.82	0.16	1.95	0.51	0.41	0.22</a:t>
            </a:r>
          </a:p>
          <a:p>
            <a:pPr algn="l">
              <a:lnSpc>
                <a:spcPct val="106000"/>
              </a:lnSpc>
            </a:pPr>
            <a:r>
              <a:rPr lang="en-US" sz="1800" b="1" i="0" dirty="0"/>
              <a:t>	9	</a:t>
            </a:r>
            <a:r>
              <a:rPr lang="en-US" sz="1800" b="1" i="0" dirty="0">
                <a:cs typeface="Arial" charset="0"/>
              </a:rPr>
              <a:t>–</a:t>
            </a:r>
            <a:r>
              <a:rPr lang="en-US" sz="1800" b="1" i="0" dirty="0"/>
              <a:t>0.08	0.36	1.16	0.18	1.11	0.62	0.45	0.33</a:t>
            </a:r>
          </a:p>
          <a:p>
            <a:pPr algn="l">
              <a:lnSpc>
                <a:spcPct val="106000"/>
              </a:lnSpc>
            </a:pPr>
            <a:r>
              <a:rPr lang="en-US" sz="1800" b="1" i="0" dirty="0"/>
              <a:t>	10	1.12	0.43	0.69	0.20	2.26	0.61	0.13	0.29</a:t>
            </a:r>
          </a:p>
        </p:txBody>
      </p:sp>
      <p:sp>
        <p:nvSpPr>
          <p:cNvPr id="25" name="Line 6"/>
          <p:cNvSpPr>
            <a:spLocks noChangeShapeType="1"/>
          </p:cNvSpPr>
          <p:nvPr/>
        </p:nvSpPr>
        <p:spPr bwMode="auto">
          <a:xfrm>
            <a:off x="608400" y="2541600"/>
            <a:ext cx="7858800" cy="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6" name="Line 6"/>
          <p:cNvSpPr>
            <a:spLocks noChangeShapeType="1"/>
          </p:cNvSpPr>
          <p:nvPr/>
        </p:nvSpPr>
        <p:spPr bwMode="auto">
          <a:xfrm>
            <a:off x="608400" y="2541600"/>
            <a:ext cx="7858800" cy="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0792676"/>
              </p:ext>
            </p:extLst>
          </p:nvPr>
        </p:nvGraphicFramePr>
        <p:xfrm>
          <a:off x="3478213" y="2167200"/>
          <a:ext cx="247650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0" name="Equation" r:id="rId11" imgW="330120" imgH="431640" progId="Equation.DSMT4">
                  <p:embed/>
                </p:oleObj>
              </mc:Choice>
              <mc:Fallback>
                <p:oleObj name="Equation" r:id="rId11" imgW="33012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78213" y="2167200"/>
                        <a:ext cx="247650" cy="323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8768582"/>
              </p:ext>
            </p:extLst>
          </p:nvPr>
        </p:nvGraphicFramePr>
        <p:xfrm>
          <a:off x="1873250" y="2167200"/>
          <a:ext cx="238125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1" name="Equation" r:id="rId13" imgW="317160" imgH="431640" progId="Equation.DSMT4">
                  <p:embed/>
                </p:oleObj>
              </mc:Choice>
              <mc:Fallback>
                <p:oleObj name="Equation" r:id="rId13" imgW="31716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73250" y="2167200"/>
                        <a:ext cx="238125" cy="323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227912"/>
              </p:ext>
            </p:extLst>
          </p:nvPr>
        </p:nvGraphicFramePr>
        <p:xfrm>
          <a:off x="2759075" y="2167200"/>
          <a:ext cx="238125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2" name="Equation" r:id="rId15" imgW="317160" imgH="431640" progId="Equation.DSMT4">
                  <p:embed/>
                </p:oleObj>
              </mc:Choice>
              <mc:Fallback>
                <p:oleObj name="Equation" r:id="rId15" imgW="31716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59075" y="2167200"/>
                        <a:ext cx="238125" cy="323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1747497"/>
              </p:ext>
            </p:extLst>
          </p:nvPr>
        </p:nvGraphicFramePr>
        <p:xfrm>
          <a:off x="4373563" y="2166938"/>
          <a:ext cx="247650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3" name="Equation" r:id="rId17" imgW="330057" imgH="431613" progId="Equation.DSMT4">
                  <p:embed/>
                </p:oleObj>
              </mc:Choice>
              <mc:Fallback>
                <p:oleObj name="Equation" r:id="rId17" imgW="330057" imgH="431613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73563" y="2166938"/>
                        <a:ext cx="247650" cy="323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9014687"/>
              </p:ext>
            </p:extLst>
          </p:nvPr>
        </p:nvGraphicFramePr>
        <p:xfrm>
          <a:off x="7002463" y="2166938"/>
          <a:ext cx="247650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4" name="Equation" r:id="rId18" imgW="330057" imgH="431613" progId="Equation.DSMT4">
                  <p:embed/>
                </p:oleObj>
              </mc:Choice>
              <mc:Fallback>
                <p:oleObj name="Equation" r:id="rId18" imgW="330057" imgH="431613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02463" y="2166938"/>
                        <a:ext cx="247650" cy="323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5004271"/>
              </p:ext>
            </p:extLst>
          </p:nvPr>
        </p:nvGraphicFramePr>
        <p:xfrm>
          <a:off x="5407025" y="2166938"/>
          <a:ext cx="238125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5" name="Equation" r:id="rId19" imgW="317225" imgH="431425" progId="Equation.DSMT4">
                  <p:embed/>
                </p:oleObj>
              </mc:Choice>
              <mc:Fallback>
                <p:oleObj name="Equation" r:id="rId19" imgW="317225" imgH="431425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07025" y="2166938"/>
                        <a:ext cx="238125" cy="323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5529087"/>
              </p:ext>
            </p:extLst>
          </p:nvPr>
        </p:nvGraphicFramePr>
        <p:xfrm>
          <a:off x="6245225" y="2166938"/>
          <a:ext cx="238125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6" name="Equation" r:id="rId20" imgW="317225" imgH="431425" progId="Equation.DSMT4">
                  <p:embed/>
                </p:oleObj>
              </mc:Choice>
              <mc:Fallback>
                <p:oleObj name="Equation" r:id="rId20" imgW="317225" imgH="431425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45225" y="2166938"/>
                        <a:ext cx="238125" cy="323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5581403"/>
              </p:ext>
            </p:extLst>
          </p:nvPr>
        </p:nvGraphicFramePr>
        <p:xfrm>
          <a:off x="7850188" y="2166938"/>
          <a:ext cx="247650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7" name="Equation" r:id="rId21" imgW="330057" imgH="431613" progId="Equation.DSMT4">
                  <p:embed/>
                </p:oleObj>
              </mc:Choice>
              <mc:Fallback>
                <p:oleObj name="Equation" r:id="rId21" imgW="330057" imgH="431613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50188" y="2166938"/>
                        <a:ext cx="247650" cy="323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595800" y="1836000"/>
            <a:ext cx="7880400" cy="3754800"/>
          </a:xfrm>
          <a:prstGeom prst="rect">
            <a:avLst/>
          </a:prstGeom>
          <a:solidFill>
            <a:srgbClr val="F3F6FF"/>
          </a:solidFill>
          <a:ln>
            <a:noFill/>
          </a:ln>
          <a:effectLst>
            <a:innerShdw blurRad="114300">
              <a:srgbClr val="0066CC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8" name="Rectangle 27"/>
          <p:cNvSpPr/>
          <p:nvPr/>
        </p:nvSpPr>
        <p:spPr>
          <a:xfrm>
            <a:off x="638400" y="1879200"/>
            <a:ext cx="7786800" cy="662400"/>
          </a:xfrm>
          <a:prstGeom prst="rect">
            <a:avLst/>
          </a:prstGeom>
          <a:solidFill>
            <a:srgbClr val="D7E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01" name="Rectangle 17"/>
          <p:cNvSpPr>
            <a:spLocks noChangeArrowheads="1"/>
          </p:cNvSpPr>
          <p:nvPr/>
        </p:nvSpPr>
        <p:spPr bwMode="auto">
          <a:xfrm>
            <a:off x="629999" y="2608275"/>
            <a:ext cx="7815600" cy="2880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6" name="Rectangle 16"/>
          <p:cNvSpPr>
            <a:spLocks noChangeArrowheads="1"/>
          </p:cNvSpPr>
          <p:nvPr/>
        </p:nvSpPr>
        <p:spPr bwMode="auto">
          <a:xfrm>
            <a:off x="0" y="540000"/>
            <a:ext cx="9144000" cy="5472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1805576"/>
              </p:ext>
            </p:extLst>
          </p:nvPr>
        </p:nvGraphicFramePr>
        <p:xfrm>
          <a:off x="1816100" y="625475"/>
          <a:ext cx="2111375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32" name="Equation" r:id="rId3" imgW="2235200" imgH="419100" progId="Equation.3">
                  <p:embed/>
                </p:oleObj>
              </mc:Choice>
              <mc:Fallback>
                <p:oleObj name="Equation" r:id="rId3" imgW="2235200" imgH="4191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16100" y="625475"/>
                        <a:ext cx="2111375" cy="395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57150" y="498475"/>
            <a:ext cx="13017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GB" sz="1600" b="1" i="0" dirty="0"/>
              <a:t>structural</a:t>
            </a:r>
          </a:p>
          <a:p>
            <a:pPr algn="l"/>
            <a:r>
              <a:rPr lang="en-GB" sz="1600" b="1" i="0" dirty="0"/>
              <a:t>equations</a:t>
            </a:r>
          </a:p>
        </p:txBody>
      </p:sp>
      <p:graphicFrame>
        <p:nvGraphicFramePr>
          <p:cNvPr id="3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079240"/>
              </p:ext>
            </p:extLst>
          </p:nvPr>
        </p:nvGraphicFramePr>
        <p:xfrm>
          <a:off x="4939200" y="619125"/>
          <a:ext cx="3022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33" name="Equation" r:id="rId5" imgW="3022600" imgH="381000" progId="Equation.3">
                  <p:embed/>
                </p:oleObj>
              </mc:Choice>
              <mc:Fallback>
                <p:oleObj name="Equation" r:id="rId5" imgW="3022600" imgH="381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9200" y="619125"/>
                        <a:ext cx="3022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" name="Rectangle 17"/>
          <p:cNvSpPr>
            <a:spLocks noChangeArrowheads="1"/>
          </p:cNvSpPr>
          <p:nvPr/>
        </p:nvSpPr>
        <p:spPr bwMode="auto">
          <a:xfrm>
            <a:off x="0" y="1196625"/>
            <a:ext cx="9144000" cy="547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42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4935510"/>
              </p:ext>
            </p:extLst>
          </p:nvPr>
        </p:nvGraphicFramePr>
        <p:xfrm>
          <a:off x="1784659" y="1274763"/>
          <a:ext cx="23622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34" name="Equation" r:id="rId7" imgW="2362200" imgH="419100" progId="Equation.3">
                  <p:embed/>
                </p:oleObj>
              </mc:Choice>
              <mc:Fallback>
                <p:oleObj name="Equation" r:id="rId7" imgW="2362200" imgH="4191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84659" y="1274763"/>
                        <a:ext cx="23622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4092727"/>
              </p:ext>
            </p:extLst>
          </p:nvPr>
        </p:nvGraphicFramePr>
        <p:xfrm>
          <a:off x="4940300" y="1312863"/>
          <a:ext cx="27178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35" name="Equation" r:id="rId9" imgW="2717800" imgH="342900" progId="Equation.3">
                  <p:embed/>
                </p:oleObj>
              </mc:Choice>
              <mc:Fallback>
                <p:oleObj name="Equation" r:id="rId9" imgW="2717800" imgH="3429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40300" y="1312863"/>
                        <a:ext cx="27178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" name="Line 6"/>
          <p:cNvSpPr>
            <a:spLocks noChangeShapeType="1"/>
          </p:cNvSpPr>
          <p:nvPr/>
        </p:nvSpPr>
        <p:spPr bwMode="auto">
          <a:xfrm>
            <a:off x="608400" y="2541600"/>
            <a:ext cx="7858800" cy="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103" name="Text Box 15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3</a:t>
            </a:r>
          </a:p>
        </p:txBody>
      </p:sp>
      <p:sp>
        <p:nvSpPr>
          <p:cNvPr id="4104" name="Text Box 16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GB" sz="1500" b="1"/>
              <a:t>We will now perform a Durbin</a:t>
            </a:r>
            <a:r>
              <a:rPr lang="en-GB" sz="1500" b="1">
                <a:cs typeface="Arial" charset="0"/>
              </a:rPr>
              <a:t>–</a:t>
            </a:r>
            <a:r>
              <a:rPr lang="en-GB" sz="1500" b="1"/>
              <a:t>Wu</a:t>
            </a:r>
            <a:r>
              <a:rPr lang="en-GB" sz="1500" b="1">
                <a:cs typeface="Arial" charset="0"/>
              </a:rPr>
              <a:t>–</a:t>
            </a:r>
            <a:r>
              <a:rPr lang="en-GB" sz="1500" b="1"/>
              <a:t>Hausman test using the first sample.  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2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1" name="Text Box 19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GB" sz="1800" b="1" dirty="0"/>
              <a:t>SIMULTANEOUS EQUATIONS ESTIMATION: DURBIN</a:t>
            </a:r>
            <a:r>
              <a:rPr lang="en-GB" sz="1800" b="1" dirty="0">
                <a:cs typeface="Arial" charset="0"/>
              </a:rPr>
              <a:t>–</a:t>
            </a:r>
            <a:r>
              <a:rPr lang="en-GB" sz="1800" b="1" dirty="0"/>
              <a:t>WU</a:t>
            </a:r>
            <a:r>
              <a:rPr lang="en-GB" sz="1800" b="1" dirty="0">
                <a:cs typeface="Arial" charset="0"/>
              </a:rPr>
              <a:t>–</a:t>
            </a:r>
            <a:r>
              <a:rPr lang="en-GB" sz="1800" b="1" dirty="0"/>
              <a:t>HAUSMAN TEST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22" name="Line 6"/>
          <p:cNvSpPr>
            <a:spLocks noChangeShapeType="1"/>
          </p:cNvSpPr>
          <p:nvPr/>
        </p:nvSpPr>
        <p:spPr bwMode="auto">
          <a:xfrm>
            <a:off x="608400" y="2541600"/>
            <a:ext cx="7858800" cy="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3" name="Line 6"/>
          <p:cNvSpPr>
            <a:spLocks noChangeShapeType="1"/>
          </p:cNvSpPr>
          <p:nvPr/>
        </p:nvSpPr>
        <p:spPr bwMode="auto">
          <a:xfrm>
            <a:off x="608400" y="2541600"/>
            <a:ext cx="7858800" cy="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0792676"/>
              </p:ext>
            </p:extLst>
          </p:nvPr>
        </p:nvGraphicFramePr>
        <p:xfrm>
          <a:off x="3478213" y="2167200"/>
          <a:ext cx="247650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36" name="Equation" r:id="rId11" imgW="330120" imgH="431640" progId="Equation.DSMT4">
                  <p:embed/>
                </p:oleObj>
              </mc:Choice>
              <mc:Fallback>
                <p:oleObj name="Equation" r:id="rId11" imgW="33012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78213" y="2167200"/>
                        <a:ext cx="247650" cy="323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8768582"/>
              </p:ext>
            </p:extLst>
          </p:nvPr>
        </p:nvGraphicFramePr>
        <p:xfrm>
          <a:off x="1873250" y="2167200"/>
          <a:ext cx="238125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37" name="Equation" r:id="rId13" imgW="317160" imgH="431640" progId="Equation.DSMT4">
                  <p:embed/>
                </p:oleObj>
              </mc:Choice>
              <mc:Fallback>
                <p:oleObj name="Equation" r:id="rId13" imgW="31716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73250" y="2167200"/>
                        <a:ext cx="238125" cy="323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227912"/>
              </p:ext>
            </p:extLst>
          </p:nvPr>
        </p:nvGraphicFramePr>
        <p:xfrm>
          <a:off x="2759075" y="2167200"/>
          <a:ext cx="238125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38" name="Equation" r:id="rId15" imgW="317160" imgH="431640" progId="Equation.DSMT4">
                  <p:embed/>
                </p:oleObj>
              </mc:Choice>
              <mc:Fallback>
                <p:oleObj name="Equation" r:id="rId15" imgW="31716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59075" y="2167200"/>
                        <a:ext cx="238125" cy="323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1747497"/>
              </p:ext>
            </p:extLst>
          </p:nvPr>
        </p:nvGraphicFramePr>
        <p:xfrm>
          <a:off x="4373563" y="2166938"/>
          <a:ext cx="247650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39" name="Equation" r:id="rId17" imgW="330057" imgH="431613" progId="Equation.DSMT4">
                  <p:embed/>
                </p:oleObj>
              </mc:Choice>
              <mc:Fallback>
                <p:oleObj name="Equation" r:id="rId17" imgW="330057" imgH="431613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73563" y="2166938"/>
                        <a:ext cx="247650" cy="323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9014687"/>
              </p:ext>
            </p:extLst>
          </p:nvPr>
        </p:nvGraphicFramePr>
        <p:xfrm>
          <a:off x="7002463" y="2166938"/>
          <a:ext cx="247650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40" name="Equation" r:id="rId18" imgW="330057" imgH="431613" progId="Equation.DSMT4">
                  <p:embed/>
                </p:oleObj>
              </mc:Choice>
              <mc:Fallback>
                <p:oleObj name="Equation" r:id="rId18" imgW="330057" imgH="431613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02463" y="2166938"/>
                        <a:ext cx="247650" cy="323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5004271"/>
              </p:ext>
            </p:extLst>
          </p:nvPr>
        </p:nvGraphicFramePr>
        <p:xfrm>
          <a:off x="5407025" y="2166938"/>
          <a:ext cx="238125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41" name="Equation" r:id="rId19" imgW="317225" imgH="431425" progId="Equation.DSMT4">
                  <p:embed/>
                </p:oleObj>
              </mc:Choice>
              <mc:Fallback>
                <p:oleObj name="Equation" r:id="rId19" imgW="317225" imgH="431425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07025" y="2166938"/>
                        <a:ext cx="238125" cy="323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5529087"/>
              </p:ext>
            </p:extLst>
          </p:nvPr>
        </p:nvGraphicFramePr>
        <p:xfrm>
          <a:off x="6245225" y="2166938"/>
          <a:ext cx="238125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42" name="Equation" r:id="rId20" imgW="317225" imgH="431425" progId="Equation.DSMT4">
                  <p:embed/>
                </p:oleObj>
              </mc:Choice>
              <mc:Fallback>
                <p:oleObj name="Equation" r:id="rId20" imgW="317225" imgH="431425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45225" y="2166938"/>
                        <a:ext cx="238125" cy="323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5581403"/>
              </p:ext>
            </p:extLst>
          </p:nvPr>
        </p:nvGraphicFramePr>
        <p:xfrm>
          <a:off x="7850188" y="2166938"/>
          <a:ext cx="247650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43" name="Equation" r:id="rId21" imgW="330057" imgH="431613" progId="Equation.DSMT4">
                  <p:embed/>
                </p:oleObj>
              </mc:Choice>
              <mc:Fallback>
                <p:oleObj name="Equation" r:id="rId21" imgW="330057" imgH="431613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50188" y="2166938"/>
                        <a:ext cx="247650" cy="323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Text Box 11"/>
          <p:cNvSpPr txBox="1">
            <a:spLocks noChangeArrowheads="1"/>
          </p:cNvSpPr>
          <p:nvPr/>
        </p:nvSpPr>
        <p:spPr bwMode="auto">
          <a:xfrm>
            <a:off x="301625" y="1864800"/>
            <a:ext cx="8532813" cy="3963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 i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 i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 i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 i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 i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ts val="0"/>
              </a:spcBef>
            </a:pPr>
            <a:r>
              <a:rPr lang="en-US" sz="1800" b="1" i="0" dirty="0" smtClean="0"/>
              <a:t>                                         </a:t>
            </a:r>
            <a:r>
              <a:rPr lang="en-US" sz="1800" b="1" i="0" dirty="0"/>
              <a:t>OLS                                                 </a:t>
            </a:r>
            <a:r>
              <a:rPr lang="en-US" sz="1800" b="1" i="0" dirty="0" smtClean="0"/>
              <a:t>IV</a:t>
            </a:r>
            <a:endParaRPr lang="en-US" sz="1000" b="1" i="0" dirty="0" smtClean="0"/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sz="1800" b="1" i="0" dirty="0" smtClean="0"/>
              <a:t>                              </a:t>
            </a:r>
            <a:r>
              <a:rPr lang="en-US" sz="1800" b="1" i="0" dirty="0" err="1" smtClean="0"/>
              <a:t>s.e.</a:t>
            </a:r>
            <a:r>
              <a:rPr lang="en-US" sz="1800" b="1" i="0" dirty="0" smtClean="0"/>
              <a:t>(    )             </a:t>
            </a:r>
            <a:r>
              <a:rPr lang="en-US" sz="1800" b="1" i="0" dirty="0" err="1" smtClean="0"/>
              <a:t>s.e.</a:t>
            </a:r>
            <a:r>
              <a:rPr lang="en-US" sz="1800" b="1" i="0" dirty="0" smtClean="0"/>
              <a:t>(    )                 </a:t>
            </a:r>
            <a:r>
              <a:rPr lang="en-US" sz="1800" b="1" i="0" dirty="0" err="1" smtClean="0"/>
              <a:t>s.e.</a:t>
            </a:r>
            <a:r>
              <a:rPr lang="en-US" sz="1800" b="1" i="0" dirty="0" smtClean="0"/>
              <a:t>(    )             </a:t>
            </a:r>
            <a:r>
              <a:rPr lang="en-US" sz="1800" b="1" i="0" dirty="0" err="1" smtClean="0"/>
              <a:t>s.e.</a:t>
            </a:r>
            <a:r>
              <a:rPr lang="en-US" sz="1800" b="1" i="0" dirty="0" smtClean="0"/>
              <a:t>(    )</a:t>
            </a:r>
          </a:p>
          <a:p>
            <a:pPr algn="l">
              <a:lnSpc>
                <a:spcPct val="106000"/>
              </a:lnSpc>
              <a:spcBef>
                <a:spcPts val="1200"/>
              </a:spcBef>
            </a:pPr>
            <a:r>
              <a:rPr lang="en-US" sz="1800" b="1" i="0" dirty="0"/>
              <a:t>	1	0.36	0.49	1.11	0.22	2.33	0.97	0.16	0.45</a:t>
            </a:r>
          </a:p>
          <a:p>
            <a:pPr algn="l">
              <a:lnSpc>
                <a:spcPct val="106000"/>
              </a:lnSpc>
            </a:pPr>
            <a:r>
              <a:rPr lang="en-US" sz="1800" b="1" i="0" dirty="0"/>
              <a:t>	2	0.45	0.38	1.06	0.17	1.53	0.57	0.53	0.26</a:t>
            </a:r>
          </a:p>
          <a:p>
            <a:pPr algn="l">
              <a:lnSpc>
                <a:spcPct val="106000"/>
              </a:lnSpc>
            </a:pPr>
            <a:r>
              <a:rPr lang="en-US" sz="1800" b="1" i="0" dirty="0"/>
              <a:t>	3	0.65	0.27	0.94	0.12	1.13	0.32	0.70	0.15</a:t>
            </a:r>
          </a:p>
          <a:p>
            <a:pPr algn="l">
              <a:lnSpc>
                <a:spcPct val="106000"/>
              </a:lnSpc>
            </a:pPr>
            <a:r>
              <a:rPr lang="en-US" sz="1800" b="1" i="0" dirty="0"/>
              <a:t>	4	0.41	0.39	0.98	0.19	1.55	0.59	0.37	0.30</a:t>
            </a:r>
          </a:p>
          <a:p>
            <a:pPr algn="l">
              <a:lnSpc>
                <a:spcPct val="106000"/>
              </a:lnSpc>
            </a:pPr>
            <a:r>
              <a:rPr lang="en-US" sz="1800" b="1" i="0" dirty="0"/>
              <a:t>	5	0.92	0.46	0.77	0.22	2.31	0.71	0.06	0.35</a:t>
            </a:r>
          </a:p>
          <a:p>
            <a:pPr algn="l">
              <a:lnSpc>
                <a:spcPct val="106000"/>
              </a:lnSpc>
            </a:pPr>
            <a:r>
              <a:rPr lang="en-US" sz="1800" b="1" i="0" dirty="0"/>
              <a:t>	6	0.26	0.35	1.09	0.16	1.24	0.52	0.59	0.25</a:t>
            </a:r>
          </a:p>
          <a:p>
            <a:pPr algn="l">
              <a:lnSpc>
                <a:spcPct val="106000"/>
              </a:lnSpc>
            </a:pPr>
            <a:r>
              <a:rPr lang="en-US" sz="1800" b="1" i="0" dirty="0"/>
              <a:t>	7	0.31	0.39	1.00	0.19	1.52	0.62	0.33	0.32</a:t>
            </a:r>
          </a:p>
          <a:p>
            <a:pPr algn="l">
              <a:lnSpc>
                <a:spcPct val="106000"/>
              </a:lnSpc>
            </a:pPr>
            <a:r>
              <a:rPr lang="en-US" sz="1800" b="1" i="0" dirty="0"/>
              <a:t>	8	1.06	0.38	0.82	0.16	1.95	0.51	0.41	0.22</a:t>
            </a:r>
          </a:p>
          <a:p>
            <a:pPr algn="l">
              <a:lnSpc>
                <a:spcPct val="106000"/>
              </a:lnSpc>
            </a:pPr>
            <a:r>
              <a:rPr lang="en-US" sz="1800" b="1" i="0" dirty="0"/>
              <a:t>	9	</a:t>
            </a:r>
            <a:r>
              <a:rPr lang="en-US" sz="1800" b="1" i="0" dirty="0">
                <a:cs typeface="Arial" charset="0"/>
              </a:rPr>
              <a:t>–</a:t>
            </a:r>
            <a:r>
              <a:rPr lang="en-US" sz="1800" b="1" i="0" dirty="0"/>
              <a:t>0.08	0.36	1.16	0.18	1.11	0.62	0.45	0.33</a:t>
            </a:r>
          </a:p>
          <a:p>
            <a:pPr algn="l">
              <a:lnSpc>
                <a:spcPct val="106000"/>
              </a:lnSpc>
            </a:pPr>
            <a:r>
              <a:rPr lang="en-US" sz="1800" b="1" i="0" dirty="0"/>
              <a:t>	10	1.12	0.43	0.69	0.20	2.26	0.61	0.13	0.29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0" y="548375"/>
            <a:ext cx="9144000" cy="31860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126" name="Rectangle 20"/>
          <p:cNvSpPr>
            <a:spLocks noChangeArrowheads="1"/>
          </p:cNvSpPr>
          <p:nvPr/>
        </p:nvSpPr>
        <p:spPr bwMode="auto">
          <a:xfrm>
            <a:off x="355600" y="637200"/>
            <a:ext cx="2386013" cy="2286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127" name="Text Box 6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4</a:t>
            </a:r>
          </a:p>
        </p:txBody>
      </p:sp>
      <p:sp>
        <p:nvSpPr>
          <p:cNvPr id="5128" name="Text Box 8"/>
          <p:cNvSpPr txBox="1">
            <a:spLocks noChangeArrowheads="1"/>
          </p:cNvSpPr>
          <p:nvPr/>
        </p:nvSpPr>
        <p:spPr bwMode="auto">
          <a:xfrm>
            <a:off x="301625" y="597600"/>
            <a:ext cx="8532813" cy="3106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GB" b="1" dirty="0" err="1" smtClean="0">
                <a:latin typeface="Courier New" pitchFamily="49" charset="0"/>
              </a:rPr>
              <a:t>ivregress</a:t>
            </a:r>
            <a:r>
              <a:rPr lang="en-GB" b="1" dirty="0" smtClean="0">
                <a:latin typeface="Courier New" pitchFamily="49" charset="0"/>
              </a:rPr>
              <a:t> </a:t>
            </a:r>
            <a:r>
              <a:rPr lang="en-GB" b="1" dirty="0">
                <a:latin typeface="Courier New" pitchFamily="49" charset="0"/>
              </a:rPr>
              <a:t>2sls p (w=U)</a:t>
            </a:r>
          </a:p>
          <a:p>
            <a:pPr algn="l"/>
            <a:r>
              <a:rPr lang="en-GB" b="1" dirty="0">
                <a:latin typeface="Courier New" pitchFamily="49" charset="0"/>
              </a:rPr>
              <a:t>Instrumental variables (2SLS) regression               Number of </a:t>
            </a:r>
            <a:r>
              <a:rPr lang="en-GB" b="1" dirty="0" err="1">
                <a:latin typeface="Courier New" pitchFamily="49" charset="0"/>
              </a:rPr>
              <a:t>obs</a:t>
            </a:r>
            <a:r>
              <a:rPr lang="en-GB" b="1" dirty="0">
                <a:latin typeface="Courier New" pitchFamily="49" charset="0"/>
              </a:rPr>
              <a:t> =      20</a:t>
            </a:r>
          </a:p>
          <a:p>
            <a:pPr algn="l"/>
            <a:r>
              <a:rPr lang="en-GB" b="1" dirty="0">
                <a:latin typeface="Courier New" pitchFamily="49" charset="0"/>
              </a:rPr>
              <a:t>                                                       Wald chi2(1)  =    0.15</a:t>
            </a:r>
          </a:p>
          <a:p>
            <a:pPr algn="l"/>
            <a:r>
              <a:rPr lang="en-GB" b="1" dirty="0">
                <a:latin typeface="Courier New" pitchFamily="49" charset="0"/>
              </a:rPr>
              <a:t>                                                       </a:t>
            </a:r>
            <a:r>
              <a:rPr lang="en-GB" b="1" dirty="0" err="1">
                <a:latin typeface="Courier New" pitchFamily="49" charset="0"/>
              </a:rPr>
              <a:t>Prob</a:t>
            </a:r>
            <a:r>
              <a:rPr lang="en-GB" b="1" dirty="0">
                <a:latin typeface="Courier New" pitchFamily="49" charset="0"/>
              </a:rPr>
              <a:t> &gt; chi2   =  0.7018</a:t>
            </a:r>
          </a:p>
          <a:p>
            <a:pPr algn="l"/>
            <a:r>
              <a:rPr lang="en-GB" b="1" dirty="0">
                <a:latin typeface="Courier New" pitchFamily="49" charset="0"/>
              </a:rPr>
              <a:t>                                                       R-squared     =  0.1606</a:t>
            </a:r>
          </a:p>
          <a:p>
            <a:pPr algn="l"/>
            <a:r>
              <a:rPr lang="en-GB" b="1" dirty="0">
                <a:latin typeface="Courier New" pitchFamily="49" charset="0"/>
              </a:rPr>
              <a:t>                                                       Root MSE      =   1.187</a:t>
            </a:r>
          </a:p>
          <a:p>
            <a:pPr algn="l"/>
            <a:r>
              <a:rPr lang="en-GB" b="1" dirty="0">
                <a:latin typeface="Courier New" pitchFamily="49" charset="0"/>
              </a:rPr>
              <a:t>------------------------------------------------------------------------------</a:t>
            </a:r>
          </a:p>
          <a:p>
            <a:pPr algn="l"/>
            <a:r>
              <a:rPr lang="en-GB" b="1" dirty="0">
                <a:latin typeface="Courier New" pitchFamily="49" charset="0"/>
              </a:rPr>
              <a:t>           p |      </a:t>
            </a:r>
            <a:r>
              <a:rPr lang="en-GB" b="1" dirty="0" err="1">
                <a:latin typeface="Courier New" pitchFamily="49" charset="0"/>
              </a:rPr>
              <a:t>Coef</a:t>
            </a:r>
            <a:r>
              <a:rPr lang="en-GB" b="1" dirty="0">
                <a:latin typeface="Courier New" pitchFamily="49" charset="0"/>
              </a:rPr>
              <a:t>.   Std. Err.      z    P&gt;|z|     [95% Conf. Interval]</a:t>
            </a:r>
          </a:p>
          <a:p>
            <a:pPr algn="l"/>
            <a:r>
              <a:rPr lang="en-GB" b="1" dirty="0">
                <a:latin typeface="Courier New" pitchFamily="49" charset="0"/>
              </a:rPr>
              <a:t>-------------+----------------------------------------------------------------</a:t>
            </a:r>
          </a:p>
          <a:p>
            <a:pPr algn="l"/>
            <a:r>
              <a:rPr lang="en-GB" b="1" dirty="0">
                <a:latin typeface="Courier New" pitchFamily="49" charset="0"/>
              </a:rPr>
              <a:t>           w |   .1619431   .4230184     0.38   0.702    -.6671577    .9910439</a:t>
            </a:r>
          </a:p>
          <a:p>
            <a:pPr algn="l"/>
            <a:r>
              <a:rPr lang="en-GB" b="1" dirty="0">
                <a:latin typeface="Courier New" pitchFamily="49" charset="0"/>
              </a:rPr>
              <a:t>       _cons |   2.328433   .9202004     2.53   0.011     .5248734    4.131993</a:t>
            </a:r>
          </a:p>
          <a:p>
            <a:pPr algn="l"/>
            <a:r>
              <a:rPr lang="en-GB" b="1" dirty="0">
                <a:latin typeface="Courier New" pitchFamily="49" charset="0"/>
              </a:rPr>
              <a:t>------------------------------------------------------------------------------</a:t>
            </a:r>
          </a:p>
          <a:p>
            <a:pPr algn="l"/>
            <a:r>
              <a:rPr lang="en-GB" b="1" dirty="0">
                <a:latin typeface="Courier New" pitchFamily="49" charset="0"/>
              </a:rPr>
              <a:t>Instrumented:  w</a:t>
            </a:r>
          </a:p>
          <a:p>
            <a:pPr algn="l"/>
            <a:r>
              <a:rPr lang="en-GB" b="1" dirty="0">
                <a:latin typeface="Courier New" pitchFamily="49" charset="0"/>
              </a:rPr>
              <a:t>Instruments:   </a:t>
            </a:r>
            <a:r>
              <a:rPr lang="en-GB" b="1" dirty="0" smtClean="0">
                <a:latin typeface="Courier New" pitchFamily="49" charset="0"/>
              </a:rPr>
              <a:t>U</a:t>
            </a:r>
            <a:endParaRPr lang="en-GB" b="1" dirty="0">
              <a:latin typeface="Courier New" pitchFamily="49" charset="0"/>
            </a:endParaRPr>
          </a:p>
        </p:txBody>
      </p:sp>
      <p:sp>
        <p:nvSpPr>
          <p:cNvPr id="5129" name="Text Box 16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GB" sz="1500" b="1" dirty="0"/>
              <a:t>We begin by </a:t>
            </a:r>
            <a:r>
              <a:rPr lang="en-GB" sz="1500" b="1" dirty="0" smtClean="0"/>
              <a:t>fitting </a:t>
            </a:r>
            <a:r>
              <a:rPr lang="en-GB" sz="1500" b="1" dirty="0"/>
              <a:t>the IV regression.  In the command, the instrumented variable(s) and instrument(s) are placed in parentheses, with an = sign separating them.  Here </a:t>
            </a:r>
            <a:r>
              <a:rPr lang="en-GB" sz="1500" b="1" i="1" dirty="0"/>
              <a:t>w</a:t>
            </a:r>
            <a:r>
              <a:rPr lang="en-GB" sz="1500" b="1" dirty="0"/>
              <a:t> is the instrumented variable and </a:t>
            </a:r>
            <a:r>
              <a:rPr lang="en-GB" sz="1500" b="1" i="1" dirty="0"/>
              <a:t>U</a:t>
            </a:r>
            <a:r>
              <a:rPr lang="en-GB" sz="1500" b="1" dirty="0"/>
              <a:t> is the instrument.</a:t>
            </a:r>
            <a:endParaRPr lang="en-GB" sz="1500" b="1" dirty="0">
              <a:latin typeface="Times New Roman" pitchFamily="18" charset="0"/>
            </a:endParaRPr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" name="Text Box 19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GB" sz="1800" b="1" dirty="0"/>
              <a:t>SIMULTANEOUS EQUATIONS ESTIMATION: DURBIN</a:t>
            </a:r>
            <a:r>
              <a:rPr lang="en-GB" sz="1800" b="1" dirty="0">
                <a:cs typeface="Arial" charset="0"/>
              </a:rPr>
              <a:t>–</a:t>
            </a:r>
            <a:r>
              <a:rPr lang="en-GB" sz="1800" b="1" dirty="0"/>
              <a:t>WU</a:t>
            </a:r>
            <a:r>
              <a:rPr lang="en-GB" sz="1800" b="1" dirty="0">
                <a:cs typeface="Arial" charset="0"/>
              </a:rPr>
              <a:t>–</a:t>
            </a:r>
            <a:r>
              <a:rPr lang="en-GB" sz="1800" b="1" dirty="0"/>
              <a:t>HAUSMAN TEST</a:t>
            </a:r>
            <a:endParaRPr lang="en-GB" sz="16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48373"/>
            <a:ext cx="9144000" cy="36144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149" name="Rectangle 2"/>
          <p:cNvSpPr>
            <a:spLocks noChangeArrowheads="1"/>
          </p:cNvSpPr>
          <p:nvPr/>
        </p:nvSpPr>
        <p:spPr bwMode="auto">
          <a:xfrm>
            <a:off x="355600" y="3827463"/>
            <a:ext cx="2339975" cy="230187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150" name="Rectangle 3"/>
          <p:cNvSpPr>
            <a:spLocks noChangeArrowheads="1"/>
          </p:cNvSpPr>
          <p:nvPr/>
        </p:nvSpPr>
        <p:spPr bwMode="auto">
          <a:xfrm>
            <a:off x="355600" y="637200"/>
            <a:ext cx="2386013" cy="2286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151" name="Text Box 4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5</a:t>
            </a:r>
          </a:p>
        </p:txBody>
      </p:sp>
      <p:sp>
        <p:nvSpPr>
          <p:cNvPr id="6154" name="Text Box 9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GB" sz="1500" b="1" dirty="0"/>
              <a:t>The next command is ‘</a:t>
            </a:r>
            <a:r>
              <a:rPr lang="en-GB" sz="1500" b="1" dirty="0">
                <a:latin typeface="Courier New" pitchFamily="49" charset="0"/>
              </a:rPr>
              <a:t>estimates store</a:t>
            </a:r>
            <a:r>
              <a:rPr lang="en-GB" sz="1500" b="1" dirty="0"/>
              <a:t>’ followed by a name for the IV regression.  Here it has been called ‘</a:t>
            </a:r>
            <a:r>
              <a:rPr lang="en-GB" sz="1500" b="1" dirty="0">
                <a:latin typeface="Courier New" pitchFamily="49" charset="0"/>
              </a:rPr>
              <a:t>REGIV</a:t>
            </a:r>
            <a:r>
              <a:rPr lang="en-GB" sz="1500" b="1" dirty="0"/>
              <a:t>’.</a:t>
            </a:r>
            <a:endParaRPr lang="en-GB" sz="1500" b="1" dirty="0">
              <a:latin typeface="Times New Roman" pitchFamily="18" charset="0"/>
            </a:endParaRPr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" name="Text Box 19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GB" sz="1800" b="1" dirty="0"/>
              <a:t>SIMULTANEOUS EQUATIONS ESTIMATION: DURBIN</a:t>
            </a:r>
            <a:r>
              <a:rPr lang="en-GB" sz="1800" b="1" dirty="0">
                <a:cs typeface="Arial" charset="0"/>
              </a:rPr>
              <a:t>–</a:t>
            </a:r>
            <a:r>
              <a:rPr lang="en-GB" sz="1800" b="1" dirty="0"/>
              <a:t>WU</a:t>
            </a:r>
            <a:r>
              <a:rPr lang="en-GB" sz="1800" b="1" dirty="0">
                <a:cs typeface="Arial" charset="0"/>
              </a:rPr>
              <a:t>–</a:t>
            </a:r>
            <a:r>
              <a:rPr lang="en-GB" sz="1800" b="1" dirty="0"/>
              <a:t>HAUSMAN TEST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301625" y="597600"/>
            <a:ext cx="8532813" cy="355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GB" b="1" dirty="0" err="1" smtClean="0">
                <a:latin typeface="Courier New" pitchFamily="49" charset="0"/>
              </a:rPr>
              <a:t>ivregress</a:t>
            </a:r>
            <a:r>
              <a:rPr lang="en-GB" b="1" dirty="0" smtClean="0">
                <a:latin typeface="Courier New" pitchFamily="49" charset="0"/>
              </a:rPr>
              <a:t> </a:t>
            </a:r>
            <a:r>
              <a:rPr lang="en-GB" b="1" dirty="0">
                <a:latin typeface="Courier New" pitchFamily="49" charset="0"/>
              </a:rPr>
              <a:t>2sls p (w=U)</a:t>
            </a:r>
          </a:p>
          <a:p>
            <a:pPr algn="l"/>
            <a:r>
              <a:rPr lang="en-GB" b="1" dirty="0">
                <a:latin typeface="Courier New" pitchFamily="49" charset="0"/>
              </a:rPr>
              <a:t>Instrumental variables (2SLS) regression               Number of </a:t>
            </a:r>
            <a:r>
              <a:rPr lang="en-GB" b="1" dirty="0" err="1">
                <a:latin typeface="Courier New" pitchFamily="49" charset="0"/>
              </a:rPr>
              <a:t>obs</a:t>
            </a:r>
            <a:r>
              <a:rPr lang="en-GB" b="1" dirty="0">
                <a:latin typeface="Courier New" pitchFamily="49" charset="0"/>
              </a:rPr>
              <a:t> =      20</a:t>
            </a:r>
          </a:p>
          <a:p>
            <a:pPr algn="l"/>
            <a:r>
              <a:rPr lang="en-GB" b="1" dirty="0">
                <a:latin typeface="Courier New" pitchFamily="49" charset="0"/>
              </a:rPr>
              <a:t>                                                       Wald chi2(1)  =    0.15</a:t>
            </a:r>
          </a:p>
          <a:p>
            <a:pPr algn="l"/>
            <a:r>
              <a:rPr lang="en-GB" b="1" dirty="0">
                <a:latin typeface="Courier New" pitchFamily="49" charset="0"/>
              </a:rPr>
              <a:t>                                                       </a:t>
            </a:r>
            <a:r>
              <a:rPr lang="en-GB" b="1" dirty="0" err="1">
                <a:latin typeface="Courier New" pitchFamily="49" charset="0"/>
              </a:rPr>
              <a:t>Prob</a:t>
            </a:r>
            <a:r>
              <a:rPr lang="en-GB" b="1" dirty="0">
                <a:latin typeface="Courier New" pitchFamily="49" charset="0"/>
              </a:rPr>
              <a:t> &gt; chi2   =  0.7018</a:t>
            </a:r>
          </a:p>
          <a:p>
            <a:pPr algn="l"/>
            <a:r>
              <a:rPr lang="en-GB" b="1" dirty="0">
                <a:latin typeface="Courier New" pitchFamily="49" charset="0"/>
              </a:rPr>
              <a:t>                                                       R-squared     =  0.1606</a:t>
            </a:r>
          </a:p>
          <a:p>
            <a:pPr algn="l"/>
            <a:r>
              <a:rPr lang="en-GB" b="1" dirty="0">
                <a:latin typeface="Courier New" pitchFamily="49" charset="0"/>
              </a:rPr>
              <a:t>                                                       Root MSE      =   1.187</a:t>
            </a:r>
          </a:p>
          <a:p>
            <a:pPr algn="l"/>
            <a:r>
              <a:rPr lang="en-GB" b="1" dirty="0">
                <a:latin typeface="Courier New" pitchFamily="49" charset="0"/>
              </a:rPr>
              <a:t>------------------------------------------------------------------------------</a:t>
            </a:r>
          </a:p>
          <a:p>
            <a:pPr algn="l"/>
            <a:r>
              <a:rPr lang="en-GB" b="1" dirty="0">
                <a:latin typeface="Courier New" pitchFamily="49" charset="0"/>
              </a:rPr>
              <a:t>           p |      </a:t>
            </a:r>
            <a:r>
              <a:rPr lang="en-GB" b="1" dirty="0" err="1">
                <a:latin typeface="Courier New" pitchFamily="49" charset="0"/>
              </a:rPr>
              <a:t>Coef</a:t>
            </a:r>
            <a:r>
              <a:rPr lang="en-GB" b="1" dirty="0">
                <a:latin typeface="Courier New" pitchFamily="49" charset="0"/>
              </a:rPr>
              <a:t>.   Std. Err.      z    P&gt;|z|     [95% Conf. Interval]</a:t>
            </a:r>
          </a:p>
          <a:p>
            <a:pPr algn="l"/>
            <a:r>
              <a:rPr lang="en-GB" b="1" dirty="0">
                <a:latin typeface="Courier New" pitchFamily="49" charset="0"/>
              </a:rPr>
              <a:t>-------------+----------------------------------------------------------------</a:t>
            </a:r>
          </a:p>
          <a:p>
            <a:pPr algn="l"/>
            <a:r>
              <a:rPr lang="en-GB" b="1" dirty="0">
                <a:latin typeface="Courier New" pitchFamily="49" charset="0"/>
              </a:rPr>
              <a:t>           w |   .1619431   .4230184     0.38   0.702    -.6671577    .9910439</a:t>
            </a:r>
          </a:p>
          <a:p>
            <a:pPr algn="l"/>
            <a:r>
              <a:rPr lang="en-GB" b="1" dirty="0">
                <a:latin typeface="Courier New" pitchFamily="49" charset="0"/>
              </a:rPr>
              <a:t>       _cons |   2.328433   .9202004     2.53   0.011     .5248734    4.131993</a:t>
            </a:r>
          </a:p>
          <a:p>
            <a:pPr algn="l"/>
            <a:r>
              <a:rPr lang="en-GB" b="1" dirty="0">
                <a:latin typeface="Courier New" pitchFamily="49" charset="0"/>
              </a:rPr>
              <a:t>------------------------------------------------------------------------------</a:t>
            </a:r>
          </a:p>
          <a:p>
            <a:pPr algn="l"/>
            <a:r>
              <a:rPr lang="en-GB" b="1" dirty="0">
                <a:latin typeface="Courier New" pitchFamily="49" charset="0"/>
              </a:rPr>
              <a:t>Instrumented:  w</a:t>
            </a:r>
          </a:p>
          <a:p>
            <a:pPr algn="l"/>
            <a:r>
              <a:rPr lang="en-GB" b="1" dirty="0">
                <a:latin typeface="Courier New" pitchFamily="49" charset="0"/>
              </a:rPr>
              <a:t>Instruments:   </a:t>
            </a:r>
            <a:r>
              <a:rPr lang="en-GB" b="1" dirty="0" smtClean="0">
                <a:latin typeface="Courier New" pitchFamily="49" charset="0"/>
              </a:rPr>
              <a:t>U</a:t>
            </a:r>
          </a:p>
          <a:p>
            <a:pPr algn="l"/>
            <a:endParaRPr lang="en-GB" b="1" dirty="0">
              <a:latin typeface="Courier New" pitchFamily="49" charset="0"/>
            </a:endParaRPr>
          </a:p>
          <a:p>
            <a:pPr algn="l"/>
            <a:r>
              <a:rPr lang="en-GB" b="1" dirty="0">
                <a:latin typeface="Courier New" pitchFamily="49" charset="0"/>
              </a:rPr>
              <a:t>estimates store </a:t>
            </a:r>
            <a:r>
              <a:rPr lang="en-GB" b="1" dirty="0" smtClean="0">
                <a:latin typeface="Courier New" pitchFamily="49" charset="0"/>
              </a:rPr>
              <a:t>REGIV</a:t>
            </a:r>
            <a:endParaRPr lang="en-US" b="1" dirty="0">
              <a:latin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48372"/>
            <a:ext cx="9144000" cy="38268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7173" name="Rectangle 7"/>
          <p:cNvSpPr>
            <a:spLocks noChangeArrowheads="1"/>
          </p:cNvSpPr>
          <p:nvPr/>
        </p:nvSpPr>
        <p:spPr bwMode="auto">
          <a:xfrm>
            <a:off x="355600" y="637200"/>
            <a:ext cx="827088" cy="2286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355600" y="4042799"/>
            <a:ext cx="2417763" cy="230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175" name="Text Box 2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6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7176" name="Text Box 3"/>
          <p:cNvSpPr txBox="1">
            <a:spLocks noChangeArrowheads="1"/>
          </p:cNvSpPr>
          <p:nvPr/>
        </p:nvSpPr>
        <p:spPr bwMode="auto">
          <a:xfrm>
            <a:off x="301625" y="597600"/>
            <a:ext cx="8532813" cy="3754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US" b="1" dirty="0" err="1" smtClean="0">
                <a:latin typeface="Courier New" pitchFamily="49" charset="0"/>
              </a:rPr>
              <a:t>reg</a:t>
            </a:r>
            <a:r>
              <a:rPr lang="en-US" b="1" dirty="0" smtClean="0">
                <a:latin typeface="Courier New" pitchFamily="49" charset="0"/>
              </a:rPr>
              <a:t> </a:t>
            </a:r>
            <a:r>
              <a:rPr lang="en-US" b="1" dirty="0">
                <a:latin typeface="Courier New" pitchFamily="49" charset="0"/>
              </a:rPr>
              <a:t>p w</a:t>
            </a:r>
          </a:p>
          <a:p>
            <a:pPr algn="l"/>
            <a:endParaRPr lang="en-US" b="1" dirty="0">
              <a:latin typeface="Courier New" pitchFamily="49" charset="0"/>
            </a:endParaRPr>
          </a:p>
          <a:p>
            <a:pPr algn="l"/>
            <a:r>
              <a:rPr lang="en-US" b="1" dirty="0">
                <a:latin typeface="Courier New" pitchFamily="49" charset="0"/>
              </a:rPr>
              <a:t>  Source |       SS       </a:t>
            </a:r>
            <a:r>
              <a:rPr lang="en-US" b="1" dirty="0" err="1">
                <a:latin typeface="Courier New" pitchFamily="49" charset="0"/>
              </a:rPr>
              <a:t>df</a:t>
            </a:r>
            <a:r>
              <a:rPr lang="en-US" b="1" dirty="0">
                <a:latin typeface="Courier New" pitchFamily="49" charset="0"/>
              </a:rPr>
              <a:t>       MS                  Number of </a:t>
            </a:r>
            <a:r>
              <a:rPr lang="en-US" b="1" dirty="0" err="1">
                <a:latin typeface="Courier New" pitchFamily="49" charset="0"/>
              </a:rPr>
              <a:t>obs</a:t>
            </a:r>
            <a:r>
              <a:rPr lang="en-US" b="1" dirty="0">
                <a:latin typeface="Courier New" pitchFamily="49" charset="0"/>
              </a:rPr>
              <a:t> =      20</a:t>
            </a:r>
          </a:p>
          <a:p>
            <a:pPr algn="l"/>
            <a:r>
              <a:rPr lang="en-US" b="1" dirty="0">
                <a:latin typeface="Courier New" pitchFamily="49" charset="0"/>
              </a:rPr>
              <a:t>---------+------------------------------               F(  1,    18) =   26.16</a:t>
            </a:r>
          </a:p>
          <a:p>
            <a:pPr algn="l"/>
            <a:r>
              <a:rPr lang="en-US" b="1" dirty="0">
                <a:latin typeface="Courier New" pitchFamily="49" charset="0"/>
              </a:rPr>
              <a:t>   Model |  19.8854938     1  19.8854938               </a:t>
            </a:r>
            <a:r>
              <a:rPr lang="en-US" b="1" dirty="0" err="1">
                <a:latin typeface="Courier New" pitchFamily="49" charset="0"/>
              </a:rPr>
              <a:t>Prob</a:t>
            </a:r>
            <a:r>
              <a:rPr lang="en-US" b="1" dirty="0">
                <a:latin typeface="Courier New" pitchFamily="49" charset="0"/>
              </a:rPr>
              <a:t> &gt; F      =  0.0001</a:t>
            </a:r>
          </a:p>
          <a:p>
            <a:pPr algn="l"/>
            <a:r>
              <a:rPr lang="en-US" b="1" dirty="0">
                <a:latin typeface="Courier New" pitchFamily="49" charset="0"/>
              </a:rPr>
              <a:t>Residual |   13.683167    18  .760175945               R-squared     =  0.5924</a:t>
            </a:r>
          </a:p>
          <a:p>
            <a:pPr algn="l"/>
            <a:r>
              <a:rPr lang="en-US" b="1" dirty="0">
                <a:latin typeface="Courier New" pitchFamily="49" charset="0"/>
              </a:rPr>
              <a:t>---------+------------------------------               </a:t>
            </a:r>
            <a:r>
              <a:rPr lang="en-US" b="1" dirty="0" err="1">
                <a:latin typeface="Courier New" pitchFamily="49" charset="0"/>
              </a:rPr>
              <a:t>Adj</a:t>
            </a:r>
            <a:r>
              <a:rPr lang="en-US" b="1" dirty="0">
                <a:latin typeface="Courier New" pitchFamily="49" charset="0"/>
              </a:rPr>
              <a:t> R-squared =  0.5697</a:t>
            </a:r>
          </a:p>
          <a:p>
            <a:pPr algn="l"/>
            <a:r>
              <a:rPr lang="en-US" b="1" dirty="0">
                <a:latin typeface="Courier New" pitchFamily="49" charset="0"/>
              </a:rPr>
              <a:t>   Total |  33.5686608    19  1.76677162               Root MSE      =  .87188</a:t>
            </a:r>
          </a:p>
          <a:p>
            <a:pPr algn="l"/>
            <a:endParaRPr lang="en-US" b="1" dirty="0">
              <a:latin typeface="Courier New" pitchFamily="49" charset="0"/>
            </a:endParaRPr>
          </a:p>
          <a:p>
            <a:pPr algn="l"/>
            <a:r>
              <a:rPr lang="en-US" b="1" dirty="0">
                <a:latin typeface="Courier New" pitchFamily="49" charset="0"/>
              </a:rPr>
              <a:t>------------------------------------------------------------------------------</a:t>
            </a:r>
          </a:p>
          <a:p>
            <a:pPr algn="l"/>
            <a:r>
              <a:rPr lang="en-US" b="1" dirty="0">
                <a:latin typeface="Courier New" pitchFamily="49" charset="0"/>
              </a:rPr>
              <a:t>       p |      </a:t>
            </a:r>
            <a:r>
              <a:rPr lang="en-US" b="1" dirty="0" err="1">
                <a:latin typeface="Courier New" pitchFamily="49" charset="0"/>
              </a:rPr>
              <a:t>Coef</a:t>
            </a:r>
            <a:r>
              <a:rPr lang="en-US" b="1" dirty="0">
                <a:latin typeface="Courier New" pitchFamily="49" charset="0"/>
              </a:rPr>
              <a:t>.   Std. Err.       t     P&gt;|t|       [95% Conf. Interval]</a:t>
            </a:r>
          </a:p>
          <a:p>
            <a:pPr algn="l"/>
            <a:r>
              <a:rPr lang="en-US" b="1" dirty="0">
                <a:latin typeface="Courier New" pitchFamily="49" charset="0"/>
              </a:rPr>
              <a:t>---------+--------------------------------------------------------------------</a:t>
            </a:r>
          </a:p>
          <a:p>
            <a:pPr algn="l"/>
            <a:r>
              <a:rPr lang="en-US" b="1" dirty="0">
                <a:latin typeface="Courier New" pitchFamily="49" charset="0"/>
              </a:rPr>
              <a:t>       w |   1.107448   .2165271      5.115   0.000       .6525417    1.562355</a:t>
            </a:r>
          </a:p>
          <a:p>
            <a:pPr algn="l"/>
            <a:r>
              <a:rPr lang="en-US" b="1" dirty="0">
                <a:latin typeface="Courier New" pitchFamily="49" charset="0"/>
              </a:rPr>
              <a:t>   _cons |   .3590688   .4913327      0.731   0.474       -.673183    1.391321</a:t>
            </a:r>
          </a:p>
          <a:p>
            <a:pPr algn="l"/>
            <a:r>
              <a:rPr lang="en-US" b="1" dirty="0">
                <a:latin typeface="Courier New" pitchFamily="49" charset="0"/>
              </a:rPr>
              <a:t>------------------------------------------------------------------------------</a:t>
            </a:r>
          </a:p>
          <a:p>
            <a:pPr algn="l"/>
            <a:endParaRPr lang="en-US" b="1" dirty="0">
              <a:latin typeface="Courier New" pitchFamily="49" charset="0"/>
            </a:endParaRPr>
          </a:p>
          <a:p>
            <a:pPr algn="l"/>
            <a:r>
              <a:rPr lang="en-US" b="1" dirty="0">
                <a:latin typeface="Courier New" pitchFamily="49" charset="0"/>
              </a:rPr>
              <a:t>estimates store </a:t>
            </a:r>
            <a:r>
              <a:rPr lang="en-US" b="1" dirty="0" smtClean="0">
                <a:latin typeface="Courier New" pitchFamily="49" charset="0"/>
              </a:rPr>
              <a:t>REGOLS</a:t>
            </a:r>
            <a:endParaRPr lang="en-US" b="1" dirty="0">
              <a:latin typeface="Courier New" pitchFamily="49" charset="0"/>
            </a:endParaRPr>
          </a:p>
        </p:txBody>
      </p:sp>
      <p:sp>
        <p:nvSpPr>
          <p:cNvPr id="7177" name="Text Box 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GB" sz="1500" b="1" dirty="0"/>
              <a:t>We then </a:t>
            </a:r>
            <a:r>
              <a:rPr lang="en-GB" sz="1500" b="1" dirty="0" smtClean="0"/>
              <a:t>fit </a:t>
            </a:r>
            <a:r>
              <a:rPr lang="en-GB" sz="1500" b="1" dirty="0"/>
              <a:t>the OLS regression, and follow with the command ‘</a:t>
            </a:r>
            <a:r>
              <a:rPr lang="en-GB" sz="1500" b="1" dirty="0">
                <a:latin typeface="Courier New" pitchFamily="49" charset="0"/>
              </a:rPr>
              <a:t>estimates store</a:t>
            </a:r>
            <a:r>
              <a:rPr lang="en-GB" sz="1500" b="1" dirty="0"/>
              <a:t>' followed by a name for the OLS regression.  Here it has been called ‘</a:t>
            </a:r>
            <a:r>
              <a:rPr lang="en-GB" sz="1500" b="1" dirty="0">
                <a:latin typeface="Courier New" pitchFamily="49" charset="0"/>
              </a:rPr>
              <a:t>REGOLS</a:t>
            </a:r>
            <a:r>
              <a:rPr lang="en-GB" sz="1500" b="1" dirty="0"/>
              <a:t>'.</a:t>
            </a:r>
            <a:endParaRPr lang="en-GB" sz="1500" b="1" dirty="0">
              <a:latin typeface="Times New Roman" pitchFamily="18" charset="0"/>
            </a:endParaRP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" name="Text Box 19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GB" sz="1800" b="1" dirty="0"/>
              <a:t>SIMULTANEOUS EQUATIONS ESTIMATION: DURBIN</a:t>
            </a:r>
            <a:r>
              <a:rPr lang="en-GB" sz="1800" b="1" dirty="0">
                <a:cs typeface="Arial" charset="0"/>
              </a:rPr>
              <a:t>–</a:t>
            </a:r>
            <a:r>
              <a:rPr lang="en-GB" sz="1800" b="1" dirty="0"/>
              <a:t>WU</a:t>
            </a:r>
            <a:r>
              <a:rPr lang="en-GB" sz="1800" b="1" dirty="0">
                <a:cs typeface="Arial" charset="0"/>
              </a:rPr>
              <a:t>–</a:t>
            </a:r>
            <a:r>
              <a:rPr lang="en-GB" sz="1800" b="1" dirty="0"/>
              <a:t>HAUSMAN TEST</a:t>
            </a:r>
            <a:endParaRPr lang="en-GB" sz="16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0" y="548372"/>
            <a:ext cx="9144000" cy="40428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355600" y="637200"/>
            <a:ext cx="827088" cy="2286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8" name="Rectangle 6"/>
          <p:cNvSpPr>
            <a:spLocks noChangeArrowheads="1"/>
          </p:cNvSpPr>
          <p:nvPr/>
        </p:nvSpPr>
        <p:spPr bwMode="auto">
          <a:xfrm>
            <a:off x="355600" y="4042799"/>
            <a:ext cx="2417763" cy="2304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8197" name="Rectangle 8"/>
          <p:cNvSpPr>
            <a:spLocks noChangeArrowheads="1"/>
          </p:cNvSpPr>
          <p:nvPr/>
        </p:nvSpPr>
        <p:spPr bwMode="auto">
          <a:xfrm>
            <a:off x="355600" y="4258800"/>
            <a:ext cx="3275013" cy="230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8200" name="Text Box 4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7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8203" name="Text Box 9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GB" sz="1500" b="1" dirty="0"/>
              <a:t>To perform the test, we give the command ‘</a:t>
            </a:r>
            <a:r>
              <a:rPr lang="en-GB" sz="1500" b="1" dirty="0" err="1"/>
              <a:t>hausman</a:t>
            </a:r>
            <a:r>
              <a:rPr lang="en-GB" sz="1500" b="1" dirty="0"/>
              <a:t>’ followed by the name </a:t>
            </a:r>
            <a:r>
              <a:rPr lang="en-GB" sz="1500" b="1" dirty="0" smtClean="0"/>
              <a:t>given </a:t>
            </a:r>
            <a:r>
              <a:rPr lang="en-GB" sz="1500" b="1" dirty="0"/>
              <a:t>to the IV regression, then the name of the OLS regression, followed by a comma, and then ‘</a:t>
            </a:r>
            <a:r>
              <a:rPr lang="en-GB" sz="1500" b="1" dirty="0">
                <a:latin typeface="Courier New" pitchFamily="49" charset="0"/>
              </a:rPr>
              <a:t>constant</a:t>
            </a:r>
            <a:r>
              <a:rPr lang="en-GB" sz="1500" b="1" dirty="0"/>
              <a:t>’, as shown. </a:t>
            </a:r>
            <a:endParaRPr lang="en-GB" sz="1500" b="1" dirty="0">
              <a:latin typeface="Times New Roman" pitchFamily="18" charset="0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" name="Text Box 19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GB" sz="1800" b="1" dirty="0"/>
              <a:t>SIMULTANEOUS EQUATIONS ESTIMATION: DURBIN</a:t>
            </a:r>
            <a:r>
              <a:rPr lang="en-GB" sz="1800" b="1" dirty="0">
                <a:cs typeface="Arial" charset="0"/>
              </a:rPr>
              <a:t>–</a:t>
            </a:r>
            <a:r>
              <a:rPr lang="en-GB" sz="1800" b="1" dirty="0"/>
              <a:t>WU</a:t>
            </a:r>
            <a:r>
              <a:rPr lang="en-GB" sz="1800" b="1" dirty="0">
                <a:cs typeface="Arial" charset="0"/>
              </a:rPr>
              <a:t>–</a:t>
            </a:r>
            <a:r>
              <a:rPr lang="en-GB" sz="1800" b="1" dirty="0"/>
              <a:t>HAUSMAN TEST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301625" y="597600"/>
            <a:ext cx="8532813" cy="402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US" b="1" dirty="0" err="1" smtClean="0">
                <a:latin typeface="Courier New" pitchFamily="49" charset="0"/>
              </a:rPr>
              <a:t>reg</a:t>
            </a:r>
            <a:r>
              <a:rPr lang="en-US" b="1" dirty="0" smtClean="0">
                <a:latin typeface="Courier New" pitchFamily="49" charset="0"/>
              </a:rPr>
              <a:t> </a:t>
            </a:r>
            <a:r>
              <a:rPr lang="en-US" b="1" dirty="0">
                <a:latin typeface="Courier New" pitchFamily="49" charset="0"/>
              </a:rPr>
              <a:t>p w</a:t>
            </a:r>
          </a:p>
          <a:p>
            <a:pPr algn="l"/>
            <a:endParaRPr lang="en-US" b="1" dirty="0">
              <a:latin typeface="Courier New" pitchFamily="49" charset="0"/>
            </a:endParaRPr>
          </a:p>
          <a:p>
            <a:pPr algn="l"/>
            <a:r>
              <a:rPr lang="en-US" b="1" dirty="0">
                <a:latin typeface="Courier New" pitchFamily="49" charset="0"/>
              </a:rPr>
              <a:t>  Source |       SS       </a:t>
            </a:r>
            <a:r>
              <a:rPr lang="en-US" b="1" dirty="0" err="1">
                <a:latin typeface="Courier New" pitchFamily="49" charset="0"/>
              </a:rPr>
              <a:t>df</a:t>
            </a:r>
            <a:r>
              <a:rPr lang="en-US" b="1" dirty="0">
                <a:latin typeface="Courier New" pitchFamily="49" charset="0"/>
              </a:rPr>
              <a:t>       MS                  Number of </a:t>
            </a:r>
            <a:r>
              <a:rPr lang="en-US" b="1" dirty="0" err="1">
                <a:latin typeface="Courier New" pitchFamily="49" charset="0"/>
              </a:rPr>
              <a:t>obs</a:t>
            </a:r>
            <a:r>
              <a:rPr lang="en-US" b="1" dirty="0">
                <a:latin typeface="Courier New" pitchFamily="49" charset="0"/>
              </a:rPr>
              <a:t> =      20</a:t>
            </a:r>
          </a:p>
          <a:p>
            <a:pPr algn="l"/>
            <a:r>
              <a:rPr lang="en-US" b="1" dirty="0">
                <a:latin typeface="Courier New" pitchFamily="49" charset="0"/>
              </a:rPr>
              <a:t>---------+------------------------------               F(  1,    18) =   26.16</a:t>
            </a:r>
          </a:p>
          <a:p>
            <a:pPr algn="l"/>
            <a:r>
              <a:rPr lang="en-US" b="1" dirty="0">
                <a:latin typeface="Courier New" pitchFamily="49" charset="0"/>
              </a:rPr>
              <a:t>   Model |  19.8854938     1  19.8854938               </a:t>
            </a:r>
            <a:r>
              <a:rPr lang="en-US" b="1" dirty="0" err="1">
                <a:latin typeface="Courier New" pitchFamily="49" charset="0"/>
              </a:rPr>
              <a:t>Prob</a:t>
            </a:r>
            <a:r>
              <a:rPr lang="en-US" b="1" dirty="0">
                <a:latin typeface="Courier New" pitchFamily="49" charset="0"/>
              </a:rPr>
              <a:t> &gt; F      =  0.0001</a:t>
            </a:r>
          </a:p>
          <a:p>
            <a:pPr algn="l"/>
            <a:r>
              <a:rPr lang="en-US" b="1" dirty="0">
                <a:latin typeface="Courier New" pitchFamily="49" charset="0"/>
              </a:rPr>
              <a:t>Residual |   13.683167    18  .760175945               R-squared     =  0.5924</a:t>
            </a:r>
          </a:p>
          <a:p>
            <a:pPr algn="l"/>
            <a:r>
              <a:rPr lang="en-US" b="1" dirty="0">
                <a:latin typeface="Courier New" pitchFamily="49" charset="0"/>
              </a:rPr>
              <a:t>---------+------------------------------               </a:t>
            </a:r>
            <a:r>
              <a:rPr lang="en-US" b="1" dirty="0" err="1">
                <a:latin typeface="Courier New" pitchFamily="49" charset="0"/>
              </a:rPr>
              <a:t>Adj</a:t>
            </a:r>
            <a:r>
              <a:rPr lang="en-US" b="1" dirty="0">
                <a:latin typeface="Courier New" pitchFamily="49" charset="0"/>
              </a:rPr>
              <a:t> R-squared =  0.5697</a:t>
            </a:r>
          </a:p>
          <a:p>
            <a:pPr algn="l"/>
            <a:r>
              <a:rPr lang="en-US" b="1" dirty="0">
                <a:latin typeface="Courier New" pitchFamily="49" charset="0"/>
              </a:rPr>
              <a:t>   Total |  33.5686608    19  1.76677162               Root MSE      =  .87188</a:t>
            </a:r>
          </a:p>
          <a:p>
            <a:pPr algn="l"/>
            <a:endParaRPr lang="en-US" b="1" dirty="0">
              <a:latin typeface="Courier New" pitchFamily="49" charset="0"/>
            </a:endParaRPr>
          </a:p>
          <a:p>
            <a:pPr algn="l"/>
            <a:r>
              <a:rPr lang="en-US" b="1" dirty="0">
                <a:latin typeface="Courier New" pitchFamily="49" charset="0"/>
              </a:rPr>
              <a:t>------------------------------------------------------------------------------</a:t>
            </a:r>
          </a:p>
          <a:p>
            <a:pPr algn="l"/>
            <a:r>
              <a:rPr lang="en-US" b="1" dirty="0">
                <a:latin typeface="Courier New" pitchFamily="49" charset="0"/>
              </a:rPr>
              <a:t>       p |      </a:t>
            </a:r>
            <a:r>
              <a:rPr lang="en-US" b="1" dirty="0" err="1">
                <a:latin typeface="Courier New" pitchFamily="49" charset="0"/>
              </a:rPr>
              <a:t>Coef</a:t>
            </a:r>
            <a:r>
              <a:rPr lang="en-US" b="1" dirty="0">
                <a:latin typeface="Courier New" pitchFamily="49" charset="0"/>
              </a:rPr>
              <a:t>.   Std. Err.       t     P&gt;|t|       [95% Conf. Interval]</a:t>
            </a:r>
          </a:p>
          <a:p>
            <a:pPr algn="l"/>
            <a:r>
              <a:rPr lang="en-US" b="1" dirty="0">
                <a:latin typeface="Courier New" pitchFamily="49" charset="0"/>
              </a:rPr>
              <a:t>---------+--------------------------------------------------------------------</a:t>
            </a:r>
          </a:p>
          <a:p>
            <a:pPr algn="l"/>
            <a:r>
              <a:rPr lang="en-US" b="1" dirty="0">
                <a:latin typeface="Courier New" pitchFamily="49" charset="0"/>
              </a:rPr>
              <a:t>       w |   1.107448   .2165271      5.115   0.000       .6525417    1.562355</a:t>
            </a:r>
          </a:p>
          <a:p>
            <a:pPr algn="l"/>
            <a:r>
              <a:rPr lang="en-US" b="1" dirty="0">
                <a:latin typeface="Courier New" pitchFamily="49" charset="0"/>
              </a:rPr>
              <a:t>   _cons |   .3590688   .4913327      0.731   0.474       -.673183    1.391321</a:t>
            </a:r>
          </a:p>
          <a:p>
            <a:pPr algn="l"/>
            <a:r>
              <a:rPr lang="en-US" b="1" dirty="0">
                <a:latin typeface="Courier New" pitchFamily="49" charset="0"/>
              </a:rPr>
              <a:t>------------------------------------------------------------------------------</a:t>
            </a:r>
          </a:p>
          <a:p>
            <a:pPr algn="l"/>
            <a:endParaRPr lang="en-US" b="1" dirty="0">
              <a:latin typeface="Courier New" pitchFamily="49" charset="0"/>
            </a:endParaRPr>
          </a:p>
          <a:p>
            <a:pPr algn="l"/>
            <a:r>
              <a:rPr lang="en-US" b="1" dirty="0">
                <a:latin typeface="Courier New" pitchFamily="49" charset="0"/>
              </a:rPr>
              <a:t>estimates store </a:t>
            </a:r>
            <a:r>
              <a:rPr lang="en-US" b="1" dirty="0" smtClean="0">
                <a:latin typeface="Courier New" pitchFamily="49" charset="0"/>
              </a:rPr>
              <a:t>REGOLS</a:t>
            </a:r>
          </a:p>
          <a:p>
            <a:pPr algn="l"/>
            <a:r>
              <a:rPr lang="en-GB" b="1" dirty="0" err="1">
                <a:latin typeface="Courier New" pitchFamily="49" charset="0"/>
              </a:rPr>
              <a:t>hausman</a:t>
            </a:r>
            <a:r>
              <a:rPr lang="en-GB" b="1" dirty="0">
                <a:latin typeface="Courier New" pitchFamily="49" charset="0"/>
              </a:rPr>
              <a:t> REGIV REGOLS, </a:t>
            </a:r>
            <a:r>
              <a:rPr lang="en-GB" b="1" dirty="0" smtClean="0">
                <a:latin typeface="Courier New" pitchFamily="49" charset="0"/>
              </a:rPr>
              <a:t>constant</a:t>
            </a:r>
            <a:endParaRPr lang="en-US" b="1" dirty="0">
              <a:latin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9224" name="Text Box 5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8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9227" name="Text Box 9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GB" sz="1500" b="1" dirty="0"/>
              <a:t>By default, the test does not include the constant in the comparison of the coefficients because </a:t>
            </a:r>
            <a:r>
              <a:rPr lang="en-GB" sz="1500" b="1" dirty="0" smtClean="0"/>
              <a:t>in some contexts </a:t>
            </a:r>
            <a:r>
              <a:rPr lang="en-GB" sz="1500" b="1" dirty="0"/>
              <a:t>the constant has different meanings in </a:t>
            </a:r>
            <a:r>
              <a:rPr lang="en-GB" sz="1500" b="1" dirty="0" smtClean="0"/>
              <a:t>the two </a:t>
            </a:r>
            <a:r>
              <a:rPr lang="en-GB" sz="1500" b="1" dirty="0"/>
              <a:t>regressions</a:t>
            </a:r>
            <a:r>
              <a:rPr lang="en-GB" sz="1500" b="1" dirty="0" smtClean="0"/>
              <a:t>. </a:t>
            </a:r>
            <a:r>
              <a:rPr lang="en-GB" sz="1500" b="1" dirty="0"/>
              <a:t>Here the constant has the same meaning (we just get different estimates), so we include it.</a:t>
            </a:r>
            <a:endParaRPr lang="en-GB" sz="1500" b="1" dirty="0">
              <a:latin typeface="Times New Roman" pitchFamily="18" charset="0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" name="Text Box 19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GB" sz="1800" b="1" dirty="0"/>
              <a:t>SIMULTANEOUS EQUATIONS ESTIMATION: DURBIN</a:t>
            </a:r>
            <a:r>
              <a:rPr lang="en-GB" sz="1800" b="1" dirty="0">
                <a:cs typeface="Arial" charset="0"/>
              </a:rPr>
              <a:t>–</a:t>
            </a:r>
            <a:r>
              <a:rPr lang="en-GB" sz="1800" b="1" dirty="0"/>
              <a:t>WU</a:t>
            </a:r>
            <a:r>
              <a:rPr lang="en-GB" sz="1800" b="1" dirty="0">
                <a:cs typeface="Arial" charset="0"/>
              </a:rPr>
              <a:t>–</a:t>
            </a:r>
            <a:r>
              <a:rPr lang="en-GB" sz="1800" b="1" dirty="0"/>
              <a:t>HAUSMAN TEST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548372"/>
            <a:ext cx="9144000" cy="40428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355600" y="637200"/>
            <a:ext cx="827088" cy="2286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8" name="Rectangle 6"/>
          <p:cNvSpPr>
            <a:spLocks noChangeArrowheads="1"/>
          </p:cNvSpPr>
          <p:nvPr/>
        </p:nvSpPr>
        <p:spPr bwMode="auto">
          <a:xfrm>
            <a:off x="355600" y="4042799"/>
            <a:ext cx="2417763" cy="2304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355600" y="4258800"/>
            <a:ext cx="3275013" cy="230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0" name="Text Box 3"/>
          <p:cNvSpPr txBox="1">
            <a:spLocks noChangeArrowheads="1"/>
          </p:cNvSpPr>
          <p:nvPr/>
        </p:nvSpPr>
        <p:spPr bwMode="auto">
          <a:xfrm>
            <a:off x="301625" y="597600"/>
            <a:ext cx="8532813" cy="402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r"/>
                <a:tab pos="1485900" algn="dec"/>
                <a:tab pos="2286000" algn="ctr"/>
                <a:tab pos="3200400" algn="ctr"/>
                <a:tab pos="3886200" algn="ctr"/>
                <a:tab pos="5029200" algn="dec"/>
                <a:tab pos="5715000" algn="dec"/>
                <a:tab pos="6629400" algn="dec"/>
                <a:tab pos="7315200" algn="dec"/>
              </a:tabLs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US" b="1" dirty="0" err="1" smtClean="0">
                <a:latin typeface="Courier New" pitchFamily="49" charset="0"/>
              </a:rPr>
              <a:t>reg</a:t>
            </a:r>
            <a:r>
              <a:rPr lang="en-US" b="1" dirty="0" smtClean="0">
                <a:latin typeface="Courier New" pitchFamily="49" charset="0"/>
              </a:rPr>
              <a:t> </a:t>
            </a:r>
            <a:r>
              <a:rPr lang="en-US" b="1" dirty="0">
                <a:latin typeface="Courier New" pitchFamily="49" charset="0"/>
              </a:rPr>
              <a:t>p w</a:t>
            </a:r>
          </a:p>
          <a:p>
            <a:pPr algn="l"/>
            <a:endParaRPr lang="en-US" b="1" dirty="0">
              <a:latin typeface="Courier New" pitchFamily="49" charset="0"/>
            </a:endParaRPr>
          </a:p>
          <a:p>
            <a:pPr algn="l"/>
            <a:r>
              <a:rPr lang="en-US" b="1" dirty="0">
                <a:latin typeface="Courier New" pitchFamily="49" charset="0"/>
              </a:rPr>
              <a:t>  Source |       SS       </a:t>
            </a:r>
            <a:r>
              <a:rPr lang="en-US" b="1" dirty="0" err="1">
                <a:latin typeface="Courier New" pitchFamily="49" charset="0"/>
              </a:rPr>
              <a:t>df</a:t>
            </a:r>
            <a:r>
              <a:rPr lang="en-US" b="1" dirty="0">
                <a:latin typeface="Courier New" pitchFamily="49" charset="0"/>
              </a:rPr>
              <a:t>       MS                  Number of </a:t>
            </a:r>
            <a:r>
              <a:rPr lang="en-US" b="1" dirty="0" err="1">
                <a:latin typeface="Courier New" pitchFamily="49" charset="0"/>
              </a:rPr>
              <a:t>obs</a:t>
            </a:r>
            <a:r>
              <a:rPr lang="en-US" b="1" dirty="0">
                <a:latin typeface="Courier New" pitchFamily="49" charset="0"/>
              </a:rPr>
              <a:t> =      20</a:t>
            </a:r>
          </a:p>
          <a:p>
            <a:pPr algn="l"/>
            <a:r>
              <a:rPr lang="en-US" b="1" dirty="0">
                <a:latin typeface="Courier New" pitchFamily="49" charset="0"/>
              </a:rPr>
              <a:t>---------+------------------------------               F(  1,    18) =   26.16</a:t>
            </a:r>
          </a:p>
          <a:p>
            <a:pPr algn="l"/>
            <a:r>
              <a:rPr lang="en-US" b="1" dirty="0">
                <a:latin typeface="Courier New" pitchFamily="49" charset="0"/>
              </a:rPr>
              <a:t>   Model |  19.8854938     1  19.8854938               </a:t>
            </a:r>
            <a:r>
              <a:rPr lang="en-US" b="1" dirty="0" err="1">
                <a:latin typeface="Courier New" pitchFamily="49" charset="0"/>
              </a:rPr>
              <a:t>Prob</a:t>
            </a:r>
            <a:r>
              <a:rPr lang="en-US" b="1" dirty="0">
                <a:latin typeface="Courier New" pitchFamily="49" charset="0"/>
              </a:rPr>
              <a:t> &gt; F      =  0.0001</a:t>
            </a:r>
          </a:p>
          <a:p>
            <a:pPr algn="l"/>
            <a:r>
              <a:rPr lang="en-US" b="1" dirty="0">
                <a:latin typeface="Courier New" pitchFamily="49" charset="0"/>
              </a:rPr>
              <a:t>Residual |   13.683167    18  .760175945               R-squared     =  0.5924</a:t>
            </a:r>
          </a:p>
          <a:p>
            <a:pPr algn="l"/>
            <a:r>
              <a:rPr lang="en-US" b="1" dirty="0">
                <a:latin typeface="Courier New" pitchFamily="49" charset="0"/>
              </a:rPr>
              <a:t>---------+------------------------------               </a:t>
            </a:r>
            <a:r>
              <a:rPr lang="en-US" b="1" dirty="0" err="1">
                <a:latin typeface="Courier New" pitchFamily="49" charset="0"/>
              </a:rPr>
              <a:t>Adj</a:t>
            </a:r>
            <a:r>
              <a:rPr lang="en-US" b="1" dirty="0">
                <a:latin typeface="Courier New" pitchFamily="49" charset="0"/>
              </a:rPr>
              <a:t> R-squared =  0.5697</a:t>
            </a:r>
          </a:p>
          <a:p>
            <a:pPr algn="l"/>
            <a:r>
              <a:rPr lang="en-US" b="1" dirty="0">
                <a:latin typeface="Courier New" pitchFamily="49" charset="0"/>
              </a:rPr>
              <a:t>   Total |  33.5686608    19  1.76677162               Root MSE      =  .87188</a:t>
            </a:r>
          </a:p>
          <a:p>
            <a:pPr algn="l"/>
            <a:endParaRPr lang="en-US" b="1" dirty="0">
              <a:latin typeface="Courier New" pitchFamily="49" charset="0"/>
            </a:endParaRPr>
          </a:p>
          <a:p>
            <a:pPr algn="l"/>
            <a:r>
              <a:rPr lang="en-US" b="1" dirty="0">
                <a:latin typeface="Courier New" pitchFamily="49" charset="0"/>
              </a:rPr>
              <a:t>------------------------------------------------------------------------------</a:t>
            </a:r>
          </a:p>
          <a:p>
            <a:pPr algn="l"/>
            <a:r>
              <a:rPr lang="en-US" b="1" dirty="0">
                <a:latin typeface="Courier New" pitchFamily="49" charset="0"/>
              </a:rPr>
              <a:t>       p |      </a:t>
            </a:r>
            <a:r>
              <a:rPr lang="en-US" b="1" dirty="0" err="1">
                <a:latin typeface="Courier New" pitchFamily="49" charset="0"/>
              </a:rPr>
              <a:t>Coef</a:t>
            </a:r>
            <a:r>
              <a:rPr lang="en-US" b="1" dirty="0">
                <a:latin typeface="Courier New" pitchFamily="49" charset="0"/>
              </a:rPr>
              <a:t>.   Std. Err.       t     P&gt;|t|       [95% Conf. Interval]</a:t>
            </a:r>
          </a:p>
          <a:p>
            <a:pPr algn="l"/>
            <a:r>
              <a:rPr lang="en-US" b="1" dirty="0">
                <a:latin typeface="Courier New" pitchFamily="49" charset="0"/>
              </a:rPr>
              <a:t>---------+--------------------------------------------------------------------</a:t>
            </a:r>
          </a:p>
          <a:p>
            <a:pPr algn="l"/>
            <a:r>
              <a:rPr lang="en-US" b="1" dirty="0">
                <a:latin typeface="Courier New" pitchFamily="49" charset="0"/>
              </a:rPr>
              <a:t>       w |   1.107448   .2165271      5.115   0.000       .6525417    1.562355</a:t>
            </a:r>
          </a:p>
          <a:p>
            <a:pPr algn="l"/>
            <a:r>
              <a:rPr lang="en-US" b="1" dirty="0">
                <a:latin typeface="Courier New" pitchFamily="49" charset="0"/>
              </a:rPr>
              <a:t>   _cons |   .3590688   .4913327      0.731   0.474       -.673183    1.391321</a:t>
            </a:r>
          </a:p>
          <a:p>
            <a:pPr algn="l"/>
            <a:r>
              <a:rPr lang="en-US" b="1" dirty="0">
                <a:latin typeface="Courier New" pitchFamily="49" charset="0"/>
              </a:rPr>
              <a:t>------------------------------------------------------------------------------</a:t>
            </a:r>
          </a:p>
          <a:p>
            <a:pPr algn="l"/>
            <a:endParaRPr lang="en-US" b="1" dirty="0">
              <a:latin typeface="Courier New" pitchFamily="49" charset="0"/>
            </a:endParaRPr>
          </a:p>
          <a:p>
            <a:pPr algn="l"/>
            <a:r>
              <a:rPr lang="en-US" b="1" dirty="0">
                <a:latin typeface="Courier New" pitchFamily="49" charset="0"/>
              </a:rPr>
              <a:t>estimates store </a:t>
            </a:r>
            <a:r>
              <a:rPr lang="en-US" b="1" dirty="0" smtClean="0">
                <a:latin typeface="Courier New" pitchFamily="49" charset="0"/>
              </a:rPr>
              <a:t>REGOLS</a:t>
            </a:r>
          </a:p>
          <a:p>
            <a:pPr algn="l"/>
            <a:r>
              <a:rPr lang="en-GB" b="1" dirty="0" err="1">
                <a:latin typeface="Courier New" pitchFamily="49" charset="0"/>
              </a:rPr>
              <a:t>hausman</a:t>
            </a:r>
            <a:r>
              <a:rPr lang="en-GB" b="1" dirty="0">
                <a:latin typeface="Courier New" pitchFamily="49" charset="0"/>
              </a:rPr>
              <a:t> REGIV REGOLS, </a:t>
            </a:r>
            <a:r>
              <a:rPr lang="en-GB" b="1" dirty="0" smtClean="0">
                <a:latin typeface="Courier New" pitchFamily="49" charset="0"/>
              </a:rPr>
              <a:t>constant</a:t>
            </a:r>
            <a:endParaRPr lang="en-US" b="1" dirty="0">
              <a:latin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8900F5E31C89A48940A57403082843D" ma:contentTypeVersion="20" ma:contentTypeDescription="Create a new document." ma:contentTypeScope="" ma:versionID="88874d72363f998fddc7eb7299333ae6">
  <xsd:schema xmlns:xsd="http://www.w3.org/2001/XMLSchema" xmlns:xs="http://www.w3.org/2001/XMLSchema" xmlns:p="http://schemas.microsoft.com/office/2006/metadata/properties" xmlns:ns1="http://schemas.microsoft.com/sharepoint/v3" xmlns:ns2="37b7e42e-eaac-4c0c-b7ab-65d932e301c3" xmlns:ns3="7c20e60f-09c9-4b20-a5fa-550b7d980542" targetNamespace="http://schemas.microsoft.com/office/2006/metadata/properties" ma:root="true" ma:fieldsID="06086891c1d7afe90fabd02406972d02" ns1:_="" ns2:_="" ns3:_="">
    <xsd:import namespace="http://schemas.microsoft.com/sharepoint/v3"/>
    <xsd:import namespace="37b7e42e-eaac-4c0c-b7ab-65d932e301c3"/>
    <xsd:import namespace="7c20e60f-09c9-4b20-a5fa-550b7d98054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ForpracticeorgradableforLMS_x003f_" minOccurs="0"/>
                <xsd:element ref="ns2:MediaServiceObjectDetectorVersions" minOccurs="0"/>
                <xsd:element ref="ns2:MediaServiceLocation" minOccurs="0"/>
                <xsd:element ref="ns1:_ip_UnifiedCompliancePolicyProperties" minOccurs="0"/>
                <xsd:element ref="ns1:_ip_UnifiedCompliancePolicyUIAction" minOccurs="0"/>
                <xsd:element ref="ns2:CanthisbeconvertedbyStraive" minOccurs="0"/>
                <xsd:element ref="ns2:Dat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3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4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7b7e42e-eaac-4c0c-b7ab-65d932e301c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ff217fd5-6bb5-4de3-bf71-ef5eb62cb52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ForpracticeorgradableforLMS_x003f_" ma:index="20" nillable="true" ma:displayName="For practice or gradable for LMS?" ma:format="Dropdown" ma:internalName="ForpracticeorgradableforLMS_x003f_">
      <xsd:simpleType>
        <xsd:restriction base="dms:Choice">
          <xsd:enumeration value="For Practice"/>
          <xsd:enumeration value="For Grading"/>
          <xsd:enumeration value="For Practice OR Grading"/>
        </xsd:restriction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CanthisbeconvertedbyStraive" ma:index="25" nillable="true" ma:displayName="Can be converted by Straive" ma:default="No" ma:format="Dropdown" ma:internalName="CanthisbeconvertedbyStraive">
      <xsd:simpleType>
        <xsd:restriction base="dms:Choice">
          <xsd:enumeration value="Yes"/>
          <xsd:enumeration value="No"/>
        </xsd:restriction>
      </xsd:simpleType>
    </xsd:element>
    <xsd:element name="Date" ma:index="26" nillable="true" ma:displayName="Date" ma:format="DateOnly" ma:internalName="Date">
      <xsd:simpleType>
        <xsd:restriction base="dms:DateTime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0e60f-09c9-4b20-a5fa-550b7d980542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6927d970-8a6b-4b37-beb7-fd1884633f11}" ma:internalName="TaxCatchAll" ma:showField="CatchAllData" ma:web="7c20e60f-09c9-4b20-a5fa-550b7d98054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CanthisbeconvertedbyStraive xmlns="37b7e42e-eaac-4c0c-b7ab-65d932e301c3">No</CanthisbeconvertedbyStraive>
    <Date xmlns="37b7e42e-eaac-4c0c-b7ab-65d932e301c3" xsi:nil="true"/>
    <TaxCatchAll xmlns="7c20e60f-09c9-4b20-a5fa-550b7d980542" xsi:nil="true"/>
    <_ip_UnifiedCompliancePolicyProperties xmlns="http://schemas.microsoft.com/sharepoint/v3" xsi:nil="true"/>
    <ForpracticeorgradableforLMS_x003f_ xmlns="37b7e42e-eaac-4c0c-b7ab-65d932e301c3" xsi:nil="true"/>
    <lcf76f155ced4ddcb4097134ff3c332f xmlns="37b7e42e-eaac-4c0c-b7ab-65d932e301c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AF440B65-0325-4F27-8313-75A9EAC58AB1}"/>
</file>

<file path=customXml/itemProps2.xml><?xml version="1.0" encoding="utf-8"?>
<ds:datastoreItem xmlns:ds="http://schemas.openxmlformats.org/officeDocument/2006/customXml" ds:itemID="{951F8E14-F6A2-4E04-AA37-337C3530AAA5}"/>
</file>

<file path=customXml/itemProps3.xml><?xml version="1.0" encoding="utf-8"?>
<ds:datastoreItem xmlns:ds="http://schemas.openxmlformats.org/officeDocument/2006/customXml" ds:itemID="{74750ADC-C113-4D69-8C92-71F86138394D}"/>
</file>

<file path=docProps/app.xml><?xml version="1.0" encoding="utf-8"?>
<Properties xmlns="http://schemas.openxmlformats.org/officeDocument/2006/extended-properties" xmlns:vt="http://schemas.openxmlformats.org/officeDocument/2006/docPropsVTypes">
  <TotalTime>4050</TotalTime>
  <Words>2436</Words>
  <Application>Microsoft Office PowerPoint</Application>
  <PresentationFormat>On-screen Show (4:3)</PresentationFormat>
  <Paragraphs>331</Paragraphs>
  <Slides>20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2" baseType="lpstr">
      <vt:lpstr>Default Design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Dell Computer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CRSD</dc:creator>
  <cp:lastModifiedBy>GOODALL, Fiona</cp:lastModifiedBy>
  <cp:revision>115</cp:revision>
  <dcterms:created xsi:type="dcterms:W3CDTF">1998-05-09T13:24:56Z</dcterms:created>
  <dcterms:modified xsi:type="dcterms:W3CDTF">2016-05-23T09:38:42Z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0x010100E8900F5E31C89A48940A57403082843D</vt:lpwstr>
  </property>
</Properties>
</file>