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9.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0.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23.xml" ContentType="application/vnd.openxmlformats-officedocument.presentationml.slide+xml"/>
  <Override PartName="/ppt/slides/slide18.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4.xml" ContentType="application/vnd.openxmlformats-officedocument.presentationml.slide+xml"/>
  <Override PartName="/ppt/notesSlides/notesSlide1.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2.xml" ContentType="application/vnd.openxmlformats-officedocument.presentationml.notesSlide+xml"/>
  <Override PartName="/ppt/slideLayouts/slideLayout10.xml" ContentType="application/vnd.openxmlformats-officedocument.presentationml.slideLayout+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8"/>
  </p:notesMasterIdLst>
  <p:sldIdLst>
    <p:sldId id="379" r:id="rId2"/>
    <p:sldId id="333" r:id="rId3"/>
    <p:sldId id="334" r:id="rId4"/>
    <p:sldId id="335" r:id="rId5"/>
    <p:sldId id="337" r:id="rId6"/>
    <p:sldId id="338" r:id="rId7"/>
    <p:sldId id="341" r:id="rId8"/>
    <p:sldId id="339" r:id="rId9"/>
    <p:sldId id="343" r:id="rId10"/>
    <p:sldId id="342" r:id="rId11"/>
    <p:sldId id="340" r:id="rId12"/>
    <p:sldId id="351" r:id="rId13"/>
    <p:sldId id="376" r:id="rId14"/>
    <p:sldId id="377" r:id="rId15"/>
    <p:sldId id="373" r:id="rId16"/>
    <p:sldId id="374" r:id="rId17"/>
    <p:sldId id="375" r:id="rId18"/>
    <p:sldId id="378" r:id="rId19"/>
    <p:sldId id="353" r:id="rId20"/>
    <p:sldId id="365" r:id="rId21"/>
    <p:sldId id="366" r:id="rId22"/>
    <p:sldId id="367" r:id="rId23"/>
    <p:sldId id="368" r:id="rId24"/>
    <p:sldId id="369" r:id="rId25"/>
    <p:sldId id="370" r:id="rId26"/>
    <p:sldId id="284" r:id="rId27"/>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F8F8FA"/>
    <a:srgbClr val="003366"/>
    <a:srgbClr val="F8F8F8"/>
    <a:srgbClr val="000000"/>
    <a:srgbClr val="F5F5F5"/>
    <a:srgbClr val="FFFFFF"/>
    <a:srgbClr val="0066CC"/>
    <a:srgbClr val="FBFCFF"/>
    <a:srgbClr val="FCFD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947" autoAdjust="0"/>
  </p:normalViewPr>
  <p:slideViewPr>
    <p:cSldViewPr snapToGrid="0" showGuides="1">
      <p:cViewPr>
        <p:scale>
          <a:sx n="100" d="100"/>
          <a:sy n="100" d="100"/>
        </p:scale>
        <p:origin x="-1944" y="-384"/>
      </p:cViewPr>
      <p:guideLst>
        <p:guide orient="horz" pos="1290"/>
        <p:guide pos="1068"/>
      </p:guideLst>
    </p:cSldViewPr>
  </p:slideViewPr>
  <p:notesTextViewPr>
    <p:cViewPr>
      <p:scale>
        <a:sx n="100" d="100"/>
        <a:sy n="100" d="100"/>
      </p:scale>
      <p:origin x="0" y="0"/>
    </p:cViewPr>
  </p:notesTextViewPr>
  <p:sorterViewPr>
    <p:cViewPr>
      <p:scale>
        <a:sx n="66" d="100"/>
        <a:sy n="66" d="100"/>
      </p:scale>
      <p:origin x="0" y="4800"/>
    </p:cViewPr>
  </p:sorterViewPr>
  <p:notesViewPr>
    <p:cSldViewPr snapToGrid="0" showGuides="1">
      <p:cViewPr varScale="1">
        <p:scale>
          <a:sx n="76" d="100"/>
          <a:sy n="76" d="100"/>
        </p:scale>
        <p:origin x="-2064"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2.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2.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20.wmf"/><Relationship Id="rId1" Type="http://schemas.openxmlformats.org/officeDocument/2006/relationships/image" Target="../media/image19.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9.wmf"/><Relationship Id="rId1" Type="http://schemas.openxmlformats.org/officeDocument/2006/relationships/image" Target="../media/image21.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16.wmf"/><Relationship Id="rId1" Type="http://schemas.openxmlformats.org/officeDocument/2006/relationships/image" Target="../media/image2.wmf"/><Relationship Id="rId4" Type="http://schemas.openxmlformats.org/officeDocument/2006/relationships/image" Target="../media/image23.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4.wmf"/><Relationship Id="rId1" Type="http://schemas.openxmlformats.org/officeDocument/2006/relationships/image" Target="../media/image2.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4.wmf"/><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4.wmf"/><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4.wmf"/><Relationship Id="rId1" Type="http://schemas.openxmlformats.org/officeDocument/2006/relationships/image" Target="../media/image2.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4.wmf"/><Relationship Id="rId1" Type="http://schemas.openxmlformats.org/officeDocument/2006/relationships/image" Target="../media/image2.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4.wmf"/><Relationship Id="rId1" Type="http://schemas.openxmlformats.org/officeDocument/2006/relationships/image" Target="../media/image2.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4.wmf"/><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4.wmf"/><Relationship Id="rId1" Type="http://schemas.openxmlformats.org/officeDocument/2006/relationships/image" Target="../media/image2.wmf"/><Relationship Id="rId4"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2.wmf"/><Relationship Id="rId1" Type="http://schemas.openxmlformats.org/officeDocument/2006/relationships/image" Target="../media/image6.wmf"/><Relationship Id="rId5" Type="http://schemas.openxmlformats.org/officeDocument/2006/relationships/image" Target="../media/image5.wmf"/><Relationship Id="rId4" Type="http://schemas.openxmlformats.org/officeDocument/2006/relationships/image" Target="../media/image3.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2.wmf"/><Relationship Id="rId1" Type="http://schemas.openxmlformats.org/officeDocument/2006/relationships/image" Target="../media/image7.wmf"/><Relationship Id="rId6" Type="http://schemas.openxmlformats.org/officeDocument/2006/relationships/image" Target="../media/image8.wmf"/><Relationship Id="rId5" Type="http://schemas.openxmlformats.org/officeDocument/2006/relationships/image" Target="../media/image5.wmf"/><Relationship Id="rId4" Type="http://schemas.openxmlformats.org/officeDocument/2006/relationships/image" Target="../media/image3.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2.wmf"/><Relationship Id="rId1" Type="http://schemas.openxmlformats.org/officeDocument/2006/relationships/image" Target="../media/image7.wmf"/><Relationship Id="rId6" Type="http://schemas.openxmlformats.org/officeDocument/2006/relationships/image" Target="../media/image10.wmf"/><Relationship Id="rId5" Type="http://schemas.openxmlformats.org/officeDocument/2006/relationships/image" Target="../media/image5.wmf"/><Relationship Id="rId4" Type="http://schemas.openxmlformats.org/officeDocument/2006/relationships/image" Target="../media/image9.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1.wmf"/><Relationship Id="rId7" Type="http://schemas.openxmlformats.org/officeDocument/2006/relationships/image" Target="../media/image13.wmf"/><Relationship Id="rId2" Type="http://schemas.openxmlformats.org/officeDocument/2006/relationships/image" Target="../media/image4.wmf"/><Relationship Id="rId1" Type="http://schemas.openxmlformats.org/officeDocument/2006/relationships/image" Target="../media/image2.wmf"/><Relationship Id="rId6" Type="http://schemas.openxmlformats.org/officeDocument/2006/relationships/image" Target="../media/image12.wmf"/><Relationship Id="rId5" Type="http://schemas.openxmlformats.org/officeDocument/2006/relationships/image" Target="../media/image5.wmf"/><Relationship Id="rId4" Type="http://schemas.openxmlformats.org/officeDocument/2006/relationships/image" Target="../media/image3.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4.wmf"/><Relationship Id="rId7" Type="http://schemas.openxmlformats.org/officeDocument/2006/relationships/image" Target="../media/image13.wmf"/><Relationship Id="rId2" Type="http://schemas.openxmlformats.org/officeDocument/2006/relationships/image" Target="../media/image2.wmf"/><Relationship Id="rId1" Type="http://schemas.openxmlformats.org/officeDocument/2006/relationships/image" Target="../media/image11.wmf"/><Relationship Id="rId6" Type="http://schemas.openxmlformats.org/officeDocument/2006/relationships/image" Target="../media/image12.wmf"/><Relationship Id="rId5" Type="http://schemas.openxmlformats.org/officeDocument/2006/relationships/image" Target="../media/image5.wmf"/><Relationship Id="rId4" Type="http://schemas.openxmlformats.org/officeDocument/2006/relationships/image" Target="../media/image3.wmf"/></Relationships>
</file>

<file path=ppt/drawings/_rels/vmlDrawing9.v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image" Target="../media/image11.wmf"/><Relationship Id="rId7" Type="http://schemas.openxmlformats.org/officeDocument/2006/relationships/image" Target="../media/image13.wmf"/><Relationship Id="rId2" Type="http://schemas.openxmlformats.org/officeDocument/2006/relationships/image" Target="../media/image4.wmf"/><Relationship Id="rId1" Type="http://schemas.openxmlformats.org/officeDocument/2006/relationships/image" Target="../media/image2.wmf"/><Relationship Id="rId6" Type="http://schemas.openxmlformats.org/officeDocument/2006/relationships/image" Target="../media/image12.wmf"/><Relationship Id="rId5" Type="http://schemas.openxmlformats.org/officeDocument/2006/relationships/image" Target="../media/image14.wmf"/><Relationship Id="rId4" Type="http://schemas.openxmlformats.org/officeDocument/2006/relationships/image" Target="../media/image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AF1F361-CA00-448B-A54A-455CB5B60C7A}" type="datetimeFigureOut">
              <a:rPr lang="en-GB" smtClean="0"/>
              <a:t>12/05/2016</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920B306-9587-4DD7-927E-BD4137F1FDB2}" type="slidenum">
              <a:rPr lang="en-GB" smtClean="0"/>
              <a:t>‹#›</a:t>
            </a:fld>
            <a:endParaRPr lang="en-GB"/>
          </a:p>
        </p:txBody>
      </p:sp>
    </p:spTree>
    <p:extLst>
      <p:ext uri="{BB962C8B-B14F-4D97-AF65-F5344CB8AC3E}">
        <p14:creationId xmlns:p14="http://schemas.microsoft.com/office/powerpoint/2010/main" val="20062491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920B306-9587-4DD7-927E-BD4137F1FDB2}" type="slidenum">
              <a:rPr lang="en-GB" smtClean="0"/>
              <a:t>2</a:t>
            </a:fld>
            <a:endParaRPr lang="en-GB"/>
          </a:p>
        </p:txBody>
      </p:sp>
    </p:spTree>
    <p:extLst>
      <p:ext uri="{BB962C8B-B14F-4D97-AF65-F5344CB8AC3E}">
        <p14:creationId xmlns:p14="http://schemas.microsoft.com/office/powerpoint/2010/main" val="3316584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920B306-9587-4DD7-927E-BD4137F1FDB2}" type="slidenum">
              <a:rPr lang="en-GB" smtClean="0"/>
              <a:t>3</a:t>
            </a:fld>
            <a:endParaRPr lang="en-GB"/>
          </a:p>
        </p:txBody>
      </p:sp>
    </p:spTree>
    <p:extLst>
      <p:ext uri="{BB962C8B-B14F-4D97-AF65-F5344CB8AC3E}">
        <p14:creationId xmlns:p14="http://schemas.microsoft.com/office/powerpoint/2010/main" val="33842364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3DD4679-035C-45A4-92D0-8DA4EC54D226}" type="slidenum">
              <a:rPr lang="en-US"/>
              <a:pPr/>
              <a:t>‹#›</a:t>
            </a:fld>
            <a:endParaRPr lang="en-US"/>
          </a:p>
        </p:txBody>
      </p:sp>
    </p:spTree>
    <p:extLst>
      <p:ext uri="{BB962C8B-B14F-4D97-AF65-F5344CB8AC3E}">
        <p14:creationId xmlns:p14="http://schemas.microsoft.com/office/powerpoint/2010/main" val="25812828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8D2EB77-6F8C-484F-977A-C80FC34E3F55}" type="slidenum">
              <a:rPr lang="en-US"/>
              <a:pPr/>
              <a:t>‹#›</a:t>
            </a:fld>
            <a:endParaRPr lang="en-US"/>
          </a:p>
        </p:txBody>
      </p:sp>
    </p:spTree>
    <p:extLst>
      <p:ext uri="{BB962C8B-B14F-4D97-AF65-F5344CB8AC3E}">
        <p14:creationId xmlns:p14="http://schemas.microsoft.com/office/powerpoint/2010/main" val="18165680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05E9E0D-DE7C-450D-8DE6-532C48B1E14C}" type="slidenum">
              <a:rPr lang="en-US"/>
              <a:pPr/>
              <a:t>‹#›</a:t>
            </a:fld>
            <a:endParaRPr lang="en-US"/>
          </a:p>
        </p:txBody>
      </p:sp>
    </p:spTree>
    <p:extLst>
      <p:ext uri="{BB962C8B-B14F-4D97-AF65-F5344CB8AC3E}">
        <p14:creationId xmlns:p14="http://schemas.microsoft.com/office/powerpoint/2010/main" val="1871792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153B05A-D58C-472B-986A-DAD123C96C43}" type="slidenum">
              <a:rPr lang="en-US"/>
              <a:pPr/>
              <a:t>‹#›</a:t>
            </a:fld>
            <a:endParaRPr lang="en-US"/>
          </a:p>
        </p:txBody>
      </p:sp>
    </p:spTree>
    <p:extLst>
      <p:ext uri="{BB962C8B-B14F-4D97-AF65-F5344CB8AC3E}">
        <p14:creationId xmlns:p14="http://schemas.microsoft.com/office/powerpoint/2010/main" val="3130668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B1A1343-0D99-430C-AEF4-6C24B642BB1E}" type="slidenum">
              <a:rPr lang="en-US"/>
              <a:pPr/>
              <a:t>‹#›</a:t>
            </a:fld>
            <a:endParaRPr lang="en-US"/>
          </a:p>
        </p:txBody>
      </p:sp>
    </p:spTree>
    <p:extLst>
      <p:ext uri="{BB962C8B-B14F-4D97-AF65-F5344CB8AC3E}">
        <p14:creationId xmlns:p14="http://schemas.microsoft.com/office/powerpoint/2010/main" val="32163261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FC3C4AF-7182-4AFD-B5AE-9FFE5C9151CE}" type="slidenum">
              <a:rPr lang="en-US"/>
              <a:pPr/>
              <a:t>‹#›</a:t>
            </a:fld>
            <a:endParaRPr lang="en-US"/>
          </a:p>
        </p:txBody>
      </p:sp>
    </p:spTree>
    <p:extLst>
      <p:ext uri="{BB962C8B-B14F-4D97-AF65-F5344CB8AC3E}">
        <p14:creationId xmlns:p14="http://schemas.microsoft.com/office/powerpoint/2010/main" val="42105037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2A71DA44-400A-44AE-ABF8-34A2B32C6708}" type="slidenum">
              <a:rPr lang="en-US"/>
              <a:pPr/>
              <a:t>‹#›</a:t>
            </a:fld>
            <a:endParaRPr lang="en-US"/>
          </a:p>
        </p:txBody>
      </p:sp>
    </p:spTree>
    <p:extLst>
      <p:ext uri="{BB962C8B-B14F-4D97-AF65-F5344CB8AC3E}">
        <p14:creationId xmlns:p14="http://schemas.microsoft.com/office/powerpoint/2010/main" val="26097642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8E1452A6-9AC2-4CA3-AA6F-97165CE05C02}" type="slidenum">
              <a:rPr lang="en-US"/>
              <a:pPr/>
              <a:t>‹#›</a:t>
            </a:fld>
            <a:endParaRPr lang="en-US"/>
          </a:p>
        </p:txBody>
      </p:sp>
    </p:spTree>
    <p:extLst>
      <p:ext uri="{BB962C8B-B14F-4D97-AF65-F5344CB8AC3E}">
        <p14:creationId xmlns:p14="http://schemas.microsoft.com/office/powerpoint/2010/main" val="28254345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94FE9CCA-F2DC-43DC-A151-136C81CB75E0}" type="slidenum">
              <a:rPr lang="en-US"/>
              <a:pPr/>
              <a:t>‹#›</a:t>
            </a:fld>
            <a:endParaRPr lang="en-US"/>
          </a:p>
        </p:txBody>
      </p:sp>
    </p:spTree>
    <p:extLst>
      <p:ext uri="{BB962C8B-B14F-4D97-AF65-F5344CB8AC3E}">
        <p14:creationId xmlns:p14="http://schemas.microsoft.com/office/powerpoint/2010/main" val="19073590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E655182-5F96-4907-A572-22AC3982D415}" type="slidenum">
              <a:rPr lang="en-US"/>
              <a:pPr/>
              <a:t>‹#›</a:t>
            </a:fld>
            <a:endParaRPr lang="en-US"/>
          </a:p>
        </p:txBody>
      </p:sp>
    </p:spTree>
    <p:extLst>
      <p:ext uri="{BB962C8B-B14F-4D97-AF65-F5344CB8AC3E}">
        <p14:creationId xmlns:p14="http://schemas.microsoft.com/office/powerpoint/2010/main" val="3786988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49A087F-CC29-4001-B374-D7E700929C81}" type="slidenum">
              <a:rPr lang="en-US"/>
              <a:pPr/>
              <a:t>‹#›</a:t>
            </a:fld>
            <a:endParaRPr lang="en-US"/>
          </a:p>
        </p:txBody>
      </p:sp>
    </p:spTree>
    <p:extLst>
      <p:ext uri="{BB962C8B-B14F-4D97-AF65-F5344CB8AC3E}">
        <p14:creationId xmlns:p14="http://schemas.microsoft.com/office/powerpoint/2010/main" val="39091610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A9018763-5485-4FFB-90DC-1EFD5F481C83}"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1.wmf"/><Relationship Id="rId13" Type="http://schemas.openxmlformats.org/officeDocument/2006/relationships/oleObject" Target="../embeddings/oleObject46.bin"/><Relationship Id="rId18" Type="http://schemas.openxmlformats.org/officeDocument/2006/relationships/image" Target="../media/image15.wmf"/><Relationship Id="rId3" Type="http://schemas.openxmlformats.org/officeDocument/2006/relationships/oleObject" Target="../embeddings/oleObject41.bin"/><Relationship Id="rId7" Type="http://schemas.openxmlformats.org/officeDocument/2006/relationships/oleObject" Target="../embeddings/oleObject43.bin"/><Relationship Id="rId12" Type="http://schemas.openxmlformats.org/officeDocument/2006/relationships/image" Target="../media/image14.wmf"/><Relationship Id="rId17" Type="http://schemas.openxmlformats.org/officeDocument/2006/relationships/oleObject" Target="../embeddings/oleObject48.bin"/><Relationship Id="rId2" Type="http://schemas.openxmlformats.org/officeDocument/2006/relationships/slideLayout" Target="../slideLayouts/slideLayout7.xml"/><Relationship Id="rId16" Type="http://schemas.openxmlformats.org/officeDocument/2006/relationships/image" Target="../media/image13.wmf"/><Relationship Id="rId1" Type="http://schemas.openxmlformats.org/officeDocument/2006/relationships/vmlDrawing" Target="../drawings/vmlDrawing9.vml"/><Relationship Id="rId6" Type="http://schemas.openxmlformats.org/officeDocument/2006/relationships/image" Target="../media/image4.wmf"/><Relationship Id="rId11" Type="http://schemas.openxmlformats.org/officeDocument/2006/relationships/oleObject" Target="../embeddings/oleObject45.bin"/><Relationship Id="rId5" Type="http://schemas.openxmlformats.org/officeDocument/2006/relationships/oleObject" Target="../embeddings/oleObject42.bin"/><Relationship Id="rId15" Type="http://schemas.openxmlformats.org/officeDocument/2006/relationships/oleObject" Target="../embeddings/oleObject47.bin"/><Relationship Id="rId10" Type="http://schemas.openxmlformats.org/officeDocument/2006/relationships/image" Target="../media/image3.wmf"/><Relationship Id="rId4" Type="http://schemas.openxmlformats.org/officeDocument/2006/relationships/image" Target="../media/image2.wmf"/><Relationship Id="rId9" Type="http://schemas.openxmlformats.org/officeDocument/2006/relationships/oleObject" Target="../embeddings/oleObject44.bin"/><Relationship Id="rId14" Type="http://schemas.openxmlformats.org/officeDocument/2006/relationships/image" Target="../media/image12.w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49.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16.wmf"/><Relationship Id="rId5" Type="http://schemas.openxmlformats.org/officeDocument/2006/relationships/oleObject" Target="../embeddings/oleObject50.bin"/><Relationship Id="rId4" Type="http://schemas.openxmlformats.org/officeDocument/2006/relationships/image" Target="../media/image2.wmf"/></Relationships>
</file>

<file path=ppt/slides/_rels/slide12.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oleObject" Target="../embeddings/oleObject51.bin"/><Relationship Id="rId7" Type="http://schemas.openxmlformats.org/officeDocument/2006/relationships/oleObject" Target="../embeddings/oleObject53.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16.wmf"/><Relationship Id="rId5" Type="http://schemas.openxmlformats.org/officeDocument/2006/relationships/oleObject" Target="../embeddings/oleObject52.bin"/><Relationship Id="rId4" Type="http://schemas.openxmlformats.org/officeDocument/2006/relationships/image" Target="../media/image2.wmf"/></Relationships>
</file>

<file path=ppt/slides/_rels/slide13.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slideLayout" Target="../slideLayouts/slideLayout7.xml"/><Relationship Id="rId1" Type="http://schemas.openxmlformats.org/officeDocument/2006/relationships/vmlDrawing" Target="../drawings/vmlDrawing12.vml"/><Relationship Id="rId5" Type="http://schemas.openxmlformats.org/officeDocument/2006/relationships/image" Target="../media/image17.wmf"/><Relationship Id="rId4" Type="http://schemas.openxmlformats.org/officeDocument/2006/relationships/oleObject" Target="../embeddings/oleObject54.bin"/></Relationships>
</file>

<file path=ppt/slides/_rels/slide14.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slideLayout" Target="../slideLayouts/slideLayout7.xml"/><Relationship Id="rId1" Type="http://schemas.openxmlformats.org/officeDocument/2006/relationships/vmlDrawing" Target="../drawings/vmlDrawing13.vml"/><Relationship Id="rId5" Type="http://schemas.openxmlformats.org/officeDocument/2006/relationships/image" Target="../media/image17.wmf"/><Relationship Id="rId4" Type="http://schemas.openxmlformats.org/officeDocument/2006/relationships/oleObject" Target="../embeddings/oleObject55.bin"/></Relationships>
</file>

<file path=ppt/slides/_rels/slide15.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slideLayout" Target="../slideLayouts/slideLayout7.xml"/><Relationship Id="rId1" Type="http://schemas.openxmlformats.org/officeDocument/2006/relationships/vmlDrawing" Target="../drawings/vmlDrawing14.vml"/><Relationship Id="rId5" Type="http://schemas.openxmlformats.org/officeDocument/2006/relationships/image" Target="../media/image17.wmf"/><Relationship Id="rId4" Type="http://schemas.openxmlformats.org/officeDocument/2006/relationships/oleObject" Target="../embeddings/oleObject56.bin"/></Relationships>
</file>

<file path=ppt/slides/_rels/slide16.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oleObject" Target="../embeddings/oleObject57.bin"/><Relationship Id="rId7" Type="http://schemas.openxmlformats.org/officeDocument/2006/relationships/oleObject" Target="../embeddings/oleObject59.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20.wmf"/><Relationship Id="rId5" Type="http://schemas.openxmlformats.org/officeDocument/2006/relationships/oleObject" Target="../embeddings/oleObject58.bin"/><Relationship Id="rId4" Type="http://schemas.openxmlformats.org/officeDocument/2006/relationships/image" Target="../media/image19.wmf"/></Relationships>
</file>

<file path=ppt/slides/_rels/slide17.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oleObject" Target="../embeddings/oleObject60.bin"/><Relationship Id="rId7" Type="http://schemas.openxmlformats.org/officeDocument/2006/relationships/oleObject" Target="../embeddings/oleObject62.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19.wmf"/><Relationship Id="rId5" Type="http://schemas.openxmlformats.org/officeDocument/2006/relationships/oleObject" Target="../embeddings/oleObject61.bin"/><Relationship Id="rId4" Type="http://schemas.openxmlformats.org/officeDocument/2006/relationships/image" Target="../media/image21.wmf"/></Relationships>
</file>

<file path=ppt/slides/_rels/slide18.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oleObject" Target="../embeddings/oleObject63.bin"/><Relationship Id="rId7" Type="http://schemas.openxmlformats.org/officeDocument/2006/relationships/oleObject" Target="../embeddings/oleObject65.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16.wmf"/><Relationship Id="rId5" Type="http://schemas.openxmlformats.org/officeDocument/2006/relationships/oleObject" Target="../embeddings/oleObject64.bin"/><Relationship Id="rId10" Type="http://schemas.openxmlformats.org/officeDocument/2006/relationships/image" Target="../media/image23.wmf"/><Relationship Id="rId4" Type="http://schemas.openxmlformats.org/officeDocument/2006/relationships/image" Target="../media/image2.wmf"/><Relationship Id="rId9" Type="http://schemas.openxmlformats.org/officeDocument/2006/relationships/oleObject" Target="../embeddings/oleObject66.bin"/></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3.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2.wmf"/><Relationship Id="rId4"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oleObject" Target="../embeddings/oleObject67.bin"/><Relationship Id="rId7" Type="http://schemas.openxmlformats.org/officeDocument/2006/relationships/oleObject" Target="../embeddings/oleObject69.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4.wmf"/><Relationship Id="rId5" Type="http://schemas.openxmlformats.org/officeDocument/2006/relationships/oleObject" Target="../embeddings/oleObject68.bin"/><Relationship Id="rId4" Type="http://schemas.openxmlformats.org/officeDocument/2006/relationships/image" Target="../media/image2.wmf"/></Relationships>
</file>

<file path=ppt/slides/_rels/slide21.x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oleObject" Target="../embeddings/oleObject70.bin"/><Relationship Id="rId7" Type="http://schemas.openxmlformats.org/officeDocument/2006/relationships/oleObject" Target="../embeddings/oleObject72.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4.wmf"/><Relationship Id="rId5" Type="http://schemas.openxmlformats.org/officeDocument/2006/relationships/oleObject" Target="../embeddings/oleObject71.bin"/><Relationship Id="rId4" Type="http://schemas.openxmlformats.org/officeDocument/2006/relationships/image" Target="../media/image2.wmf"/></Relationships>
</file>

<file path=ppt/slides/_rels/slide22.x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oleObject" Target="../embeddings/oleObject73.bin"/><Relationship Id="rId7" Type="http://schemas.openxmlformats.org/officeDocument/2006/relationships/oleObject" Target="../embeddings/oleObject75.bin"/><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4.wmf"/><Relationship Id="rId5" Type="http://schemas.openxmlformats.org/officeDocument/2006/relationships/oleObject" Target="../embeddings/oleObject74.bin"/><Relationship Id="rId4" Type="http://schemas.openxmlformats.org/officeDocument/2006/relationships/image" Target="../media/image2.wmf"/></Relationships>
</file>

<file path=ppt/slides/_rels/slide23.x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oleObject" Target="../embeddings/oleObject76.bin"/><Relationship Id="rId7" Type="http://schemas.openxmlformats.org/officeDocument/2006/relationships/oleObject" Target="../embeddings/oleObject78.bin"/><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4.wmf"/><Relationship Id="rId5" Type="http://schemas.openxmlformats.org/officeDocument/2006/relationships/oleObject" Target="../embeddings/oleObject77.bin"/><Relationship Id="rId4" Type="http://schemas.openxmlformats.org/officeDocument/2006/relationships/image" Target="../media/image2.wmf"/></Relationships>
</file>

<file path=ppt/slides/_rels/slide24.x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oleObject" Target="../embeddings/oleObject79.bin"/><Relationship Id="rId7" Type="http://schemas.openxmlformats.org/officeDocument/2006/relationships/oleObject" Target="../embeddings/oleObject81.bin"/><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image" Target="../media/image4.wmf"/><Relationship Id="rId5" Type="http://schemas.openxmlformats.org/officeDocument/2006/relationships/oleObject" Target="../embeddings/oleObject80.bin"/><Relationship Id="rId4" Type="http://schemas.openxmlformats.org/officeDocument/2006/relationships/image" Target="../media/image2.wmf"/></Relationships>
</file>

<file path=ppt/slides/_rels/slide25.x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oleObject" Target="../embeddings/oleObject82.bin"/><Relationship Id="rId7" Type="http://schemas.openxmlformats.org/officeDocument/2006/relationships/oleObject" Target="../embeddings/oleObject84.bin"/><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image" Target="../media/image4.wmf"/><Relationship Id="rId5" Type="http://schemas.openxmlformats.org/officeDocument/2006/relationships/oleObject" Target="../embeddings/oleObject83.bin"/><Relationship Id="rId4" Type="http://schemas.openxmlformats.org/officeDocument/2006/relationships/image" Target="../media/image2.wmf"/></Relationships>
</file>

<file path=ppt/slides/_rels/slide26.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notesSlide" Target="../notesSlides/notesSlide2.xml"/><Relationship Id="rId7" Type="http://schemas.openxmlformats.org/officeDocument/2006/relationships/image" Target="../media/image4.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2.wmf"/><Relationship Id="rId4" Type="http://schemas.openxmlformats.org/officeDocument/2006/relationships/oleObject" Target="../embeddings/oleObject3.bin"/><Relationship Id="rId9" Type="http://schemas.openxmlformats.org/officeDocument/2006/relationships/image" Target="../media/image3.wmf"/></Relationships>
</file>

<file path=ppt/slides/_rels/slide4.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4.wmf"/><Relationship Id="rId5" Type="http://schemas.openxmlformats.org/officeDocument/2006/relationships/oleObject" Target="../embeddings/oleObject7.bin"/><Relationship Id="rId10" Type="http://schemas.openxmlformats.org/officeDocument/2006/relationships/image" Target="../media/image5.wmf"/><Relationship Id="rId4" Type="http://schemas.openxmlformats.org/officeDocument/2006/relationships/image" Target="../media/image2.wmf"/><Relationship Id="rId9" Type="http://schemas.openxmlformats.org/officeDocument/2006/relationships/oleObject" Target="../embeddings/oleObject9.bin"/></Relationships>
</file>

<file path=ppt/slides/_rels/slide5.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oleObject" Target="../embeddings/oleObject10.bin"/><Relationship Id="rId7" Type="http://schemas.openxmlformats.org/officeDocument/2006/relationships/oleObject" Target="../embeddings/oleObject12.bin"/><Relationship Id="rId12" Type="http://schemas.openxmlformats.org/officeDocument/2006/relationships/image" Target="../media/image5.wmf"/><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2.wmf"/><Relationship Id="rId11" Type="http://schemas.openxmlformats.org/officeDocument/2006/relationships/oleObject" Target="../embeddings/oleObject14.bin"/><Relationship Id="rId5" Type="http://schemas.openxmlformats.org/officeDocument/2006/relationships/oleObject" Target="../embeddings/oleObject11.bin"/><Relationship Id="rId10" Type="http://schemas.openxmlformats.org/officeDocument/2006/relationships/image" Target="../media/image3.wmf"/><Relationship Id="rId4" Type="http://schemas.openxmlformats.org/officeDocument/2006/relationships/image" Target="../media/image6.wmf"/><Relationship Id="rId9" Type="http://schemas.openxmlformats.org/officeDocument/2006/relationships/oleObject" Target="../embeddings/oleObject13.bin"/></Relationships>
</file>

<file path=ppt/slides/_rels/slide6.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20.bin"/><Relationship Id="rId3" Type="http://schemas.openxmlformats.org/officeDocument/2006/relationships/oleObject" Target="../embeddings/oleObject15.bin"/><Relationship Id="rId7" Type="http://schemas.openxmlformats.org/officeDocument/2006/relationships/oleObject" Target="../embeddings/oleObject17.bin"/><Relationship Id="rId12" Type="http://schemas.openxmlformats.org/officeDocument/2006/relationships/image" Target="../media/image5.wmf"/><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2.wmf"/><Relationship Id="rId11" Type="http://schemas.openxmlformats.org/officeDocument/2006/relationships/oleObject" Target="../embeddings/oleObject19.bin"/><Relationship Id="rId5" Type="http://schemas.openxmlformats.org/officeDocument/2006/relationships/oleObject" Target="../embeddings/oleObject16.bin"/><Relationship Id="rId10" Type="http://schemas.openxmlformats.org/officeDocument/2006/relationships/image" Target="../media/image3.wmf"/><Relationship Id="rId4" Type="http://schemas.openxmlformats.org/officeDocument/2006/relationships/image" Target="../media/image7.wmf"/><Relationship Id="rId9" Type="http://schemas.openxmlformats.org/officeDocument/2006/relationships/oleObject" Target="../embeddings/oleObject18.bin"/><Relationship Id="rId14" Type="http://schemas.openxmlformats.org/officeDocument/2006/relationships/image" Target="../media/image8.wmf"/></Relationships>
</file>

<file path=ppt/slides/_rels/slide7.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26.bin"/><Relationship Id="rId3" Type="http://schemas.openxmlformats.org/officeDocument/2006/relationships/oleObject" Target="../embeddings/oleObject21.bin"/><Relationship Id="rId7" Type="http://schemas.openxmlformats.org/officeDocument/2006/relationships/oleObject" Target="../embeddings/oleObject23.bin"/><Relationship Id="rId12" Type="http://schemas.openxmlformats.org/officeDocument/2006/relationships/image" Target="../media/image5.wmf"/><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2.wmf"/><Relationship Id="rId11" Type="http://schemas.openxmlformats.org/officeDocument/2006/relationships/oleObject" Target="../embeddings/oleObject25.bin"/><Relationship Id="rId5" Type="http://schemas.openxmlformats.org/officeDocument/2006/relationships/oleObject" Target="../embeddings/oleObject22.bin"/><Relationship Id="rId10" Type="http://schemas.openxmlformats.org/officeDocument/2006/relationships/image" Target="../media/image9.wmf"/><Relationship Id="rId4" Type="http://schemas.openxmlformats.org/officeDocument/2006/relationships/image" Target="../media/image7.wmf"/><Relationship Id="rId9" Type="http://schemas.openxmlformats.org/officeDocument/2006/relationships/oleObject" Target="../embeddings/oleObject24.bin"/><Relationship Id="rId14" Type="http://schemas.openxmlformats.org/officeDocument/2006/relationships/image" Target="../media/image10.wmf"/></Relationships>
</file>

<file path=ppt/slides/_rels/slide8.xml.rels><?xml version="1.0" encoding="UTF-8" standalone="yes"?>
<Relationships xmlns="http://schemas.openxmlformats.org/package/2006/relationships"><Relationship Id="rId8" Type="http://schemas.openxmlformats.org/officeDocument/2006/relationships/image" Target="../media/image11.wmf"/><Relationship Id="rId13" Type="http://schemas.openxmlformats.org/officeDocument/2006/relationships/oleObject" Target="../embeddings/oleObject32.bin"/><Relationship Id="rId3" Type="http://schemas.openxmlformats.org/officeDocument/2006/relationships/oleObject" Target="../embeddings/oleObject27.bin"/><Relationship Id="rId7" Type="http://schemas.openxmlformats.org/officeDocument/2006/relationships/oleObject" Target="../embeddings/oleObject29.bin"/><Relationship Id="rId12" Type="http://schemas.openxmlformats.org/officeDocument/2006/relationships/image" Target="../media/image5.wmf"/><Relationship Id="rId2" Type="http://schemas.openxmlformats.org/officeDocument/2006/relationships/slideLayout" Target="../slideLayouts/slideLayout7.xml"/><Relationship Id="rId16" Type="http://schemas.openxmlformats.org/officeDocument/2006/relationships/image" Target="../media/image13.wmf"/><Relationship Id="rId1" Type="http://schemas.openxmlformats.org/officeDocument/2006/relationships/vmlDrawing" Target="../drawings/vmlDrawing7.vml"/><Relationship Id="rId6" Type="http://schemas.openxmlformats.org/officeDocument/2006/relationships/image" Target="../media/image4.wmf"/><Relationship Id="rId11" Type="http://schemas.openxmlformats.org/officeDocument/2006/relationships/oleObject" Target="../embeddings/oleObject31.bin"/><Relationship Id="rId5" Type="http://schemas.openxmlformats.org/officeDocument/2006/relationships/oleObject" Target="../embeddings/oleObject28.bin"/><Relationship Id="rId15" Type="http://schemas.openxmlformats.org/officeDocument/2006/relationships/oleObject" Target="../embeddings/oleObject33.bin"/><Relationship Id="rId10" Type="http://schemas.openxmlformats.org/officeDocument/2006/relationships/image" Target="../media/image3.wmf"/><Relationship Id="rId4" Type="http://schemas.openxmlformats.org/officeDocument/2006/relationships/image" Target="../media/image2.wmf"/><Relationship Id="rId9" Type="http://schemas.openxmlformats.org/officeDocument/2006/relationships/oleObject" Target="../embeddings/oleObject30.bin"/><Relationship Id="rId14" Type="http://schemas.openxmlformats.org/officeDocument/2006/relationships/image" Target="../media/image12.wmf"/></Relationships>
</file>

<file path=ppt/slides/_rels/slide9.xml.rels><?xml version="1.0" encoding="UTF-8" standalone="yes"?>
<Relationships xmlns="http://schemas.openxmlformats.org/package/2006/relationships"><Relationship Id="rId8" Type="http://schemas.openxmlformats.org/officeDocument/2006/relationships/image" Target="../media/image4.wmf"/><Relationship Id="rId13" Type="http://schemas.openxmlformats.org/officeDocument/2006/relationships/oleObject" Target="../embeddings/oleObject39.bin"/><Relationship Id="rId3" Type="http://schemas.openxmlformats.org/officeDocument/2006/relationships/oleObject" Target="../embeddings/oleObject34.bin"/><Relationship Id="rId7" Type="http://schemas.openxmlformats.org/officeDocument/2006/relationships/oleObject" Target="../embeddings/oleObject36.bin"/><Relationship Id="rId12" Type="http://schemas.openxmlformats.org/officeDocument/2006/relationships/image" Target="../media/image5.wmf"/><Relationship Id="rId2" Type="http://schemas.openxmlformats.org/officeDocument/2006/relationships/slideLayout" Target="../slideLayouts/slideLayout7.xml"/><Relationship Id="rId16" Type="http://schemas.openxmlformats.org/officeDocument/2006/relationships/image" Target="../media/image13.wmf"/><Relationship Id="rId1" Type="http://schemas.openxmlformats.org/officeDocument/2006/relationships/vmlDrawing" Target="../drawings/vmlDrawing8.vml"/><Relationship Id="rId6" Type="http://schemas.openxmlformats.org/officeDocument/2006/relationships/image" Target="../media/image2.wmf"/><Relationship Id="rId11" Type="http://schemas.openxmlformats.org/officeDocument/2006/relationships/oleObject" Target="../embeddings/oleObject38.bin"/><Relationship Id="rId5" Type="http://schemas.openxmlformats.org/officeDocument/2006/relationships/oleObject" Target="../embeddings/oleObject35.bin"/><Relationship Id="rId15" Type="http://schemas.openxmlformats.org/officeDocument/2006/relationships/oleObject" Target="../embeddings/oleObject40.bin"/><Relationship Id="rId10" Type="http://schemas.openxmlformats.org/officeDocument/2006/relationships/image" Target="../media/image3.wmf"/><Relationship Id="rId4" Type="http://schemas.openxmlformats.org/officeDocument/2006/relationships/image" Target="../media/image11.wmf"/><Relationship Id="rId9" Type="http://schemas.openxmlformats.org/officeDocument/2006/relationships/oleObject" Target="../embeddings/oleObject37.bin"/><Relationship Id="rId14" Type="http://schemas.openxmlformats.org/officeDocument/2006/relationships/image" Target="../media/image12.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8: </a:t>
            </a:r>
            <a:r>
              <a:rPr lang="en-US" dirty="0">
                <a:solidFill>
                  <a:schemeClr val="bg1"/>
                </a:solidFill>
                <a:latin typeface="Arial" pitchFamily="34" charset="0"/>
                <a:cs typeface="Arial" pitchFamily="34" charset="0"/>
              </a:rPr>
              <a:t>Stochastic Regressors and Measurement Errors </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22313977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
          <p:cNvSpPr>
            <a:spLocks noChangeArrowheads="1"/>
          </p:cNvSpPr>
          <p:nvPr/>
        </p:nvSpPr>
        <p:spPr bwMode="auto">
          <a:xfrm>
            <a:off x="0" y="4842000"/>
            <a:ext cx="9144000" cy="7272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7941"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67949"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Since </a:t>
            </a:r>
            <a:r>
              <a:rPr lang="en-GB" sz="1500" b="1" i="1" dirty="0"/>
              <a:t>E</a:t>
            </a:r>
            <a:r>
              <a:rPr lang="en-GB" sz="1500" b="1" dirty="0"/>
              <a:t>(</a:t>
            </a:r>
            <a:r>
              <a:rPr lang="en-GB" sz="1500" b="1" i="1" dirty="0" err="1"/>
              <a:t>u</a:t>
            </a:r>
            <a:r>
              <a:rPr lang="en-GB" sz="1500" b="1" i="1" baseline="-25000" dirty="0" err="1"/>
              <a:t>i</a:t>
            </a:r>
            <a:r>
              <a:rPr lang="en-GB" sz="1500" b="1" dirty="0"/>
              <a:t>) = 0 for all </a:t>
            </a:r>
            <a:r>
              <a:rPr lang="en-GB" sz="1500" b="1" i="1" dirty="0" smtClean="0"/>
              <a:t>i</a:t>
            </a:r>
            <a:r>
              <a:rPr lang="en-GB" sz="1500" b="1" dirty="0" smtClean="0"/>
              <a:t>, </a:t>
            </a:r>
            <a:r>
              <a:rPr lang="en-GB" sz="1500" b="1" dirty="0"/>
              <a:t>under Assumption B.4, we have proved </a:t>
            </a:r>
            <a:r>
              <a:rPr lang="en-GB" sz="1500" b="1" dirty="0" err="1"/>
              <a:t>unbiasedness</a:t>
            </a:r>
            <a:r>
              <a:rPr lang="en-GB" sz="1500" b="1" dirty="0"/>
              <a:t>, assuming </a:t>
            </a:r>
            <a:r>
              <a:rPr lang="en-GB" sz="1500" b="1" i="1" dirty="0"/>
              <a:t>E</a:t>
            </a:r>
            <a:r>
              <a:rPr lang="en-GB" sz="1500" b="1" dirty="0"/>
              <a:t>(</a:t>
            </a:r>
            <a:r>
              <a:rPr lang="en-GB" sz="1500" b="1" i="1" dirty="0" err="1"/>
              <a:t>a</a:t>
            </a:r>
            <a:r>
              <a:rPr lang="en-GB" sz="1500" b="1" i="1" baseline="-25000" dirty="0" err="1"/>
              <a:t>i</a:t>
            </a:r>
            <a:r>
              <a:rPr lang="en-GB" sz="1500" b="1" dirty="0"/>
              <a:t>) exists.  For this to be the case, there must be some variation in </a:t>
            </a:r>
            <a:r>
              <a:rPr lang="en-GB" sz="1500" b="1" i="1" dirty="0"/>
              <a:t>X</a:t>
            </a:r>
            <a:r>
              <a:rPr lang="en-GB" sz="1500" b="1" dirty="0"/>
              <a:t> in the sample (Assumption B.3).  Otherwise the denominator of the expression for </a:t>
            </a:r>
            <a:r>
              <a:rPr lang="en-GB" sz="1500" b="1" i="1" dirty="0" err="1"/>
              <a:t>a</a:t>
            </a:r>
            <a:r>
              <a:rPr lang="en-GB" sz="1500" b="1" i="1" baseline="-25000" dirty="0" err="1"/>
              <a:t>i</a:t>
            </a:r>
            <a:r>
              <a:rPr lang="en-GB" sz="1500" b="1" dirty="0"/>
              <a:t> would be zero.</a:t>
            </a:r>
            <a:endParaRPr lang="en-GB" sz="1500" dirty="0"/>
          </a:p>
        </p:txBody>
      </p:sp>
      <p:sp>
        <p:nvSpPr>
          <p:cNvPr id="167956"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9</a:t>
            </a: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0" name="Text Box 2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MODEL B: PROPERTIES OF THE REGRESSION COEFFICIENTS</a:t>
            </a:r>
            <a:endParaRPr lang="en-GB" sz="1600" dirty="0">
              <a:latin typeface="Times New Roman" pitchFamily="18" charset="0"/>
            </a:endParaRPr>
          </a:p>
        </p:txBody>
      </p:sp>
      <p:sp>
        <p:nvSpPr>
          <p:cNvPr id="24" name="Rectangle 4"/>
          <p:cNvSpPr>
            <a:spLocks noChangeArrowheads="1"/>
          </p:cNvSpPr>
          <p:nvPr/>
        </p:nvSpPr>
        <p:spPr bwMode="auto">
          <a:xfrm>
            <a:off x="0" y="2595600"/>
            <a:ext cx="9144000" cy="71437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5" name="Rectangle 5"/>
          <p:cNvSpPr>
            <a:spLocks noChangeArrowheads="1"/>
          </p:cNvSpPr>
          <p:nvPr/>
        </p:nvSpPr>
        <p:spPr bwMode="auto">
          <a:xfrm>
            <a:off x="0" y="538849"/>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33" name="Rectangle 4"/>
          <p:cNvSpPr>
            <a:spLocks noChangeArrowheads="1"/>
          </p:cNvSpPr>
          <p:nvPr/>
        </p:nvSpPr>
        <p:spPr bwMode="auto">
          <a:xfrm>
            <a:off x="0" y="1274400"/>
            <a:ext cx="9144000" cy="12132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35" name="Rectangle 4"/>
          <p:cNvSpPr>
            <a:spLocks noChangeArrowheads="1"/>
          </p:cNvSpPr>
          <p:nvPr/>
        </p:nvSpPr>
        <p:spPr bwMode="auto">
          <a:xfrm>
            <a:off x="0" y="3470400"/>
            <a:ext cx="9144000" cy="464850"/>
          </a:xfrm>
          <a:prstGeom prst="rect">
            <a:avLst/>
          </a:prstGeom>
          <a:solidFill>
            <a:srgbClr val="F5F5F5"/>
          </a:solidFill>
          <a:ln>
            <a:noFill/>
          </a:ln>
          <a:effectLst>
            <a:innerShdw blurRad="76200">
              <a:srgbClr val="000000"/>
            </a:innerShdw>
          </a:effectLst>
        </p:spPr>
        <p:txBody>
          <a:bodyPr/>
          <a:lstStyle/>
          <a:p>
            <a:pPr>
              <a:defRPr/>
            </a:pPr>
            <a:endParaRPr lang="en-GB"/>
          </a:p>
        </p:txBody>
      </p:sp>
      <p:sp>
        <p:nvSpPr>
          <p:cNvPr id="38" name="Text Box 16"/>
          <p:cNvSpPr txBox="1">
            <a:spLocks noChangeArrowheads="1"/>
          </p:cNvSpPr>
          <p:nvPr/>
        </p:nvSpPr>
        <p:spPr bwMode="auto">
          <a:xfrm>
            <a:off x="234000" y="3520800"/>
            <a:ext cx="1244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Model B</a:t>
            </a:r>
            <a:endParaRPr lang="en-US" sz="1800" b="1" dirty="0"/>
          </a:p>
        </p:txBody>
      </p:sp>
      <p:graphicFrame>
        <p:nvGraphicFramePr>
          <p:cNvPr id="39" name="Object 8"/>
          <p:cNvGraphicFramePr>
            <a:graphicFrameLocks noChangeAspect="1"/>
          </p:cNvGraphicFramePr>
          <p:nvPr>
            <p:extLst>
              <p:ext uri="{D42A27DB-BD31-4B8C-83A1-F6EECF244321}">
                <p14:modId xmlns:p14="http://schemas.microsoft.com/office/powerpoint/2010/main" val="3561920352"/>
              </p:ext>
            </p:extLst>
          </p:nvPr>
        </p:nvGraphicFramePr>
        <p:xfrm>
          <a:off x="3384550" y="644400"/>
          <a:ext cx="2374900" cy="381000"/>
        </p:xfrm>
        <a:graphic>
          <a:graphicData uri="http://schemas.openxmlformats.org/presentationml/2006/ole">
            <mc:AlternateContent xmlns:mc="http://schemas.openxmlformats.org/markup-compatibility/2006">
              <mc:Choice xmlns:v="urn:schemas-microsoft-com:vml" Requires="v">
                <p:oleObj spid="_x0000_s168302"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4550" y="6444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0" name="Rectangle 4"/>
          <p:cNvSpPr>
            <a:spLocks noChangeArrowheads="1"/>
          </p:cNvSpPr>
          <p:nvPr/>
        </p:nvSpPr>
        <p:spPr bwMode="auto">
          <a:xfrm>
            <a:off x="6315076" y="1228350"/>
            <a:ext cx="2590800" cy="1057650"/>
          </a:xfrm>
          <a:prstGeom prst="rect">
            <a:avLst/>
          </a:prstGeom>
          <a:solidFill>
            <a:srgbClr val="F8F8FA"/>
          </a:solidFill>
          <a:ln>
            <a:noFill/>
          </a:ln>
          <a:effectLst>
            <a:innerShdw blurRad="95250">
              <a:srgbClr val="003366"/>
            </a:innerShdw>
          </a:effectLst>
        </p:spPr>
        <p:txBody>
          <a:bodyPr/>
          <a:lstStyle/>
          <a:p>
            <a:pPr>
              <a:defRPr/>
            </a:pPr>
            <a:endParaRPr lang="en-GB"/>
          </a:p>
        </p:txBody>
      </p:sp>
      <p:graphicFrame>
        <p:nvGraphicFramePr>
          <p:cNvPr id="41" name="Object 9"/>
          <p:cNvGraphicFramePr>
            <a:graphicFrameLocks noChangeAspect="1"/>
          </p:cNvGraphicFramePr>
          <p:nvPr>
            <p:extLst>
              <p:ext uri="{D42A27DB-BD31-4B8C-83A1-F6EECF244321}">
                <p14:modId xmlns:p14="http://schemas.microsoft.com/office/powerpoint/2010/main" val="992561664"/>
              </p:ext>
            </p:extLst>
          </p:nvPr>
        </p:nvGraphicFramePr>
        <p:xfrm>
          <a:off x="6491288" y="1320800"/>
          <a:ext cx="2228850" cy="850900"/>
        </p:xfrm>
        <a:graphic>
          <a:graphicData uri="http://schemas.openxmlformats.org/presentationml/2006/ole">
            <mc:AlternateContent xmlns:mc="http://schemas.openxmlformats.org/markup-compatibility/2006">
              <mc:Choice xmlns:v="urn:schemas-microsoft-com:vml" Requires="v">
                <p:oleObj spid="_x0000_s168303" name="Equation" r:id="rId5" imgW="2234880" imgH="850680" progId="Equation.3">
                  <p:embed/>
                </p:oleObj>
              </mc:Choice>
              <mc:Fallback>
                <p:oleObj name="Equation" r:id="rId5" imgW="2234880" imgH="850680" progId="Equation.3">
                  <p:embed/>
                  <p:pic>
                    <p:nvPicPr>
                      <p:cNvPr id="0" name=""/>
                      <p:cNvPicPr>
                        <a:picLocks noChangeAspect="1" noChangeArrowheads="1"/>
                      </p:cNvPicPr>
                      <p:nvPr/>
                    </p:nvPicPr>
                    <p:blipFill>
                      <a:blip r:embed="rId6"/>
                      <a:srcRect/>
                      <a:stretch>
                        <a:fillRect/>
                      </a:stretch>
                    </p:blipFill>
                    <p:spPr bwMode="auto">
                      <a:xfrm>
                        <a:off x="6491288" y="1320800"/>
                        <a:ext cx="2228850" cy="850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4" name="Rectangle 4"/>
          <p:cNvSpPr>
            <a:spLocks noChangeArrowheads="1"/>
          </p:cNvSpPr>
          <p:nvPr/>
        </p:nvSpPr>
        <p:spPr bwMode="auto">
          <a:xfrm>
            <a:off x="-9525" y="4042800"/>
            <a:ext cx="9144000" cy="6912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45" name="Object 44"/>
          <p:cNvGraphicFramePr>
            <a:graphicFrameLocks noChangeAspect="1"/>
          </p:cNvGraphicFramePr>
          <p:nvPr>
            <p:extLst>
              <p:ext uri="{D42A27DB-BD31-4B8C-83A1-F6EECF244321}">
                <p14:modId xmlns:p14="http://schemas.microsoft.com/office/powerpoint/2010/main" val="1900933674"/>
              </p:ext>
            </p:extLst>
          </p:nvPr>
        </p:nvGraphicFramePr>
        <p:xfrm>
          <a:off x="471600" y="4219200"/>
          <a:ext cx="3175000" cy="381000"/>
        </p:xfrm>
        <a:graphic>
          <a:graphicData uri="http://schemas.openxmlformats.org/presentationml/2006/ole">
            <mc:AlternateContent xmlns:mc="http://schemas.openxmlformats.org/markup-compatibility/2006">
              <mc:Choice xmlns:v="urn:schemas-microsoft-com:vml" Requires="v">
                <p:oleObj spid="_x0000_s168304" name="Equation" r:id="rId7" imgW="3174840" imgH="380880" progId="Equation.3">
                  <p:embed/>
                </p:oleObj>
              </mc:Choice>
              <mc:Fallback>
                <p:oleObj name="Equation" r:id="rId7" imgW="3174840" imgH="380880" progId="Equation.3">
                  <p:embed/>
                  <p:pic>
                    <p:nvPicPr>
                      <p:cNvPr id="0" name=""/>
                      <p:cNvPicPr>
                        <a:picLocks noChangeAspect="1" noChangeArrowheads="1"/>
                      </p:cNvPicPr>
                      <p:nvPr/>
                    </p:nvPicPr>
                    <p:blipFill>
                      <a:blip r:embed="rId8"/>
                      <a:srcRect/>
                      <a:stretch>
                        <a:fillRect/>
                      </a:stretch>
                    </p:blipFill>
                    <p:spPr bwMode="auto">
                      <a:xfrm>
                        <a:off x="471600" y="4219200"/>
                        <a:ext cx="3175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102849327"/>
              </p:ext>
            </p:extLst>
          </p:nvPr>
        </p:nvGraphicFramePr>
        <p:xfrm>
          <a:off x="1082675" y="1400175"/>
          <a:ext cx="4995863" cy="947738"/>
        </p:xfrm>
        <a:graphic>
          <a:graphicData uri="http://schemas.openxmlformats.org/presentationml/2006/ole">
            <mc:AlternateContent xmlns:mc="http://schemas.openxmlformats.org/markup-compatibility/2006">
              <mc:Choice xmlns:v="urn:schemas-microsoft-com:vml" Requires="v">
                <p:oleObj spid="_x0000_s168305" name="Equation" r:id="rId9" imgW="5003640" imgH="952200" progId="Equation.DSMT4">
                  <p:embed/>
                </p:oleObj>
              </mc:Choice>
              <mc:Fallback>
                <p:oleObj name="Equation" r:id="rId9" imgW="5003640" imgH="952200" progId="Equation.DSMT4">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82675" y="1400175"/>
                        <a:ext cx="4995863" cy="9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4009231831"/>
              </p:ext>
            </p:extLst>
          </p:nvPr>
        </p:nvGraphicFramePr>
        <p:xfrm>
          <a:off x="552450" y="2693988"/>
          <a:ext cx="5545138" cy="514350"/>
        </p:xfrm>
        <a:graphic>
          <a:graphicData uri="http://schemas.openxmlformats.org/presentationml/2006/ole">
            <mc:AlternateContent xmlns:mc="http://schemas.openxmlformats.org/markup-compatibility/2006">
              <mc:Choice xmlns:v="urn:schemas-microsoft-com:vml" Requires="v">
                <p:oleObj spid="_x0000_s168306" name="Equation" r:id="rId11" imgW="5537160" imgH="507960" progId="Equation.DSMT4">
                  <p:embed/>
                </p:oleObj>
              </mc:Choice>
              <mc:Fallback>
                <p:oleObj name="Equation" r:id="rId11" imgW="5537160" imgH="507960" progId="Equation.DSMT4">
                  <p:embed/>
                  <p:pic>
                    <p:nvPicPr>
                      <p:cNvPr id="0" name="Object 41"/>
                      <p:cNvPicPr>
                        <a:picLocks noChangeAspect="1" noChangeArrowheads="1"/>
                      </p:cNvPicPr>
                      <p:nvPr/>
                    </p:nvPicPr>
                    <p:blipFill>
                      <a:blip r:embed="rId12"/>
                      <a:srcRect/>
                      <a:stretch>
                        <a:fillRect/>
                      </a:stretch>
                    </p:blipFill>
                    <p:spPr bwMode="auto">
                      <a:xfrm>
                        <a:off x="552450" y="2693988"/>
                        <a:ext cx="5545138"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6" name="Rectangle 4"/>
          <p:cNvSpPr>
            <a:spLocks noChangeArrowheads="1"/>
          </p:cNvSpPr>
          <p:nvPr/>
        </p:nvSpPr>
        <p:spPr bwMode="auto">
          <a:xfrm>
            <a:off x="3924299" y="3943350"/>
            <a:ext cx="5148000" cy="1002274"/>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4" name="Object 3"/>
          <p:cNvGraphicFramePr>
            <a:graphicFrameLocks noChangeAspect="1"/>
          </p:cNvGraphicFramePr>
          <p:nvPr>
            <p:extLst>
              <p:ext uri="{D42A27DB-BD31-4B8C-83A1-F6EECF244321}">
                <p14:modId xmlns:p14="http://schemas.microsoft.com/office/powerpoint/2010/main" val="2145577969"/>
              </p:ext>
            </p:extLst>
          </p:nvPr>
        </p:nvGraphicFramePr>
        <p:xfrm>
          <a:off x="3997325" y="4008438"/>
          <a:ext cx="4986338" cy="439737"/>
        </p:xfrm>
        <a:graphic>
          <a:graphicData uri="http://schemas.openxmlformats.org/presentationml/2006/ole">
            <mc:AlternateContent xmlns:mc="http://schemas.openxmlformats.org/markup-compatibility/2006">
              <mc:Choice xmlns:v="urn:schemas-microsoft-com:vml" Requires="v">
                <p:oleObj spid="_x0000_s168307" name="Equation" r:id="rId13" imgW="4978080" imgH="444240" progId="Equation.DSMT4">
                  <p:embed/>
                </p:oleObj>
              </mc:Choice>
              <mc:Fallback>
                <p:oleObj name="Equation" r:id="rId13" imgW="4978080" imgH="444240" progId="Equation.DSMT4">
                  <p:embed/>
                  <p:pic>
                    <p:nvPicPr>
                      <p:cNvPr id="0" name="Object 21"/>
                      <p:cNvPicPr>
                        <a:picLocks noChangeAspect="1" noChangeArrowheads="1"/>
                      </p:cNvPicPr>
                      <p:nvPr/>
                    </p:nvPicPr>
                    <p:blipFill>
                      <a:blip r:embed="rId14"/>
                      <a:srcRect/>
                      <a:stretch>
                        <a:fillRect/>
                      </a:stretch>
                    </p:blipFill>
                    <p:spPr bwMode="auto">
                      <a:xfrm>
                        <a:off x="3997325" y="4008438"/>
                        <a:ext cx="4986338"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326457594"/>
              </p:ext>
            </p:extLst>
          </p:nvPr>
        </p:nvGraphicFramePr>
        <p:xfrm>
          <a:off x="5259388" y="4467225"/>
          <a:ext cx="2819400" cy="419100"/>
        </p:xfrm>
        <a:graphic>
          <a:graphicData uri="http://schemas.openxmlformats.org/presentationml/2006/ole">
            <mc:AlternateContent xmlns:mc="http://schemas.openxmlformats.org/markup-compatibility/2006">
              <mc:Choice xmlns:v="urn:schemas-microsoft-com:vml" Requires="v">
                <p:oleObj spid="_x0000_s168308" name="Equation" r:id="rId15" imgW="2819160" imgH="419040" progId="Equation.DSMT4">
                  <p:embed/>
                </p:oleObj>
              </mc:Choice>
              <mc:Fallback>
                <p:oleObj name="Equation" r:id="rId15" imgW="2819160" imgH="419040" progId="Equation.DSMT4">
                  <p:embed/>
                  <p:pic>
                    <p:nvPicPr>
                      <p:cNvPr id="0" name="Object 18"/>
                      <p:cNvPicPr>
                        <a:picLocks noChangeAspect="1" noChangeArrowheads="1"/>
                      </p:cNvPicPr>
                      <p:nvPr/>
                    </p:nvPicPr>
                    <p:blipFill>
                      <a:blip r:embed="rId16"/>
                      <a:srcRect/>
                      <a:stretch>
                        <a:fillRect/>
                      </a:stretch>
                    </p:blipFill>
                    <p:spPr bwMode="auto">
                      <a:xfrm>
                        <a:off x="5259388" y="4467225"/>
                        <a:ext cx="281940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407693661"/>
              </p:ext>
            </p:extLst>
          </p:nvPr>
        </p:nvGraphicFramePr>
        <p:xfrm>
          <a:off x="552450" y="4940300"/>
          <a:ext cx="4381500" cy="514350"/>
        </p:xfrm>
        <a:graphic>
          <a:graphicData uri="http://schemas.openxmlformats.org/presentationml/2006/ole">
            <mc:AlternateContent xmlns:mc="http://schemas.openxmlformats.org/markup-compatibility/2006">
              <mc:Choice xmlns:v="urn:schemas-microsoft-com:vml" Requires="v">
                <p:oleObj spid="_x0000_s168309" name="Equation" r:id="rId17" imgW="4381200" imgH="507960" progId="Equation.DSMT4">
                  <p:embed/>
                </p:oleObj>
              </mc:Choice>
              <mc:Fallback>
                <p:oleObj name="Equation" r:id="rId17" imgW="4381200" imgH="507960" progId="Equation.DSMT4">
                  <p:embed/>
                  <p:pic>
                    <p:nvPicPr>
                      <p:cNvPr id="0" name="Object 12"/>
                      <p:cNvPicPr>
                        <a:picLocks noChangeAspect="1" noChangeArrowheads="1"/>
                      </p:cNvPicPr>
                      <p:nvPr/>
                    </p:nvPicPr>
                    <p:blipFill>
                      <a:blip r:embed="rId18"/>
                      <a:srcRect/>
                      <a:stretch>
                        <a:fillRect/>
                      </a:stretch>
                    </p:blipFill>
                    <p:spPr bwMode="auto">
                      <a:xfrm>
                        <a:off x="552450" y="4940300"/>
                        <a:ext cx="438150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4"/>
          <p:cNvSpPr>
            <a:spLocks noChangeArrowheads="1"/>
          </p:cNvSpPr>
          <p:nvPr/>
        </p:nvSpPr>
        <p:spPr bwMode="auto">
          <a:xfrm>
            <a:off x="0" y="1274400"/>
            <a:ext cx="9144000" cy="12132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589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next property, efficiency, we will take for granted.  The Gauss</a:t>
            </a:r>
            <a:r>
              <a:rPr lang="en-GB" sz="1500" b="1">
                <a:cs typeface="Arial" charset="0"/>
              </a:rPr>
              <a:t>–Markov theorem assures that the OLS estimators are BLUE (best linear unbiased estimators), p</a:t>
            </a:r>
            <a:r>
              <a:rPr lang="en-GB" sz="1500" b="1"/>
              <a:t>rovided that the regression model assumptions are valid.</a:t>
            </a:r>
            <a:endParaRPr lang="en-GB" sz="1500"/>
          </a:p>
        </p:txBody>
      </p:sp>
      <p:sp>
        <p:nvSpPr>
          <p:cNvPr id="165894"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65905" name="Text Box 1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10</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4" name="Text Box 2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MODEL B: PROPERTIES OF THE REGRESSION COEFFICIENTS</a:t>
            </a:r>
            <a:endParaRPr lang="en-GB" sz="1600" dirty="0">
              <a:latin typeface="Times New Roman" pitchFamily="18" charset="0"/>
            </a:endParaRPr>
          </a:p>
        </p:txBody>
      </p:sp>
      <p:sp>
        <p:nvSpPr>
          <p:cNvPr id="16" name="Rectangle 5"/>
          <p:cNvSpPr>
            <a:spLocks noChangeArrowheads="1"/>
          </p:cNvSpPr>
          <p:nvPr/>
        </p:nvSpPr>
        <p:spPr bwMode="auto">
          <a:xfrm>
            <a:off x="0" y="538849"/>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17" name="Object 8"/>
          <p:cNvGraphicFramePr>
            <a:graphicFrameLocks noChangeAspect="1"/>
          </p:cNvGraphicFramePr>
          <p:nvPr>
            <p:extLst>
              <p:ext uri="{D42A27DB-BD31-4B8C-83A1-F6EECF244321}">
                <p14:modId xmlns:p14="http://schemas.microsoft.com/office/powerpoint/2010/main" val="3272657780"/>
              </p:ext>
            </p:extLst>
          </p:nvPr>
        </p:nvGraphicFramePr>
        <p:xfrm>
          <a:off x="3384550" y="644400"/>
          <a:ext cx="2374900" cy="381000"/>
        </p:xfrm>
        <a:graphic>
          <a:graphicData uri="http://schemas.openxmlformats.org/presentationml/2006/ole">
            <mc:AlternateContent xmlns:mc="http://schemas.openxmlformats.org/markup-compatibility/2006">
              <mc:Choice xmlns:v="urn:schemas-microsoft-com:vml" Requires="v">
                <p:oleObj spid="_x0000_s166011"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4550" y="6444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513423216"/>
              </p:ext>
            </p:extLst>
          </p:nvPr>
        </p:nvGraphicFramePr>
        <p:xfrm>
          <a:off x="1084263" y="1400175"/>
          <a:ext cx="6704012" cy="952500"/>
        </p:xfrm>
        <a:graphic>
          <a:graphicData uri="http://schemas.openxmlformats.org/presentationml/2006/ole">
            <mc:AlternateContent xmlns:mc="http://schemas.openxmlformats.org/markup-compatibility/2006">
              <mc:Choice xmlns:v="urn:schemas-microsoft-com:vml" Requires="v">
                <p:oleObj spid="_x0000_s166012" name="Equation" r:id="rId5" imgW="6705360" imgH="952200" progId="Equation.DSMT4">
                  <p:embed/>
                </p:oleObj>
              </mc:Choice>
              <mc:Fallback>
                <p:oleObj name="Equation" r:id="rId5" imgW="6705360" imgH="952200" progId="Equation.DSMT4">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4263" y="1400175"/>
                        <a:ext cx="6704012"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77155"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will prove consistency.  We have decomposed the limiting value of the estimator of the slope coefficient into the true value and the limiting value of the error term.</a:t>
            </a:r>
            <a:endParaRPr lang="en-GB" sz="1500"/>
          </a:p>
        </p:txBody>
      </p:sp>
      <p:sp>
        <p:nvSpPr>
          <p:cNvPr id="17715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77162"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11</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4" name="Text Box 2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MODEL B: PROPERTIES OF THE REGRESSION COEFFICIENTS</a:t>
            </a:r>
            <a:endParaRPr lang="en-GB" sz="1600" dirty="0">
              <a:latin typeface="Times New Roman" pitchFamily="18" charset="0"/>
            </a:endParaRPr>
          </a:p>
        </p:txBody>
      </p:sp>
      <p:sp>
        <p:nvSpPr>
          <p:cNvPr id="19" name="Rectangle 4"/>
          <p:cNvSpPr>
            <a:spLocks noChangeArrowheads="1"/>
          </p:cNvSpPr>
          <p:nvPr/>
        </p:nvSpPr>
        <p:spPr bwMode="auto">
          <a:xfrm>
            <a:off x="0" y="2595600"/>
            <a:ext cx="9144000" cy="290985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5" name="Rectangle 4"/>
          <p:cNvSpPr>
            <a:spLocks noChangeArrowheads="1"/>
          </p:cNvSpPr>
          <p:nvPr/>
        </p:nvSpPr>
        <p:spPr bwMode="auto">
          <a:xfrm>
            <a:off x="0" y="1274400"/>
            <a:ext cx="9144000" cy="12132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7" name="Rectangle 5"/>
          <p:cNvSpPr>
            <a:spLocks noChangeArrowheads="1"/>
          </p:cNvSpPr>
          <p:nvPr/>
        </p:nvSpPr>
        <p:spPr bwMode="auto">
          <a:xfrm>
            <a:off x="0" y="538849"/>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8" name="Object 8"/>
          <p:cNvGraphicFramePr>
            <a:graphicFrameLocks noChangeAspect="1"/>
          </p:cNvGraphicFramePr>
          <p:nvPr>
            <p:extLst>
              <p:ext uri="{D42A27DB-BD31-4B8C-83A1-F6EECF244321}">
                <p14:modId xmlns:p14="http://schemas.microsoft.com/office/powerpoint/2010/main" val="2449456515"/>
              </p:ext>
            </p:extLst>
          </p:nvPr>
        </p:nvGraphicFramePr>
        <p:xfrm>
          <a:off x="3384550" y="644400"/>
          <a:ext cx="2374900" cy="381000"/>
        </p:xfrm>
        <a:graphic>
          <a:graphicData uri="http://schemas.openxmlformats.org/presentationml/2006/ole">
            <mc:AlternateContent xmlns:mc="http://schemas.openxmlformats.org/markup-compatibility/2006">
              <mc:Choice xmlns:v="urn:schemas-microsoft-com:vml" Requires="v">
                <p:oleObj spid="_x0000_s177296"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4550" y="6444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513423216"/>
              </p:ext>
            </p:extLst>
          </p:nvPr>
        </p:nvGraphicFramePr>
        <p:xfrm>
          <a:off x="1084263" y="1400175"/>
          <a:ext cx="6704012" cy="952500"/>
        </p:xfrm>
        <a:graphic>
          <a:graphicData uri="http://schemas.openxmlformats.org/presentationml/2006/ole">
            <mc:AlternateContent xmlns:mc="http://schemas.openxmlformats.org/markup-compatibility/2006">
              <mc:Choice xmlns:v="urn:schemas-microsoft-com:vml" Requires="v">
                <p:oleObj spid="_x0000_s177297" name="Equation" r:id="rId5" imgW="6705600" imgH="952500" progId="Equation.DSMT4">
                  <p:embed/>
                </p:oleObj>
              </mc:Choice>
              <mc:Fallback>
                <p:oleObj name="Equation" r:id="rId5" imgW="6705600" imgH="95250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4263" y="1400175"/>
                        <a:ext cx="6704012"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4106730161"/>
              </p:ext>
            </p:extLst>
          </p:nvPr>
        </p:nvGraphicFramePr>
        <p:xfrm>
          <a:off x="434975" y="2743200"/>
          <a:ext cx="8461375" cy="2565400"/>
        </p:xfrm>
        <a:graphic>
          <a:graphicData uri="http://schemas.openxmlformats.org/presentationml/2006/ole">
            <mc:AlternateContent xmlns:mc="http://schemas.openxmlformats.org/markup-compatibility/2006">
              <mc:Choice xmlns:v="urn:schemas-microsoft-com:vml" Requires="v">
                <p:oleObj spid="_x0000_s177298" name="Equation" r:id="rId7" imgW="8470800" imgH="2577960" progId="Equation.DSMT4">
                  <p:embed/>
                </p:oleObj>
              </mc:Choice>
              <mc:Fallback>
                <p:oleObj name="Equation" r:id="rId7" imgW="8470800" imgH="257796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4975" y="2743200"/>
                        <a:ext cx="8461375" cy="256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 name="Rectangle 21"/>
          <p:cNvSpPr/>
          <p:nvPr/>
        </p:nvSpPr>
        <p:spPr bwMode="auto">
          <a:xfrm>
            <a:off x="1447800" y="3838575"/>
            <a:ext cx="7543800" cy="150495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77155"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0" dirty="0" smtClean="0"/>
              <a:t>We would now like to use the </a:t>
            </a:r>
            <a:r>
              <a:rPr lang="en-GB" sz="1500" b="1" i="0" dirty="0" err="1" smtClean="0"/>
              <a:t>plim</a:t>
            </a:r>
            <a:r>
              <a:rPr lang="en-GB" sz="1500" b="1" i="0" dirty="0" smtClean="0"/>
              <a:t> quotient rule.  The </a:t>
            </a:r>
            <a:r>
              <a:rPr lang="en-GB" sz="1500" b="1" i="0" dirty="0" err="1" smtClean="0"/>
              <a:t>plim</a:t>
            </a:r>
            <a:r>
              <a:rPr lang="en-GB" sz="1500" b="1" i="0" dirty="0" smtClean="0"/>
              <a:t> of a quotient is the </a:t>
            </a:r>
            <a:r>
              <a:rPr lang="en-GB" sz="1500" b="1" i="0" dirty="0" err="1" smtClean="0"/>
              <a:t>plim</a:t>
            </a:r>
            <a:r>
              <a:rPr lang="en-GB" sz="1500" b="1" i="0" dirty="0" smtClean="0"/>
              <a:t> of the numerator divided by the </a:t>
            </a:r>
            <a:r>
              <a:rPr lang="en-GB" sz="1500" b="1" i="0" dirty="0" err="1" smtClean="0"/>
              <a:t>plim</a:t>
            </a:r>
            <a:r>
              <a:rPr lang="en-GB" sz="1500" b="1" i="0" dirty="0" smtClean="0"/>
              <a:t> of the denominator, provided that both of these limits exist.</a:t>
            </a:r>
            <a:endParaRPr lang="en-GB" sz="1500" dirty="0"/>
          </a:p>
        </p:txBody>
      </p:sp>
      <p:sp>
        <p:nvSpPr>
          <p:cNvPr id="17715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77162"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12</a:t>
            </a:r>
            <a:endParaRPr lang="en-US" sz="1000" dirty="0">
              <a:solidFill>
                <a:srgbClr val="3366FF"/>
              </a:solidFill>
              <a:latin typeface="Arial"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4" name="Text Box 2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MODEL B: PROPERTIES OF THE REGRESSION COEFFICIENTS</a:t>
            </a:r>
            <a:endParaRPr lang="en-GB" sz="1600" dirty="0">
              <a:latin typeface="Times New Roman" pitchFamily="18" charset="0"/>
            </a:endParaRPr>
          </a:p>
        </p:txBody>
      </p:sp>
      <p:sp>
        <p:nvSpPr>
          <p:cNvPr id="19" name="Rectangle 16"/>
          <p:cNvSpPr>
            <a:spLocks noChangeArrowheads="1"/>
          </p:cNvSpPr>
          <p:nvPr/>
        </p:nvSpPr>
        <p:spPr bwMode="auto">
          <a:xfrm>
            <a:off x="0" y="942975"/>
            <a:ext cx="9144000" cy="11049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pic>
        <p:nvPicPr>
          <p:cNvPr id="20" name="Picture 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0200" y="1109663"/>
            <a:ext cx="2451100"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ectangle 14"/>
          <p:cNvSpPr>
            <a:spLocks noChangeArrowheads="1"/>
          </p:cNvSpPr>
          <p:nvPr/>
        </p:nvSpPr>
        <p:spPr bwMode="auto">
          <a:xfrm>
            <a:off x="4244975" y="1101725"/>
            <a:ext cx="39370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a:r>
              <a:rPr lang="en-GB" sz="1800" b="1" i="0" dirty="0"/>
              <a:t>if </a:t>
            </a:r>
            <a:r>
              <a:rPr lang="en-GB" sz="1800" b="1" i="1" dirty="0"/>
              <a:t>A</a:t>
            </a:r>
            <a:r>
              <a:rPr lang="en-GB" sz="1800" b="1" i="0" dirty="0"/>
              <a:t> and </a:t>
            </a:r>
            <a:r>
              <a:rPr lang="en-GB" sz="1800" b="1" i="1" dirty="0"/>
              <a:t>B</a:t>
            </a:r>
            <a:r>
              <a:rPr lang="en-GB" sz="1800" b="1" i="0" dirty="0"/>
              <a:t> have probability limits</a:t>
            </a:r>
          </a:p>
          <a:p>
            <a:pPr algn="l"/>
            <a:r>
              <a:rPr lang="en-GB" sz="1800" b="1" i="0" dirty="0"/>
              <a:t>and </a:t>
            </a:r>
            <a:r>
              <a:rPr lang="en-GB" sz="1800" b="1" i="0" dirty="0" err="1"/>
              <a:t>plim</a:t>
            </a:r>
            <a:r>
              <a:rPr lang="en-GB" sz="1800" b="1" i="0" dirty="0"/>
              <a:t> </a:t>
            </a:r>
            <a:r>
              <a:rPr lang="en-GB" sz="1800" b="1" i="1" dirty="0"/>
              <a:t>B</a:t>
            </a:r>
            <a:r>
              <a:rPr lang="en-GB" sz="1800" b="1" i="0" dirty="0"/>
              <a:t> is not 0.</a:t>
            </a:r>
          </a:p>
        </p:txBody>
      </p:sp>
      <p:sp>
        <p:nvSpPr>
          <p:cNvPr id="27" name="Rectangle 4"/>
          <p:cNvSpPr>
            <a:spLocks noChangeArrowheads="1"/>
          </p:cNvSpPr>
          <p:nvPr/>
        </p:nvSpPr>
        <p:spPr bwMode="auto">
          <a:xfrm>
            <a:off x="0" y="2595600"/>
            <a:ext cx="9144000" cy="290985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16" name="Object 15"/>
          <p:cNvGraphicFramePr>
            <a:graphicFrameLocks noChangeAspect="1"/>
          </p:cNvGraphicFramePr>
          <p:nvPr>
            <p:extLst>
              <p:ext uri="{D42A27DB-BD31-4B8C-83A1-F6EECF244321}">
                <p14:modId xmlns:p14="http://schemas.microsoft.com/office/powerpoint/2010/main" val="4106730161"/>
              </p:ext>
            </p:extLst>
          </p:nvPr>
        </p:nvGraphicFramePr>
        <p:xfrm>
          <a:off x="434975" y="2743200"/>
          <a:ext cx="8461375" cy="2565400"/>
        </p:xfrm>
        <a:graphic>
          <a:graphicData uri="http://schemas.openxmlformats.org/presentationml/2006/ole">
            <mc:AlternateContent xmlns:mc="http://schemas.openxmlformats.org/markup-compatibility/2006">
              <mc:Choice xmlns:v="urn:schemas-microsoft-com:vml" Requires="v">
                <p:oleObj spid="_x0000_s202824" name="Equation" r:id="rId4" imgW="8470800" imgH="2577960" progId="Equation.DSMT4">
                  <p:embed/>
                </p:oleObj>
              </mc:Choice>
              <mc:Fallback>
                <p:oleObj name="Equation" r:id="rId4" imgW="8470800" imgH="2577960"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4975" y="2743200"/>
                        <a:ext cx="8461375" cy="256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 name="Rectangle 16"/>
          <p:cNvSpPr/>
          <p:nvPr/>
        </p:nvSpPr>
        <p:spPr bwMode="auto">
          <a:xfrm>
            <a:off x="1447800" y="3838575"/>
            <a:ext cx="7543800" cy="150495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1659345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4"/>
          <p:cNvSpPr>
            <a:spLocks noChangeArrowheads="1"/>
          </p:cNvSpPr>
          <p:nvPr/>
        </p:nvSpPr>
        <p:spPr bwMode="auto">
          <a:xfrm>
            <a:off x="0" y="2595600"/>
            <a:ext cx="9144000" cy="290985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7715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77162"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13</a:t>
            </a:r>
            <a:endParaRPr lang="en-US" sz="1000" dirty="0">
              <a:solidFill>
                <a:srgbClr val="3366FF"/>
              </a:solidFill>
              <a:latin typeface="Arial"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4" name="Text Box 2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MODEL B: PROPERTIES OF THE REGRESSION COEFFICIENTS</a:t>
            </a:r>
            <a:endParaRPr lang="en-GB" sz="1600" dirty="0">
              <a:latin typeface="Times New Roman" pitchFamily="18" charset="0"/>
            </a:endParaRPr>
          </a:p>
        </p:txBody>
      </p:sp>
      <p:sp>
        <p:nvSpPr>
          <p:cNvPr id="16"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However, as the expression stands, the numerator and the denominator of the error term do not have limits</a:t>
            </a:r>
            <a:r>
              <a:rPr lang="en-GB" sz="1500" b="1" i="0" dirty="0" smtClean="0"/>
              <a:t>.  The denominator increases indefinitely and the numerator does not converge on a limit. </a:t>
            </a:r>
            <a:endParaRPr lang="en-GB" sz="1500" b="1" i="0" dirty="0"/>
          </a:p>
        </p:txBody>
      </p:sp>
      <p:sp>
        <p:nvSpPr>
          <p:cNvPr id="21" name="Rectangle 16"/>
          <p:cNvSpPr>
            <a:spLocks noChangeArrowheads="1"/>
          </p:cNvSpPr>
          <p:nvPr/>
        </p:nvSpPr>
        <p:spPr bwMode="auto">
          <a:xfrm>
            <a:off x="0" y="942975"/>
            <a:ext cx="9144000" cy="11049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pic>
        <p:nvPicPr>
          <p:cNvPr id="28" name="Picture 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0200" y="1109663"/>
            <a:ext cx="2451100"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Rectangle 14"/>
          <p:cNvSpPr>
            <a:spLocks noChangeArrowheads="1"/>
          </p:cNvSpPr>
          <p:nvPr/>
        </p:nvSpPr>
        <p:spPr bwMode="auto">
          <a:xfrm>
            <a:off x="4244975" y="1101725"/>
            <a:ext cx="39370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a:r>
              <a:rPr lang="en-GB" sz="1800" b="1" i="0" dirty="0"/>
              <a:t>if </a:t>
            </a:r>
            <a:r>
              <a:rPr lang="en-GB" sz="1800" b="1" i="1" dirty="0"/>
              <a:t>A</a:t>
            </a:r>
            <a:r>
              <a:rPr lang="en-GB" sz="1800" b="1" i="0" dirty="0"/>
              <a:t> and </a:t>
            </a:r>
            <a:r>
              <a:rPr lang="en-GB" sz="1800" b="1" i="1" dirty="0"/>
              <a:t>B</a:t>
            </a:r>
            <a:r>
              <a:rPr lang="en-GB" sz="1800" b="1" i="0" dirty="0"/>
              <a:t> have probability limits</a:t>
            </a:r>
          </a:p>
          <a:p>
            <a:pPr algn="l"/>
            <a:r>
              <a:rPr lang="en-GB" sz="1800" b="1" i="0" dirty="0"/>
              <a:t>and </a:t>
            </a:r>
            <a:r>
              <a:rPr lang="en-GB" sz="1800" b="1" i="0" dirty="0" err="1"/>
              <a:t>plim</a:t>
            </a:r>
            <a:r>
              <a:rPr lang="en-GB" sz="1800" b="1" i="0" dirty="0"/>
              <a:t> </a:t>
            </a:r>
            <a:r>
              <a:rPr lang="en-GB" sz="1800" b="1" i="1" dirty="0"/>
              <a:t>B</a:t>
            </a:r>
            <a:r>
              <a:rPr lang="en-GB" sz="1800" b="1" i="0" dirty="0"/>
              <a:t> is not 0.</a:t>
            </a:r>
          </a:p>
        </p:txBody>
      </p:sp>
      <p:graphicFrame>
        <p:nvGraphicFramePr>
          <p:cNvPr id="2" name="Object 1"/>
          <p:cNvGraphicFramePr>
            <a:graphicFrameLocks noChangeAspect="1"/>
          </p:cNvGraphicFramePr>
          <p:nvPr>
            <p:extLst>
              <p:ext uri="{D42A27DB-BD31-4B8C-83A1-F6EECF244321}">
                <p14:modId xmlns:p14="http://schemas.microsoft.com/office/powerpoint/2010/main" val="2718841847"/>
              </p:ext>
            </p:extLst>
          </p:nvPr>
        </p:nvGraphicFramePr>
        <p:xfrm>
          <a:off x="434975" y="2743200"/>
          <a:ext cx="8461375" cy="2565400"/>
        </p:xfrm>
        <a:graphic>
          <a:graphicData uri="http://schemas.openxmlformats.org/presentationml/2006/ole">
            <mc:AlternateContent xmlns:mc="http://schemas.openxmlformats.org/markup-compatibility/2006">
              <mc:Choice xmlns:v="urn:schemas-microsoft-com:vml" Requires="v">
                <p:oleObj spid="_x0000_s203854" name="Equation" r:id="rId4" imgW="8470800" imgH="2577960" progId="Equation.DSMT4">
                  <p:embed/>
                </p:oleObj>
              </mc:Choice>
              <mc:Fallback>
                <p:oleObj name="Equation" r:id="rId4" imgW="8470800" imgH="2577960" progId="Equation.DSMT4">
                  <p:embed/>
                  <p:pic>
                    <p:nvPicPr>
                      <p:cNvPr id="0" name="Object 2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4975" y="2743200"/>
                        <a:ext cx="8461375" cy="256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7" name="Rectangle 26"/>
          <p:cNvSpPr/>
          <p:nvPr/>
        </p:nvSpPr>
        <p:spPr bwMode="auto">
          <a:xfrm>
            <a:off x="1447800" y="3838575"/>
            <a:ext cx="7543800" cy="150495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17905656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4"/>
          <p:cNvSpPr>
            <a:spLocks noChangeArrowheads="1"/>
          </p:cNvSpPr>
          <p:nvPr/>
        </p:nvSpPr>
        <p:spPr bwMode="auto">
          <a:xfrm>
            <a:off x="0" y="2595600"/>
            <a:ext cx="9144000" cy="290985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7715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77162"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14</a:t>
            </a:r>
            <a:endParaRPr lang="en-US" sz="1000" dirty="0">
              <a:solidFill>
                <a:srgbClr val="3366FF"/>
              </a:solidFill>
              <a:latin typeface="Arial"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4" name="Text Box 2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MODEL B: PROPERTIES OF THE REGRESSION COEFFICIENTS</a:t>
            </a:r>
            <a:endParaRPr lang="en-GB" sz="1600" dirty="0">
              <a:latin typeface="Times New Roman" pitchFamily="18" charset="0"/>
            </a:endParaRPr>
          </a:p>
        </p:txBody>
      </p:sp>
      <p:sp>
        <p:nvSpPr>
          <p:cNvPr id="24"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To deal with this problem, we divide both the numerator and the denominator by </a:t>
            </a:r>
            <a:r>
              <a:rPr lang="en-GB" sz="1500" b="1" dirty="0"/>
              <a:t>n</a:t>
            </a:r>
            <a:r>
              <a:rPr lang="en-GB" sz="1500" b="1" i="0" dirty="0"/>
              <a:t>. </a:t>
            </a:r>
          </a:p>
        </p:txBody>
      </p:sp>
      <p:sp>
        <p:nvSpPr>
          <p:cNvPr id="32" name="Rectangle 16"/>
          <p:cNvSpPr>
            <a:spLocks noChangeArrowheads="1"/>
          </p:cNvSpPr>
          <p:nvPr/>
        </p:nvSpPr>
        <p:spPr bwMode="auto">
          <a:xfrm>
            <a:off x="0" y="942975"/>
            <a:ext cx="9144000" cy="1104900"/>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pic>
        <p:nvPicPr>
          <p:cNvPr id="33" name="Picture 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0200" y="1109663"/>
            <a:ext cx="2451100"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Rectangle 14"/>
          <p:cNvSpPr>
            <a:spLocks noChangeArrowheads="1"/>
          </p:cNvSpPr>
          <p:nvPr/>
        </p:nvSpPr>
        <p:spPr bwMode="auto">
          <a:xfrm>
            <a:off x="4244975" y="1101725"/>
            <a:ext cx="39370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a:r>
              <a:rPr lang="en-GB" sz="1800" b="1" i="0" dirty="0"/>
              <a:t>if </a:t>
            </a:r>
            <a:r>
              <a:rPr lang="en-GB" sz="1800" b="1" i="1" dirty="0"/>
              <a:t>A</a:t>
            </a:r>
            <a:r>
              <a:rPr lang="en-GB" sz="1800" b="1" i="0" dirty="0"/>
              <a:t> and </a:t>
            </a:r>
            <a:r>
              <a:rPr lang="en-GB" sz="1800" b="1" i="1" dirty="0"/>
              <a:t>B</a:t>
            </a:r>
            <a:r>
              <a:rPr lang="en-GB" sz="1800" b="1" i="0" dirty="0"/>
              <a:t> have probability limits</a:t>
            </a:r>
          </a:p>
          <a:p>
            <a:pPr algn="l"/>
            <a:r>
              <a:rPr lang="en-GB" sz="1800" b="1" i="0" dirty="0"/>
              <a:t>and </a:t>
            </a:r>
            <a:r>
              <a:rPr lang="en-GB" sz="1800" b="1" i="0" dirty="0" err="1"/>
              <a:t>plim</a:t>
            </a:r>
            <a:r>
              <a:rPr lang="en-GB" sz="1800" b="1" i="0" dirty="0"/>
              <a:t> </a:t>
            </a:r>
            <a:r>
              <a:rPr lang="en-GB" sz="1800" b="1" i="1" dirty="0"/>
              <a:t>B</a:t>
            </a:r>
            <a:r>
              <a:rPr lang="en-GB" sz="1800" b="1" i="0" dirty="0"/>
              <a:t> is not 0.</a:t>
            </a:r>
          </a:p>
        </p:txBody>
      </p:sp>
      <p:graphicFrame>
        <p:nvGraphicFramePr>
          <p:cNvPr id="2" name="Object 1"/>
          <p:cNvGraphicFramePr>
            <a:graphicFrameLocks noChangeAspect="1"/>
          </p:cNvGraphicFramePr>
          <p:nvPr>
            <p:extLst>
              <p:ext uri="{D42A27DB-BD31-4B8C-83A1-F6EECF244321}">
                <p14:modId xmlns:p14="http://schemas.microsoft.com/office/powerpoint/2010/main" val="2718841847"/>
              </p:ext>
            </p:extLst>
          </p:nvPr>
        </p:nvGraphicFramePr>
        <p:xfrm>
          <a:off x="434975" y="2743200"/>
          <a:ext cx="8461375" cy="2565400"/>
        </p:xfrm>
        <a:graphic>
          <a:graphicData uri="http://schemas.openxmlformats.org/presentationml/2006/ole">
            <mc:AlternateContent xmlns:mc="http://schemas.openxmlformats.org/markup-compatibility/2006">
              <mc:Choice xmlns:v="urn:schemas-microsoft-com:vml" Requires="v">
                <p:oleObj spid="_x0000_s198742" name="Equation" r:id="rId4" imgW="8470800" imgH="2577960" progId="Equation.DSMT4">
                  <p:embed/>
                </p:oleObj>
              </mc:Choice>
              <mc:Fallback>
                <p:oleObj name="Equation" r:id="rId4" imgW="8470800" imgH="2577960" progId="Equation.DSMT4">
                  <p:embed/>
                  <p:pic>
                    <p:nvPicPr>
                      <p:cNvPr id="0" name="Object 2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4975" y="2743200"/>
                        <a:ext cx="8461375" cy="256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5" name="Rectangle 34"/>
          <p:cNvSpPr/>
          <p:nvPr/>
        </p:nvSpPr>
        <p:spPr bwMode="auto">
          <a:xfrm>
            <a:off x="6124575" y="4124325"/>
            <a:ext cx="2847975" cy="103822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31915520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16"/>
          <p:cNvSpPr>
            <a:spLocks noChangeArrowheads="1"/>
          </p:cNvSpPr>
          <p:nvPr/>
        </p:nvSpPr>
        <p:spPr bwMode="auto">
          <a:xfrm>
            <a:off x="0" y="628650"/>
            <a:ext cx="9144000" cy="1790701"/>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sp>
        <p:nvSpPr>
          <p:cNvPr id="22" name="Rectangle 4"/>
          <p:cNvSpPr>
            <a:spLocks noChangeArrowheads="1"/>
          </p:cNvSpPr>
          <p:nvPr/>
        </p:nvSpPr>
        <p:spPr bwMode="auto">
          <a:xfrm>
            <a:off x="0" y="2595600"/>
            <a:ext cx="9144000" cy="290985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7715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77162"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15</a:t>
            </a:r>
            <a:endParaRPr lang="en-US" sz="1000" dirty="0">
              <a:solidFill>
                <a:srgbClr val="3366FF"/>
              </a:solidFill>
              <a:latin typeface="Arial"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4" name="Text Box 2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MODEL B: PROPERTIES OF THE REGRESSION COEFFICIENTS</a:t>
            </a:r>
            <a:endParaRPr lang="en-GB" sz="1600" dirty="0">
              <a:latin typeface="Times New Roman" pitchFamily="18" charset="0"/>
            </a:endParaRPr>
          </a:p>
        </p:txBody>
      </p:sp>
      <p:sp>
        <p:nvSpPr>
          <p:cNvPr id="23"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i="1">
                <a:solidFill>
                  <a:schemeClr val="tx1"/>
                </a:solidFill>
                <a:latin typeface="Arial" charset="0"/>
              </a:defRPr>
            </a:lvl1pPr>
            <a:lvl2pPr marL="742950" indent="-285750">
              <a:defRPr sz="1400" i="1">
                <a:solidFill>
                  <a:schemeClr val="tx1"/>
                </a:solidFill>
                <a:latin typeface="Arial" charset="0"/>
              </a:defRPr>
            </a:lvl2pPr>
            <a:lvl3pPr marL="1143000" indent="-228600">
              <a:defRPr sz="1400" i="1">
                <a:solidFill>
                  <a:schemeClr val="tx1"/>
                </a:solidFill>
                <a:latin typeface="Arial" charset="0"/>
              </a:defRPr>
            </a:lvl3pPr>
            <a:lvl4pPr marL="1600200" indent="-228600">
              <a:defRPr sz="1400" i="1">
                <a:solidFill>
                  <a:schemeClr val="tx1"/>
                </a:solidFill>
                <a:latin typeface="Arial" charset="0"/>
              </a:defRPr>
            </a:lvl4pPr>
            <a:lvl5pPr marL="2057400" indent="-228600">
              <a:defRPr sz="1400" i="1">
                <a:solidFill>
                  <a:schemeClr val="tx1"/>
                </a:solidFill>
                <a:latin typeface="Arial" charset="0"/>
              </a:defRPr>
            </a:lvl5pPr>
            <a:lvl6pPr marL="2514600" indent="-228600" algn="r" eaLnBrk="0" fontAlgn="base" hangingPunct="0">
              <a:spcBef>
                <a:spcPct val="0"/>
              </a:spcBef>
              <a:spcAft>
                <a:spcPct val="0"/>
              </a:spcAft>
              <a:defRPr sz="1400" i="1">
                <a:solidFill>
                  <a:schemeClr val="tx1"/>
                </a:solidFill>
                <a:latin typeface="Arial" charset="0"/>
              </a:defRPr>
            </a:lvl6pPr>
            <a:lvl7pPr marL="2971800" indent="-228600" algn="r" eaLnBrk="0" fontAlgn="base" hangingPunct="0">
              <a:spcBef>
                <a:spcPct val="0"/>
              </a:spcBef>
              <a:spcAft>
                <a:spcPct val="0"/>
              </a:spcAft>
              <a:defRPr sz="1400" i="1">
                <a:solidFill>
                  <a:schemeClr val="tx1"/>
                </a:solidFill>
                <a:latin typeface="Arial" charset="0"/>
              </a:defRPr>
            </a:lvl7pPr>
            <a:lvl8pPr marL="3429000" indent="-228600" algn="r" eaLnBrk="0" fontAlgn="base" hangingPunct="0">
              <a:spcBef>
                <a:spcPct val="0"/>
              </a:spcBef>
              <a:spcAft>
                <a:spcPct val="0"/>
              </a:spcAft>
              <a:defRPr sz="1400" i="1">
                <a:solidFill>
                  <a:schemeClr val="tx1"/>
                </a:solidFill>
                <a:latin typeface="Arial" charset="0"/>
              </a:defRPr>
            </a:lvl8pPr>
            <a:lvl9pPr marL="3886200" indent="-228600" algn="r" eaLnBrk="0" fontAlgn="base" hangingPunct="0">
              <a:spcBef>
                <a:spcPct val="0"/>
              </a:spcBef>
              <a:spcAft>
                <a:spcPct val="0"/>
              </a:spcAft>
              <a:defRPr sz="1400" i="1">
                <a:solidFill>
                  <a:schemeClr val="tx1"/>
                </a:solidFill>
                <a:latin typeface="Arial" charset="0"/>
              </a:defRPr>
            </a:lvl9pPr>
          </a:lstStyle>
          <a:p>
            <a:pPr algn="l">
              <a:spcBef>
                <a:spcPct val="50000"/>
              </a:spcBef>
            </a:pPr>
            <a:r>
              <a:rPr lang="en-GB" sz="1500" b="1" i="0" dirty="0"/>
              <a:t>It can be shown that the limit of the numerator is the covariance of </a:t>
            </a:r>
            <a:r>
              <a:rPr lang="en-GB" sz="1500" b="1" dirty="0" smtClean="0"/>
              <a:t>X</a:t>
            </a:r>
            <a:r>
              <a:rPr lang="en-GB" sz="1500" b="1" i="0" dirty="0" smtClean="0"/>
              <a:t> </a:t>
            </a:r>
            <a:r>
              <a:rPr lang="en-GB" sz="1500" b="1" i="0" dirty="0"/>
              <a:t>and </a:t>
            </a:r>
            <a:r>
              <a:rPr lang="en-GB" sz="1500" b="1" dirty="0" smtClean="0"/>
              <a:t>u</a:t>
            </a:r>
            <a:r>
              <a:rPr lang="en-GB" sz="1500" b="1" i="0" dirty="0" smtClean="0"/>
              <a:t> </a:t>
            </a:r>
            <a:r>
              <a:rPr lang="en-GB" sz="1500" b="1" i="0" dirty="0"/>
              <a:t>and the limit of the denominator is the </a:t>
            </a:r>
            <a:r>
              <a:rPr lang="en-GB" sz="1500" b="1" i="0" dirty="0" smtClean="0"/>
              <a:t>variance </a:t>
            </a:r>
            <a:r>
              <a:rPr lang="en-GB" sz="1500" b="1" i="0" dirty="0"/>
              <a:t>of </a:t>
            </a:r>
            <a:r>
              <a:rPr lang="en-GB" sz="1500" b="1" dirty="0" smtClean="0"/>
              <a:t>X</a:t>
            </a:r>
            <a:r>
              <a:rPr lang="en-GB" sz="1500" b="1" i="0" dirty="0" smtClean="0"/>
              <a:t>. </a:t>
            </a:r>
            <a:endParaRPr lang="en-GB" sz="1500" b="1" i="0" dirty="0"/>
          </a:p>
        </p:txBody>
      </p:sp>
      <p:graphicFrame>
        <p:nvGraphicFramePr>
          <p:cNvPr id="3" name="Object 2"/>
          <p:cNvGraphicFramePr>
            <a:graphicFrameLocks noChangeAspect="1"/>
          </p:cNvGraphicFramePr>
          <p:nvPr>
            <p:extLst>
              <p:ext uri="{D42A27DB-BD31-4B8C-83A1-F6EECF244321}">
                <p14:modId xmlns:p14="http://schemas.microsoft.com/office/powerpoint/2010/main" val="3755505212"/>
              </p:ext>
            </p:extLst>
          </p:nvPr>
        </p:nvGraphicFramePr>
        <p:xfrm>
          <a:off x="1965325" y="738188"/>
          <a:ext cx="5295900" cy="723900"/>
        </p:xfrm>
        <a:graphic>
          <a:graphicData uri="http://schemas.openxmlformats.org/presentationml/2006/ole">
            <mc:AlternateContent xmlns:mc="http://schemas.openxmlformats.org/markup-compatibility/2006">
              <mc:Choice xmlns:v="urn:schemas-microsoft-com:vml" Requires="v">
                <p:oleObj spid="_x0000_s199849" name="Equation" r:id="rId3" imgW="5295900" imgH="723900" progId="Equation.3">
                  <p:embed/>
                </p:oleObj>
              </mc:Choice>
              <mc:Fallback>
                <p:oleObj name="Equation" r:id="rId3" imgW="5295900" imgH="723900" progId="Equation.3">
                  <p:embed/>
                  <p:pic>
                    <p:nvPicPr>
                      <p:cNvPr id="0" name="Object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5325" y="738188"/>
                        <a:ext cx="5295900"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414974497"/>
              </p:ext>
            </p:extLst>
          </p:nvPr>
        </p:nvGraphicFramePr>
        <p:xfrm>
          <a:off x="1952625" y="1509713"/>
          <a:ext cx="3771900" cy="723900"/>
        </p:xfrm>
        <a:graphic>
          <a:graphicData uri="http://schemas.openxmlformats.org/presentationml/2006/ole">
            <mc:AlternateContent xmlns:mc="http://schemas.openxmlformats.org/markup-compatibility/2006">
              <mc:Choice xmlns:v="urn:schemas-microsoft-com:vml" Requires="v">
                <p:oleObj spid="_x0000_s199850" name="Equation" r:id="rId5" imgW="3771720" imgH="723600" progId="Equation.3">
                  <p:embed/>
                </p:oleObj>
              </mc:Choice>
              <mc:Fallback>
                <p:oleObj name="Equation" r:id="rId5" imgW="3771720" imgH="723600" progId="Equation.3">
                  <p:embed/>
                  <p:pic>
                    <p:nvPicPr>
                      <p:cNvPr id="0" name="Object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52625" y="1509713"/>
                        <a:ext cx="3771900"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Rectangle 6"/>
          <p:cNvSpPr/>
          <p:nvPr/>
        </p:nvSpPr>
        <p:spPr bwMode="auto">
          <a:xfrm>
            <a:off x="6829425" y="904875"/>
            <a:ext cx="552450" cy="428625"/>
          </a:xfrm>
          <a:prstGeom prst="rect">
            <a:avLst/>
          </a:prstGeom>
          <a:solidFill>
            <a:srgbClr val="F8F8F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2718841847"/>
              </p:ext>
            </p:extLst>
          </p:nvPr>
        </p:nvGraphicFramePr>
        <p:xfrm>
          <a:off x="434975" y="2743200"/>
          <a:ext cx="8461375" cy="2565400"/>
        </p:xfrm>
        <a:graphic>
          <a:graphicData uri="http://schemas.openxmlformats.org/presentationml/2006/ole">
            <mc:AlternateContent xmlns:mc="http://schemas.openxmlformats.org/markup-compatibility/2006">
              <mc:Choice xmlns:v="urn:schemas-microsoft-com:vml" Requires="v">
                <p:oleObj spid="_x0000_s199851" name="Equation" r:id="rId7" imgW="8470800" imgH="2577960" progId="Equation.DSMT4">
                  <p:embed/>
                </p:oleObj>
              </mc:Choice>
              <mc:Fallback>
                <p:oleObj name="Equation" r:id="rId7" imgW="8470800" imgH="2577960" progId="Equation.DSMT4">
                  <p:embed/>
                  <p:pic>
                    <p:nvPicPr>
                      <p:cNvPr id="0" name="Object 2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4975" y="2743200"/>
                        <a:ext cx="8461375" cy="256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Rectangle 1"/>
          <p:cNvSpPr/>
          <p:nvPr/>
        </p:nvSpPr>
        <p:spPr bwMode="auto">
          <a:xfrm>
            <a:off x="8315325" y="4133850"/>
            <a:ext cx="685800" cy="103822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34427632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16"/>
          <p:cNvSpPr>
            <a:spLocks noChangeArrowheads="1"/>
          </p:cNvSpPr>
          <p:nvPr/>
        </p:nvSpPr>
        <p:spPr bwMode="auto">
          <a:xfrm>
            <a:off x="0" y="628650"/>
            <a:ext cx="9144000" cy="1790701"/>
          </a:xfrm>
          <a:prstGeom prst="rect">
            <a:avLst/>
          </a:prstGeom>
          <a:solidFill>
            <a:srgbClr val="F8F8FA"/>
          </a:solidFill>
          <a:ln>
            <a:noFill/>
          </a:ln>
          <a:effectLst>
            <a:innerShdw blurRad="95250">
              <a:srgbClr val="003366"/>
            </a:innerShdw>
          </a:effectLst>
        </p:spPr>
        <p:txBody>
          <a:bodyPr wrap="none" anchor="ct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77155"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Under Assumption B.7, </a:t>
            </a:r>
            <a:r>
              <a:rPr lang="en-GB" sz="1500" b="1" i="1" dirty="0" smtClean="0"/>
              <a:t>X</a:t>
            </a:r>
            <a:r>
              <a:rPr lang="en-GB" sz="1500" b="1" dirty="0" smtClean="0"/>
              <a:t> and </a:t>
            </a:r>
            <a:r>
              <a:rPr lang="en-GB" sz="1500" b="1" i="1" dirty="0" smtClean="0"/>
              <a:t>u</a:t>
            </a:r>
            <a:r>
              <a:rPr lang="en-GB" sz="1500" b="1" dirty="0" smtClean="0"/>
              <a:t> are independent.  Hence the covariance of </a:t>
            </a:r>
            <a:r>
              <a:rPr lang="en-GB" sz="1500" b="1" i="1" dirty="0" smtClean="0"/>
              <a:t>X</a:t>
            </a:r>
            <a:r>
              <a:rPr lang="en-GB" sz="1500" b="1" dirty="0" smtClean="0"/>
              <a:t> and </a:t>
            </a:r>
            <a:r>
              <a:rPr lang="en-GB" sz="1500" b="1" i="1" dirty="0" smtClean="0"/>
              <a:t>u</a:t>
            </a:r>
            <a:r>
              <a:rPr lang="en-GB" sz="1500" b="1" dirty="0" smtClean="0"/>
              <a:t> is zero (see the Review chapter).</a:t>
            </a:r>
            <a:endParaRPr lang="en-GB" sz="1500" dirty="0"/>
          </a:p>
        </p:txBody>
      </p:sp>
      <p:sp>
        <p:nvSpPr>
          <p:cNvPr id="17715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77162"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16</a:t>
            </a:r>
            <a:endParaRPr lang="en-US" sz="1000" dirty="0">
              <a:solidFill>
                <a:srgbClr val="3366FF"/>
              </a:solidFill>
              <a:latin typeface="Arial"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4" name="Text Box 2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MODEL B: PROPERTIES OF THE REGRESSION COEFFICIENTS</a:t>
            </a:r>
            <a:endParaRPr lang="en-GB" sz="1600" dirty="0">
              <a:latin typeface="Times New Roman" pitchFamily="18" charset="0"/>
            </a:endParaRPr>
          </a:p>
        </p:txBody>
      </p:sp>
      <p:graphicFrame>
        <p:nvGraphicFramePr>
          <p:cNvPr id="25" name="Object 24"/>
          <p:cNvGraphicFramePr>
            <a:graphicFrameLocks noChangeAspect="1"/>
          </p:cNvGraphicFramePr>
          <p:nvPr>
            <p:extLst>
              <p:ext uri="{D42A27DB-BD31-4B8C-83A1-F6EECF244321}">
                <p14:modId xmlns:p14="http://schemas.microsoft.com/office/powerpoint/2010/main" val="1414974497"/>
              </p:ext>
            </p:extLst>
          </p:nvPr>
        </p:nvGraphicFramePr>
        <p:xfrm>
          <a:off x="1952625" y="1509713"/>
          <a:ext cx="3771900" cy="723900"/>
        </p:xfrm>
        <a:graphic>
          <a:graphicData uri="http://schemas.openxmlformats.org/presentationml/2006/ole">
            <mc:AlternateContent xmlns:mc="http://schemas.openxmlformats.org/markup-compatibility/2006">
              <mc:Choice xmlns:v="urn:schemas-microsoft-com:vml" Requires="v">
                <p:oleObj spid="_x0000_s201886" name="Equation" r:id="rId3" imgW="3771720" imgH="723600" progId="Equation.3">
                  <p:embed/>
                </p:oleObj>
              </mc:Choice>
              <mc:Fallback>
                <p:oleObj name="Equation" r:id="rId3" imgW="3771720" imgH="723600" progId="Equation.3">
                  <p:embed/>
                  <p:pic>
                    <p:nvPicPr>
                      <p:cNvPr id="0" name=""/>
                      <p:cNvPicPr>
                        <a:picLocks noChangeAspect="1" noChangeArrowheads="1"/>
                      </p:cNvPicPr>
                      <p:nvPr/>
                    </p:nvPicPr>
                    <p:blipFill>
                      <a:blip r:embed="rId4"/>
                      <a:srcRect/>
                      <a:stretch>
                        <a:fillRect/>
                      </a:stretch>
                    </p:blipFill>
                    <p:spPr bwMode="auto">
                      <a:xfrm>
                        <a:off x="1952625" y="1509713"/>
                        <a:ext cx="3771900"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3755505212"/>
              </p:ext>
            </p:extLst>
          </p:nvPr>
        </p:nvGraphicFramePr>
        <p:xfrm>
          <a:off x="1965325" y="738188"/>
          <a:ext cx="5295900" cy="723900"/>
        </p:xfrm>
        <a:graphic>
          <a:graphicData uri="http://schemas.openxmlformats.org/presentationml/2006/ole">
            <mc:AlternateContent xmlns:mc="http://schemas.openxmlformats.org/markup-compatibility/2006">
              <mc:Choice xmlns:v="urn:schemas-microsoft-com:vml" Requires="v">
                <p:oleObj spid="_x0000_s201887" name="Equation" r:id="rId5" imgW="5295600" imgH="723600" progId="Equation.3">
                  <p:embed/>
                </p:oleObj>
              </mc:Choice>
              <mc:Fallback>
                <p:oleObj name="Equation" r:id="rId5" imgW="5295600" imgH="7236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65325" y="738188"/>
                        <a:ext cx="5295900"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2" name="Rectangle 4"/>
          <p:cNvSpPr>
            <a:spLocks noChangeArrowheads="1"/>
          </p:cNvSpPr>
          <p:nvPr/>
        </p:nvSpPr>
        <p:spPr bwMode="auto">
          <a:xfrm>
            <a:off x="0" y="2595600"/>
            <a:ext cx="9144000" cy="290985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 name="Object 1"/>
          <p:cNvGraphicFramePr>
            <a:graphicFrameLocks noChangeAspect="1"/>
          </p:cNvGraphicFramePr>
          <p:nvPr>
            <p:extLst>
              <p:ext uri="{D42A27DB-BD31-4B8C-83A1-F6EECF244321}">
                <p14:modId xmlns:p14="http://schemas.microsoft.com/office/powerpoint/2010/main" val="2718841847"/>
              </p:ext>
            </p:extLst>
          </p:nvPr>
        </p:nvGraphicFramePr>
        <p:xfrm>
          <a:off x="434975" y="2743200"/>
          <a:ext cx="8461375" cy="2565400"/>
        </p:xfrm>
        <a:graphic>
          <a:graphicData uri="http://schemas.openxmlformats.org/presentationml/2006/ole">
            <mc:AlternateContent xmlns:mc="http://schemas.openxmlformats.org/markup-compatibility/2006">
              <mc:Choice xmlns:v="urn:schemas-microsoft-com:vml" Requires="v">
                <p:oleObj spid="_x0000_s201888" name="Equation" r:id="rId7" imgW="8470800" imgH="2577960" progId="Equation.DSMT4">
                  <p:embed/>
                </p:oleObj>
              </mc:Choice>
              <mc:Fallback>
                <p:oleObj name="Equation" r:id="rId7" imgW="8470800" imgH="2577960" progId="Equation.DSMT4">
                  <p:embed/>
                  <p:pic>
                    <p:nvPicPr>
                      <p:cNvPr id="0" name="Object 2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4975" y="2743200"/>
                        <a:ext cx="8461375" cy="256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13133538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77155"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Thus we demonstrate that      is a consistent estimator of </a:t>
            </a:r>
            <a:r>
              <a:rPr lang="en-GB" sz="1500" b="1" i="1" dirty="0" smtClean="0">
                <a:latin typeface="Symbol" pitchFamily="18" charset="2"/>
              </a:rPr>
              <a:t>b</a:t>
            </a:r>
            <a:r>
              <a:rPr lang="en-GB" sz="1500" b="1" baseline="-25000" dirty="0" smtClean="0"/>
              <a:t>2</a:t>
            </a:r>
            <a:r>
              <a:rPr lang="en-GB" sz="1500" b="1" dirty="0" smtClean="0"/>
              <a:t>, provided that the regression model assumptions are valid.</a:t>
            </a:r>
            <a:endParaRPr lang="en-GB" sz="1500" dirty="0"/>
          </a:p>
        </p:txBody>
      </p:sp>
      <p:sp>
        <p:nvSpPr>
          <p:cNvPr id="17715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77162"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17</a:t>
            </a:r>
            <a:endParaRPr lang="en-US" sz="1000" dirty="0">
              <a:solidFill>
                <a:srgbClr val="3366FF"/>
              </a:solidFill>
              <a:latin typeface="Arial"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4" name="Text Box 2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MODEL B: PROPERTIES OF THE REGRESSION COEFFICIENTS</a:t>
            </a:r>
            <a:endParaRPr lang="en-GB" sz="1600" dirty="0">
              <a:latin typeface="Times New Roman" pitchFamily="18" charset="0"/>
            </a:endParaRPr>
          </a:p>
        </p:txBody>
      </p:sp>
      <p:sp>
        <p:nvSpPr>
          <p:cNvPr id="18" name="Rectangle 4"/>
          <p:cNvSpPr>
            <a:spLocks noChangeArrowheads="1"/>
          </p:cNvSpPr>
          <p:nvPr/>
        </p:nvSpPr>
        <p:spPr bwMode="auto">
          <a:xfrm>
            <a:off x="0" y="2595600"/>
            <a:ext cx="9144000" cy="290985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6" name="Rectangle 4"/>
          <p:cNvSpPr>
            <a:spLocks noChangeArrowheads="1"/>
          </p:cNvSpPr>
          <p:nvPr/>
        </p:nvSpPr>
        <p:spPr bwMode="auto">
          <a:xfrm>
            <a:off x="0" y="1274400"/>
            <a:ext cx="9144000" cy="12132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4" name="Rectangle 5"/>
          <p:cNvSpPr>
            <a:spLocks noChangeArrowheads="1"/>
          </p:cNvSpPr>
          <p:nvPr/>
        </p:nvSpPr>
        <p:spPr bwMode="auto">
          <a:xfrm>
            <a:off x="0" y="538849"/>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5" name="Object 8"/>
          <p:cNvGraphicFramePr>
            <a:graphicFrameLocks noChangeAspect="1"/>
          </p:cNvGraphicFramePr>
          <p:nvPr>
            <p:extLst>
              <p:ext uri="{D42A27DB-BD31-4B8C-83A1-F6EECF244321}">
                <p14:modId xmlns:p14="http://schemas.microsoft.com/office/powerpoint/2010/main" val="2239599333"/>
              </p:ext>
            </p:extLst>
          </p:nvPr>
        </p:nvGraphicFramePr>
        <p:xfrm>
          <a:off x="3384550" y="644400"/>
          <a:ext cx="2374900" cy="381000"/>
        </p:xfrm>
        <a:graphic>
          <a:graphicData uri="http://schemas.openxmlformats.org/presentationml/2006/ole">
            <mc:AlternateContent xmlns:mc="http://schemas.openxmlformats.org/markup-compatibility/2006">
              <mc:Choice xmlns:v="urn:schemas-microsoft-com:vml" Requires="v">
                <p:oleObj spid="_x0000_s204891"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4550" y="6444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513423216"/>
              </p:ext>
            </p:extLst>
          </p:nvPr>
        </p:nvGraphicFramePr>
        <p:xfrm>
          <a:off x="1084263" y="1400175"/>
          <a:ext cx="6704012" cy="952500"/>
        </p:xfrm>
        <a:graphic>
          <a:graphicData uri="http://schemas.openxmlformats.org/presentationml/2006/ole">
            <mc:AlternateContent xmlns:mc="http://schemas.openxmlformats.org/markup-compatibility/2006">
              <mc:Choice xmlns:v="urn:schemas-microsoft-com:vml" Requires="v">
                <p:oleObj spid="_x0000_s204892" name="Equation" r:id="rId5" imgW="6705600" imgH="952500" progId="Equation.DSMT4">
                  <p:embed/>
                </p:oleObj>
              </mc:Choice>
              <mc:Fallback>
                <p:oleObj name="Equation" r:id="rId5" imgW="6705600" imgH="95250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4263" y="1400175"/>
                        <a:ext cx="6704012"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2718841847"/>
              </p:ext>
            </p:extLst>
          </p:nvPr>
        </p:nvGraphicFramePr>
        <p:xfrm>
          <a:off x="435600" y="2743200"/>
          <a:ext cx="8461375" cy="2565400"/>
        </p:xfrm>
        <a:graphic>
          <a:graphicData uri="http://schemas.openxmlformats.org/presentationml/2006/ole">
            <mc:AlternateContent xmlns:mc="http://schemas.openxmlformats.org/markup-compatibility/2006">
              <mc:Choice xmlns:v="urn:schemas-microsoft-com:vml" Requires="v">
                <p:oleObj spid="_x0000_s204893" name="Equation" r:id="rId7" imgW="8470800" imgH="2577960" progId="Equation.DSMT4">
                  <p:embed/>
                </p:oleObj>
              </mc:Choice>
              <mc:Fallback>
                <p:oleObj name="Equation" r:id="rId7" imgW="8470800" imgH="2577960" progId="Equation.DSMT4">
                  <p:embed/>
                  <p:pic>
                    <p:nvPicPr>
                      <p:cNvPr id="0" name=""/>
                      <p:cNvPicPr>
                        <a:picLocks noChangeAspect="1" noChangeArrowheads="1"/>
                      </p:cNvPicPr>
                      <p:nvPr/>
                    </p:nvPicPr>
                    <p:blipFill>
                      <a:blip r:embed="rId8"/>
                      <a:srcRect/>
                      <a:stretch>
                        <a:fillRect/>
                      </a:stretch>
                    </p:blipFill>
                    <p:spPr bwMode="auto">
                      <a:xfrm>
                        <a:off x="435600" y="2743200"/>
                        <a:ext cx="8461375" cy="256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37646272"/>
              </p:ext>
            </p:extLst>
          </p:nvPr>
        </p:nvGraphicFramePr>
        <p:xfrm>
          <a:off x="2806700" y="5857875"/>
          <a:ext cx="214578" cy="280566"/>
        </p:xfrm>
        <a:graphic>
          <a:graphicData uri="http://schemas.openxmlformats.org/presentationml/2006/ole">
            <mc:AlternateContent xmlns:mc="http://schemas.openxmlformats.org/markup-compatibility/2006">
              <mc:Choice xmlns:v="urn:schemas-microsoft-com:vml" Requires="v">
                <p:oleObj spid="_x0000_s204894" name="Equation" r:id="rId9" imgW="330120" imgH="431640" progId="Equation.DSMT4">
                  <p:embed/>
                </p:oleObj>
              </mc:Choice>
              <mc:Fallback>
                <p:oleObj name="Equation" r:id="rId9" imgW="330120" imgH="431640" progId="Equation.DSMT4">
                  <p:embed/>
                  <p:pic>
                    <p:nvPicPr>
                      <p:cNvPr id="0" name="Object 8"/>
                      <p:cNvPicPr>
                        <a:picLocks noChangeAspect="1" noChangeArrowheads="1"/>
                      </p:cNvPicPr>
                      <p:nvPr/>
                    </p:nvPicPr>
                    <p:blipFill>
                      <a:blip r:embed="rId10"/>
                      <a:srcRect/>
                      <a:stretch>
                        <a:fillRect/>
                      </a:stretch>
                    </p:blipFill>
                    <p:spPr bwMode="auto">
                      <a:xfrm>
                        <a:off x="2806700" y="5857875"/>
                        <a:ext cx="214578" cy="2805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3562245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79203"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dirty="0"/>
              <a:t>Finally, a note on Assumption B.8, that the disturbance term has a normal distribution.   The justification is that</a:t>
            </a:r>
            <a:r>
              <a:rPr lang="en-US" sz="1500" dirty="0"/>
              <a:t> </a:t>
            </a:r>
            <a:r>
              <a:rPr lang="en-US" sz="1500" b="1" dirty="0"/>
              <a:t>it is reasonable to suppose that the disturbance term is jointly generated by a number of minor random factors.</a:t>
            </a:r>
            <a:endParaRPr lang="en-GB" sz="1500" b="1" dirty="0"/>
          </a:p>
        </p:txBody>
      </p:sp>
      <p:sp>
        <p:nvSpPr>
          <p:cNvPr id="179205"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79211"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18</a:t>
            </a:r>
            <a:endParaRPr lang="en-US" sz="1000" dirty="0">
              <a:solidFill>
                <a:srgbClr val="3366FF"/>
              </a:solidFill>
              <a:latin typeface="Arial"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2" name="Text Box 2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MODEL B: PROPERTIES OF THE REGRESSION COEFFICIENTS</a:t>
            </a:r>
            <a:endParaRPr lang="en-GB" sz="1600" dirty="0">
              <a:latin typeface="Times New Roman" pitchFamily="18" charset="0"/>
            </a:endParaRPr>
          </a:p>
        </p:txBody>
      </p:sp>
      <p:sp>
        <p:nvSpPr>
          <p:cNvPr id="26" name="Rectangle 7"/>
          <p:cNvSpPr>
            <a:spLocks noChangeArrowheads="1"/>
          </p:cNvSpPr>
          <p:nvPr/>
        </p:nvSpPr>
        <p:spPr bwMode="auto">
          <a:xfrm>
            <a:off x="0" y="1659600"/>
            <a:ext cx="9140825" cy="755649"/>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7" name="Rectangle 7"/>
          <p:cNvSpPr>
            <a:spLocks noChangeArrowheads="1"/>
          </p:cNvSpPr>
          <p:nvPr/>
        </p:nvSpPr>
        <p:spPr bwMode="auto">
          <a:xfrm>
            <a:off x="0" y="547200"/>
            <a:ext cx="9140825" cy="102235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8" name="Text Box 3"/>
          <p:cNvSpPr txBox="1">
            <a:spLocks noChangeArrowheads="1"/>
          </p:cNvSpPr>
          <p:nvPr/>
        </p:nvSpPr>
        <p:spPr bwMode="auto">
          <a:xfrm>
            <a:off x="301625" y="617538"/>
            <a:ext cx="8532813" cy="9159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pPr>
              <a:spcBef>
                <a:spcPts val="0"/>
              </a:spcBef>
            </a:pPr>
            <a:r>
              <a:rPr lang="en-GB" sz="1800" b="1" dirty="0" smtClean="0">
                <a:latin typeface="Arial" charset="0"/>
              </a:rPr>
              <a:t>B.1</a:t>
            </a:r>
            <a:r>
              <a:rPr lang="en-GB" sz="1800" b="1" dirty="0">
                <a:latin typeface="Arial" charset="0"/>
              </a:rPr>
              <a:t>	The model is linear in parameters and correctly specified.</a:t>
            </a:r>
          </a:p>
          <a:p>
            <a:pPr>
              <a:spcBef>
                <a:spcPts val="600"/>
              </a:spcBef>
            </a:pPr>
            <a:r>
              <a:rPr lang="en-GB" b="1" dirty="0"/>
              <a:t>		</a:t>
            </a:r>
            <a:r>
              <a:rPr lang="en-GB" b="1" i="1" dirty="0"/>
              <a:t>Y</a:t>
            </a:r>
            <a:r>
              <a:rPr lang="en-GB" b="1" dirty="0"/>
              <a:t> = </a:t>
            </a:r>
            <a:r>
              <a:rPr lang="en-GB" b="1" i="1" dirty="0">
                <a:latin typeface="Symbol" pitchFamily="18" charset="2"/>
              </a:rPr>
              <a:t>b</a:t>
            </a:r>
            <a:r>
              <a:rPr lang="en-GB" b="1" baseline="-25000" dirty="0"/>
              <a:t>1</a:t>
            </a:r>
            <a:r>
              <a:rPr lang="en-GB" b="1" dirty="0"/>
              <a:t> + </a:t>
            </a:r>
            <a:r>
              <a:rPr lang="en-GB" b="1" i="1" dirty="0">
                <a:latin typeface="Symbol" pitchFamily="18" charset="2"/>
              </a:rPr>
              <a:t>b</a:t>
            </a:r>
            <a:r>
              <a:rPr lang="en-GB" b="1" baseline="-25000" dirty="0"/>
              <a:t>2</a:t>
            </a:r>
            <a:r>
              <a:rPr lang="en-GB" b="1" i="1" dirty="0"/>
              <a:t>X</a:t>
            </a:r>
            <a:r>
              <a:rPr lang="en-GB" b="1" baseline="-25000" dirty="0"/>
              <a:t>2</a:t>
            </a:r>
            <a:r>
              <a:rPr lang="en-GB" b="1" dirty="0"/>
              <a:t> + … + </a:t>
            </a:r>
            <a:r>
              <a:rPr lang="en-GB" b="1" i="1" dirty="0" err="1">
                <a:latin typeface="Symbol" pitchFamily="18" charset="2"/>
              </a:rPr>
              <a:t>b</a:t>
            </a:r>
            <a:r>
              <a:rPr lang="en-GB" b="1" i="1" baseline="-25000" dirty="0" err="1"/>
              <a:t>k</a:t>
            </a:r>
            <a:r>
              <a:rPr lang="en-GB" b="1" i="1" dirty="0" err="1"/>
              <a:t>X</a:t>
            </a:r>
            <a:r>
              <a:rPr lang="en-GB" b="1" i="1" baseline="-25000" dirty="0" err="1"/>
              <a:t>k</a:t>
            </a:r>
            <a:r>
              <a:rPr lang="en-GB" b="1" dirty="0"/>
              <a:t> + </a:t>
            </a:r>
            <a:r>
              <a:rPr lang="en-GB" b="1" i="1" dirty="0"/>
              <a:t>u</a:t>
            </a:r>
            <a:endParaRPr lang="en-GB" b="1" dirty="0"/>
          </a:p>
          <a:p>
            <a:endParaRPr lang="en-GB" b="1" dirty="0"/>
          </a:p>
        </p:txBody>
      </p:sp>
      <p:sp>
        <p:nvSpPr>
          <p:cNvPr id="29" name="Text Box 3"/>
          <p:cNvSpPr txBox="1">
            <a:spLocks noChangeArrowheads="1"/>
          </p:cNvSpPr>
          <p:nvPr/>
        </p:nvSpPr>
        <p:spPr bwMode="auto">
          <a:xfrm>
            <a:off x="301625" y="1693863"/>
            <a:ext cx="8532813" cy="7731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smtClean="0">
                <a:latin typeface="Arial" charset="0"/>
              </a:rPr>
              <a:t>B.2</a:t>
            </a:r>
            <a:r>
              <a:rPr lang="en-GB" sz="1800" b="1" dirty="0">
                <a:latin typeface="Arial" charset="0"/>
              </a:rPr>
              <a:t>	The values of the </a:t>
            </a:r>
            <a:r>
              <a:rPr lang="en-GB" sz="1800" b="1" dirty="0" err="1">
                <a:latin typeface="Arial" charset="0"/>
              </a:rPr>
              <a:t>regressors</a:t>
            </a:r>
            <a:r>
              <a:rPr lang="en-GB" sz="1800" b="1" dirty="0">
                <a:latin typeface="Arial" charset="0"/>
              </a:rPr>
              <a:t> are drawn randomly from fixed </a:t>
            </a:r>
            <a:r>
              <a:rPr lang="en-GB" sz="1800" b="1" dirty="0" smtClean="0">
                <a:latin typeface="Arial" charset="0"/>
              </a:rPr>
              <a:t>populations.</a:t>
            </a:r>
            <a:r>
              <a:rPr lang="en-US" sz="1800" dirty="0" smtClean="0">
                <a:latin typeface="Arial" charset="0"/>
              </a:rPr>
              <a:t> </a:t>
            </a:r>
            <a:endParaRPr lang="en-US" sz="1800" dirty="0">
              <a:latin typeface="Arial" charset="0"/>
            </a:endParaRPr>
          </a:p>
          <a:p>
            <a:endParaRPr lang="en-GB" sz="1800" dirty="0">
              <a:latin typeface="Arial" charset="0"/>
            </a:endParaRPr>
          </a:p>
        </p:txBody>
      </p:sp>
      <p:sp>
        <p:nvSpPr>
          <p:cNvPr id="30" name="Rectangle 7"/>
          <p:cNvSpPr>
            <a:spLocks noChangeArrowheads="1"/>
          </p:cNvSpPr>
          <p:nvPr/>
        </p:nvSpPr>
        <p:spPr bwMode="auto">
          <a:xfrm>
            <a:off x="0" y="2505600"/>
            <a:ext cx="9140825" cy="432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31" name="Text Box 3"/>
          <p:cNvSpPr txBox="1">
            <a:spLocks noChangeArrowheads="1"/>
          </p:cNvSpPr>
          <p:nvPr/>
        </p:nvSpPr>
        <p:spPr bwMode="auto">
          <a:xfrm>
            <a:off x="301625" y="2522539"/>
            <a:ext cx="8651875" cy="40163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smtClean="0">
                <a:latin typeface="Arial" charset="0"/>
              </a:rPr>
              <a:t>B.3</a:t>
            </a:r>
            <a:r>
              <a:rPr lang="en-GB" sz="1800" b="1" dirty="0">
                <a:latin typeface="Arial" charset="0"/>
              </a:rPr>
              <a:t>	There does not exist an exact linear relationship among the </a:t>
            </a:r>
            <a:r>
              <a:rPr lang="en-GB" sz="1800" b="1" dirty="0" err="1" smtClean="0">
                <a:latin typeface="Arial" charset="0"/>
              </a:rPr>
              <a:t>regressors</a:t>
            </a:r>
            <a:r>
              <a:rPr lang="en-GB" sz="1800" b="1" dirty="0" smtClean="0">
                <a:latin typeface="Arial" charset="0"/>
              </a:rPr>
              <a:t>.</a:t>
            </a:r>
            <a:endParaRPr lang="en-GB" sz="1800" b="1" dirty="0">
              <a:latin typeface="Arial" charset="0"/>
            </a:endParaRPr>
          </a:p>
        </p:txBody>
      </p:sp>
      <p:sp>
        <p:nvSpPr>
          <p:cNvPr id="32" name="Rectangle 7"/>
          <p:cNvSpPr>
            <a:spLocks noChangeArrowheads="1"/>
          </p:cNvSpPr>
          <p:nvPr/>
        </p:nvSpPr>
        <p:spPr bwMode="auto">
          <a:xfrm>
            <a:off x="0" y="3027600"/>
            <a:ext cx="9140825" cy="432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50" name="Text Box 3"/>
          <p:cNvSpPr txBox="1">
            <a:spLocks noChangeArrowheads="1"/>
          </p:cNvSpPr>
          <p:nvPr/>
        </p:nvSpPr>
        <p:spPr bwMode="auto">
          <a:xfrm>
            <a:off x="301625" y="3045600"/>
            <a:ext cx="8532813" cy="525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1790700" algn="l"/>
              </a:tabLst>
              <a:defRPr sz="2400">
                <a:solidFill>
                  <a:schemeClr val="tx1"/>
                </a:solidFill>
                <a:latin typeface="Times New Roman" pitchFamily="18" charset="0"/>
              </a:defRPr>
            </a:lvl1pPr>
            <a:lvl2pPr marL="2693988">
              <a:tabLst>
                <a:tab pos="1790700" algn="l"/>
              </a:tabLst>
              <a:defRPr sz="2400">
                <a:solidFill>
                  <a:schemeClr val="tx1"/>
                </a:solidFill>
                <a:latin typeface="Times New Roman" pitchFamily="18" charset="0"/>
              </a:defRPr>
            </a:lvl2pPr>
            <a:lvl3pPr marL="2873375">
              <a:tabLst>
                <a:tab pos="1790700" algn="l"/>
              </a:tabLst>
              <a:defRPr sz="2400">
                <a:solidFill>
                  <a:schemeClr val="tx1"/>
                </a:solidFill>
                <a:latin typeface="Times New Roman" pitchFamily="18" charset="0"/>
              </a:defRPr>
            </a:lvl3pPr>
            <a:lvl4pPr marL="3052763">
              <a:tabLst>
                <a:tab pos="1790700" algn="l"/>
              </a:tabLst>
              <a:defRPr sz="2400">
                <a:solidFill>
                  <a:schemeClr val="tx1"/>
                </a:solidFill>
                <a:latin typeface="Times New Roman" pitchFamily="18" charset="0"/>
              </a:defRPr>
            </a:lvl4pPr>
            <a:lvl5pPr marL="3232150">
              <a:tabLst>
                <a:tab pos="1790700" algn="l"/>
              </a:tabLst>
              <a:defRPr sz="2400">
                <a:solidFill>
                  <a:schemeClr val="tx1"/>
                </a:solidFill>
                <a:latin typeface="Times New Roman" pitchFamily="18" charset="0"/>
              </a:defRPr>
            </a:lvl5pPr>
            <a:lvl6pPr marL="3689350" eaLnBrk="0" fontAlgn="base" hangingPunct="0">
              <a:spcBef>
                <a:spcPct val="0"/>
              </a:spcBef>
              <a:spcAft>
                <a:spcPct val="0"/>
              </a:spcAft>
              <a:tabLst>
                <a:tab pos="1790700" algn="l"/>
              </a:tabLst>
              <a:defRPr sz="2400">
                <a:solidFill>
                  <a:schemeClr val="tx1"/>
                </a:solidFill>
                <a:latin typeface="Times New Roman" pitchFamily="18" charset="0"/>
              </a:defRPr>
            </a:lvl6pPr>
            <a:lvl7pPr marL="4146550" eaLnBrk="0" fontAlgn="base" hangingPunct="0">
              <a:spcBef>
                <a:spcPct val="0"/>
              </a:spcBef>
              <a:spcAft>
                <a:spcPct val="0"/>
              </a:spcAft>
              <a:tabLst>
                <a:tab pos="1790700" algn="l"/>
              </a:tabLst>
              <a:defRPr sz="2400">
                <a:solidFill>
                  <a:schemeClr val="tx1"/>
                </a:solidFill>
                <a:latin typeface="Times New Roman" pitchFamily="18" charset="0"/>
              </a:defRPr>
            </a:lvl7pPr>
            <a:lvl8pPr marL="4603750" eaLnBrk="0" fontAlgn="base" hangingPunct="0">
              <a:spcBef>
                <a:spcPct val="0"/>
              </a:spcBef>
              <a:spcAft>
                <a:spcPct val="0"/>
              </a:spcAft>
              <a:tabLst>
                <a:tab pos="1790700" algn="l"/>
              </a:tabLst>
              <a:defRPr sz="2400">
                <a:solidFill>
                  <a:schemeClr val="tx1"/>
                </a:solidFill>
                <a:latin typeface="Times New Roman" pitchFamily="18" charset="0"/>
              </a:defRPr>
            </a:lvl8pPr>
            <a:lvl9pPr marL="5060950" eaLnBrk="0" fontAlgn="base" hangingPunct="0">
              <a:spcBef>
                <a:spcPct val="0"/>
              </a:spcBef>
              <a:spcAft>
                <a:spcPct val="0"/>
              </a:spcAft>
              <a:tabLst>
                <a:tab pos="1790700" algn="l"/>
              </a:tabLst>
              <a:defRPr sz="2400">
                <a:solidFill>
                  <a:schemeClr val="tx1"/>
                </a:solidFill>
                <a:latin typeface="Times New Roman" pitchFamily="18" charset="0"/>
              </a:defRPr>
            </a:lvl9pPr>
          </a:lstStyle>
          <a:p>
            <a:r>
              <a:rPr lang="en-GB" sz="1800" b="1" dirty="0" smtClean="0">
                <a:latin typeface="Arial" charset="0"/>
              </a:rPr>
              <a:t>B.4</a:t>
            </a:r>
            <a:r>
              <a:rPr lang="en-GB" sz="1800" b="1" dirty="0">
                <a:latin typeface="Arial" charset="0"/>
              </a:rPr>
              <a:t>	The disturbance term has zero </a:t>
            </a:r>
            <a:r>
              <a:rPr lang="en-GB" sz="1800" b="1" dirty="0" smtClean="0">
                <a:latin typeface="Arial" charset="0"/>
              </a:rPr>
              <a:t>expectation.</a:t>
            </a:r>
            <a:endParaRPr lang="en-US" sz="1800" b="1" dirty="0">
              <a:latin typeface="Arial" charset="0"/>
            </a:endParaRPr>
          </a:p>
        </p:txBody>
      </p:sp>
      <p:sp>
        <p:nvSpPr>
          <p:cNvPr id="51" name="Rectangle 7"/>
          <p:cNvSpPr>
            <a:spLocks noChangeArrowheads="1"/>
          </p:cNvSpPr>
          <p:nvPr/>
        </p:nvSpPr>
        <p:spPr bwMode="auto">
          <a:xfrm>
            <a:off x="0" y="3549600"/>
            <a:ext cx="9140825" cy="432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52" name="Text Box 6"/>
          <p:cNvSpPr txBox="1">
            <a:spLocks noChangeArrowheads="1"/>
          </p:cNvSpPr>
          <p:nvPr/>
        </p:nvSpPr>
        <p:spPr bwMode="auto">
          <a:xfrm>
            <a:off x="301625" y="3567600"/>
            <a:ext cx="8532813" cy="45878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2514600" algn="l"/>
              </a:tabLst>
              <a:defRPr sz="2400">
                <a:solidFill>
                  <a:schemeClr val="tx1"/>
                </a:solidFill>
                <a:latin typeface="Times New Roman" pitchFamily="18" charset="0"/>
              </a:defRPr>
            </a:lvl1pPr>
            <a:lvl2pPr marL="2693988">
              <a:tabLst>
                <a:tab pos="2514600" algn="l"/>
              </a:tabLst>
              <a:defRPr sz="2400">
                <a:solidFill>
                  <a:schemeClr val="tx1"/>
                </a:solidFill>
                <a:latin typeface="Times New Roman" pitchFamily="18" charset="0"/>
              </a:defRPr>
            </a:lvl2pPr>
            <a:lvl3pPr marL="2873375">
              <a:tabLst>
                <a:tab pos="2514600" algn="l"/>
              </a:tabLst>
              <a:defRPr sz="2400">
                <a:solidFill>
                  <a:schemeClr val="tx1"/>
                </a:solidFill>
                <a:latin typeface="Times New Roman" pitchFamily="18" charset="0"/>
              </a:defRPr>
            </a:lvl3pPr>
            <a:lvl4pPr marL="3052763">
              <a:tabLst>
                <a:tab pos="2514600" algn="l"/>
              </a:tabLst>
              <a:defRPr sz="2400">
                <a:solidFill>
                  <a:schemeClr val="tx1"/>
                </a:solidFill>
                <a:latin typeface="Times New Roman" pitchFamily="18" charset="0"/>
              </a:defRPr>
            </a:lvl4pPr>
            <a:lvl5pPr marL="3232150">
              <a:tabLst>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2514600" algn="l"/>
              </a:tabLst>
              <a:defRPr sz="2400">
                <a:solidFill>
                  <a:schemeClr val="tx1"/>
                </a:solidFill>
                <a:latin typeface="Times New Roman" pitchFamily="18" charset="0"/>
              </a:defRPr>
            </a:lvl9pPr>
          </a:lstStyle>
          <a:p>
            <a:pPr>
              <a:spcBef>
                <a:spcPts val="0"/>
              </a:spcBef>
            </a:pPr>
            <a:r>
              <a:rPr lang="en-GB" sz="1800" b="1" dirty="0" smtClean="0">
                <a:latin typeface="Arial" charset="0"/>
              </a:rPr>
              <a:t>B.5</a:t>
            </a:r>
            <a:r>
              <a:rPr lang="en-GB" sz="1800" b="1" dirty="0">
                <a:latin typeface="Arial" charset="0"/>
              </a:rPr>
              <a:t>	The disturbance term is </a:t>
            </a:r>
            <a:r>
              <a:rPr lang="en-GB" sz="1800" b="1" dirty="0" err="1" smtClean="0">
                <a:latin typeface="Arial" charset="0"/>
              </a:rPr>
              <a:t>homoskedastic</a:t>
            </a:r>
            <a:r>
              <a:rPr lang="en-GB" sz="1800" b="1" dirty="0" smtClean="0">
                <a:latin typeface="Arial" charset="0"/>
              </a:rPr>
              <a:t>.</a:t>
            </a:r>
            <a:endParaRPr lang="en-GB" sz="1800" b="1" dirty="0">
              <a:latin typeface="Arial" charset="0"/>
            </a:endParaRPr>
          </a:p>
        </p:txBody>
      </p:sp>
      <p:sp>
        <p:nvSpPr>
          <p:cNvPr id="53" name="Rectangle 7"/>
          <p:cNvSpPr>
            <a:spLocks noChangeArrowheads="1"/>
          </p:cNvSpPr>
          <p:nvPr/>
        </p:nvSpPr>
        <p:spPr bwMode="auto">
          <a:xfrm>
            <a:off x="0" y="4071600"/>
            <a:ext cx="9140825" cy="432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54" name="Text Box 6"/>
          <p:cNvSpPr txBox="1">
            <a:spLocks noChangeArrowheads="1"/>
          </p:cNvSpPr>
          <p:nvPr/>
        </p:nvSpPr>
        <p:spPr bwMode="auto">
          <a:xfrm>
            <a:off x="301625" y="4089600"/>
            <a:ext cx="8532813" cy="4873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2514600" algn="l"/>
              </a:tabLst>
              <a:defRPr sz="2400">
                <a:solidFill>
                  <a:schemeClr val="tx1"/>
                </a:solidFill>
                <a:latin typeface="Times New Roman" pitchFamily="18" charset="0"/>
              </a:defRPr>
            </a:lvl1pPr>
            <a:lvl2pPr marL="2693988">
              <a:tabLst>
                <a:tab pos="2514600" algn="l"/>
              </a:tabLst>
              <a:defRPr sz="2400">
                <a:solidFill>
                  <a:schemeClr val="tx1"/>
                </a:solidFill>
                <a:latin typeface="Times New Roman" pitchFamily="18" charset="0"/>
              </a:defRPr>
            </a:lvl2pPr>
            <a:lvl3pPr marL="2873375">
              <a:tabLst>
                <a:tab pos="2514600" algn="l"/>
              </a:tabLst>
              <a:defRPr sz="2400">
                <a:solidFill>
                  <a:schemeClr val="tx1"/>
                </a:solidFill>
                <a:latin typeface="Times New Roman" pitchFamily="18" charset="0"/>
              </a:defRPr>
            </a:lvl3pPr>
            <a:lvl4pPr marL="3052763">
              <a:tabLst>
                <a:tab pos="2514600" algn="l"/>
              </a:tabLst>
              <a:defRPr sz="2400">
                <a:solidFill>
                  <a:schemeClr val="tx1"/>
                </a:solidFill>
                <a:latin typeface="Times New Roman" pitchFamily="18" charset="0"/>
              </a:defRPr>
            </a:lvl4pPr>
            <a:lvl5pPr marL="3232150">
              <a:tabLst>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2514600" algn="l"/>
              </a:tabLst>
              <a:defRPr sz="2400">
                <a:solidFill>
                  <a:schemeClr val="tx1"/>
                </a:solidFill>
                <a:latin typeface="Times New Roman" pitchFamily="18" charset="0"/>
              </a:defRPr>
            </a:lvl9pPr>
          </a:lstStyle>
          <a:p>
            <a:r>
              <a:rPr lang="en-GB" sz="1800" b="1" dirty="0" smtClean="0">
                <a:latin typeface="Arial" charset="0"/>
              </a:rPr>
              <a:t>B.6</a:t>
            </a:r>
            <a:r>
              <a:rPr lang="en-GB" sz="1800" b="1" dirty="0">
                <a:latin typeface="Arial" charset="0"/>
              </a:rPr>
              <a:t>	The values of the disturbance term have independent </a:t>
            </a:r>
            <a:r>
              <a:rPr lang="en-GB" sz="1800" b="1" dirty="0" smtClean="0">
                <a:latin typeface="Arial" charset="0"/>
              </a:rPr>
              <a:t>distributions.</a:t>
            </a:r>
            <a:endParaRPr lang="en-US" sz="1800" dirty="0">
              <a:latin typeface="Arial" charset="0"/>
            </a:endParaRPr>
          </a:p>
        </p:txBody>
      </p:sp>
      <p:sp>
        <p:nvSpPr>
          <p:cNvPr id="55" name="Rectangle 7"/>
          <p:cNvSpPr>
            <a:spLocks noChangeArrowheads="1"/>
          </p:cNvSpPr>
          <p:nvPr/>
        </p:nvSpPr>
        <p:spPr bwMode="auto">
          <a:xfrm>
            <a:off x="0" y="4593600"/>
            <a:ext cx="9140825" cy="432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56" name="Text Box 6"/>
          <p:cNvSpPr txBox="1">
            <a:spLocks noChangeArrowheads="1"/>
          </p:cNvSpPr>
          <p:nvPr/>
        </p:nvSpPr>
        <p:spPr bwMode="auto">
          <a:xfrm>
            <a:off x="301625" y="4611600"/>
            <a:ext cx="8532813" cy="5254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2514600" algn="l"/>
              </a:tabLst>
              <a:defRPr sz="2400">
                <a:solidFill>
                  <a:schemeClr val="tx1"/>
                </a:solidFill>
                <a:latin typeface="Times New Roman" pitchFamily="18" charset="0"/>
              </a:defRPr>
            </a:lvl1pPr>
            <a:lvl2pPr marL="2693988">
              <a:tabLst>
                <a:tab pos="2514600" algn="l"/>
              </a:tabLst>
              <a:defRPr sz="2400">
                <a:solidFill>
                  <a:schemeClr val="tx1"/>
                </a:solidFill>
                <a:latin typeface="Times New Roman" pitchFamily="18" charset="0"/>
              </a:defRPr>
            </a:lvl2pPr>
            <a:lvl3pPr marL="2873375">
              <a:tabLst>
                <a:tab pos="2514600" algn="l"/>
              </a:tabLst>
              <a:defRPr sz="2400">
                <a:solidFill>
                  <a:schemeClr val="tx1"/>
                </a:solidFill>
                <a:latin typeface="Times New Roman" pitchFamily="18" charset="0"/>
              </a:defRPr>
            </a:lvl3pPr>
            <a:lvl4pPr marL="3052763">
              <a:tabLst>
                <a:tab pos="2514600" algn="l"/>
              </a:tabLst>
              <a:defRPr sz="2400">
                <a:solidFill>
                  <a:schemeClr val="tx1"/>
                </a:solidFill>
                <a:latin typeface="Times New Roman" pitchFamily="18" charset="0"/>
              </a:defRPr>
            </a:lvl4pPr>
            <a:lvl5pPr marL="3232150">
              <a:tabLst>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2514600" algn="l"/>
              </a:tabLst>
              <a:defRPr sz="2400">
                <a:solidFill>
                  <a:schemeClr val="tx1"/>
                </a:solidFill>
                <a:latin typeface="Times New Roman" pitchFamily="18" charset="0"/>
              </a:defRPr>
            </a:lvl9pPr>
          </a:lstStyle>
          <a:p>
            <a:r>
              <a:rPr lang="en-GB" sz="1800" b="1" dirty="0" smtClean="0">
                <a:latin typeface="Arial" charset="0"/>
              </a:rPr>
              <a:t>B.7</a:t>
            </a:r>
            <a:r>
              <a:rPr lang="en-GB" sz="1800" b="1" dirty="0">
                <a:latin typeface="Arial" charset="0"/>
              </a:rPr>
              <a:t>	The disturbance term is distributed independently of the </a:t>
            </a:r>
            <a:r>
              <a:rPr lang="en-GB" sz="1800" b="1" dirty="0" err="1" smtClean="0">
                <a:latin typeface="Arial" charset="0"/>
              </a:rPr>
              <a:t>regressors</a:t>
            </a:r>
            <a:r>
              <a:rPr lang="en-GB" sz="1800" b="1" dirty="0" smtClean="0">
                <a:latin typeface="Arial" charset="0"/>
              </a:rPr>
              <a:t>.</a:t>
            </a:r>
            <a:endParaRPr lang="en-GB" sz="1800" b="1" dirty="0">
              <a:latin typeface="Arial" charset="0"/>
            </a:endParaRPr>
          </a:p>
        </p:txBody>
      </p:sp>
      <p:sp>
        <p:nvSpPr>
          <p:cNvPr id="57" name="Rectangle 7"/>
          <p:cNvSpPr>
            <a:spLocks noChangeArrowheads="1"/>
          </p:cNvSpPr>
          <p:nvPr/>
        </p:nvSpPr>
        <p:spPr bwMode="auto">
          <a:xfrm>
            <a:off x="0" y="5115600"/>
            <a:ext cx="9140825" cy="432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58" name="Text Box 6"/>
          <p:cNvSpPr txBox="1">
            <a:spLocks noChangeArrowheads="1"/>
          </p:cNvSpPr>
          <p:nvPr/>
        </p:nvSpPr>
        <p:spPr bwMode="auto">
          <a:xfrm>
            <a:off x="301625" y="5133600"/>
            <a:ext cx="8532813" cy="430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2514600" algn="l"/>
              </a:tabLst>
              <a:defRPr sz="2400">
                <a:solidFill>
                  <a:schemeClr val="tx1"/>
                </a:solidFill>
                <a:latin typeface="Times New Roman" pitchFamily="18" charset="0"/>
              </a:defRPr>
            </a:lvl1pPr>
            <a:lvl2pPr marL="2693988">
              <a:tabLst>
                <a:tab pos="2514600" algn="l"/>
              </a:tabLst>
              <a:defRPr sz="2400">
                <a:solidFill>
                  <a:schemeClr val="tx1"/>
                </a:solidFill>
                <a:latin typeface="Times New Roman" pitchFamily="18" charset="0"/>
              </a:defRPr>
            </a:lvl2pPr>
            <a:lvl3pPr marL="2873375">
              <a:tabLst>
                <a:tab pos="2514600" algn="l"/>
              </a:tabLst>
              <a:defRPr sz="2400">
                <a:solidFill>
                  <a:schemeClr val="tx1"/>
                </a:solidFill>
                <a:latin typeface="Times New Roman" pitchFamily="18" charset="0"/>
              </a:defRPr>
            </a:lvl3pPr>
            <a:lvl4pPr marL="3052763">
              <a:tabLst>
                <a:tab pos="2514600" algn="l"/>
              </a:tabLst>
              <a:defRPr sz="2400">
                <a:solidFill>
                  <a:schemeClr val="tx1"/>
                </a:solidFill>
                <a:latin typeface="Times New Roman" pitchFamily="18" charset="0"/>
              </a:defRPr>
            </a:lvl4pPr>
            <a:lvl5pPr marL="3232150">
              <a:tabLst>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2514600" algn="l"/>
              </a:tabLst>
              <a:defRPr sz="2400">
                <a:solidFill>
                  <a:schemeClr val="tx1"/>
                </a:solidFill>
                <a:latin typeface="Times New Roman" pitchFamily="18" charset="0"/>
              </a:defRPr>
            </a:lvl9pPr>
          </a:lstStyle>
          <a:p>
            <a:r>
              <a:rPr lang="en-GB" sz="1800" b="1" dirty="0" smtClean="0">
                <a:latin typeface="Arial" charset="0"/>
              </a:rPr>
              <a:t>B.8</a:t>
            </a:r>
            <a:r>
              <a:rPr lang="en-GB" sz="1800" b="1" dirty="0">
                <a:latin typeface="Arial" charset="0"/>
              </a:rPr>
              <a:t>	The disturbance term has a normal </a:t>
            </a:r>
            <a:r>
              <a:rPr lang="en-GB" sz="1800" b="1" dirty="0" smtClean="0">
                <a:latin typeface="Arial" charset="0"/>
              </a:rPr>
              <a:t>distribution.</a:t>
            </a:r>
            <a:endParaRPr lang="en-US" sz="1800" b="1" dirty="0">
              <a:latin typeface="Arial"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8724"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1</a:t>
            </a:r>
          </a:p>
        </p:txBody>
      </p:sp>
      <p:sp>
        <p:nvSpPr>
          <p:cNvPr id="15872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We will now look at the properties of the OLS regression estimators with the assumptions of Model B.  We will do this within the context of the simple regression model.  We will start by demonstrating </a:t>
            </a:r>
            <a:r>
              <a:rPr lang="en-GB" sz="1500" b="1" dirty="0" err="1"/>
              <a:t>unbiasedness</a:t>
            </a:r>
            <a:r>
              <a:rPr lang="en-GB" sz="1500" b="1" dirty="0"/>
              <a:t>.</a:t>
            </a:r>
            <a:endParaRPr lang="en-GB" sz="1500" dirty="0"/>
          </a:p>
        </p:txBody>
      </p:sp>
      <p:sp>
        <p:nvSpPr>
          <p:cNvPr id="158727"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58742" name="Text Box 2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MODEL B: PROPERTIES OF THE REGRESSION COEFFICIENTS</a:t>
            </a:r>
            <a:endParaRPr lang="en-GB" sz="1600" dirty="0">
              <a:latin typeface="Times New Roman" pitchFamily="18" charset="0"/>
            </a:endParaRPr>
          </a:p>
        </p:txBody>
      </p:sp>
      <p:sp>
        <p:nvSpPr>
          <p:cNvPr id="18" name="Rectangle 5"/>
          <p:cNvSpPr>
            <a:spLocks noChangeArrowheads="1"/>
          </p:cNvSpPr>
          <p:nvPr/>
        </p:nvSpPr>
        <p:spPr bwMode="auto">
          <a:xfrm>
            <a:off x="0" y="538849"/>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9" name="Rectangle 4"/>
          <p:cNvSpPr>
            <a:spLocks noChangeArrowheads="1"/>
          </p:cNvSpPr>
          <p:nvPr/>
        </p:nvSpPr>
        <p:spPr bwMode="auto">
          <a:xfrm>
            <a:off x="0" y="1274400"/>
            <a:ext cx="9144000" cy="12132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1" name="Object 8"/>
          <p:cNvGraphicFramePr>
            <a:graphicFrameLocks noChangeAspect="1"/>
          </p:cNvGraphicFramePr>
          <p:nvPr>
            <p:extLst>
              <p:ext uri="{D42A27DB-BD31-4B8C-83A1-F6EECF244321}">
                <p14:modId xmlns:p14="http://schemas.microsoft.com/office/powerpoint/2010/main" val="2464489712"/>
              </p:ext>
            </p:extLst>
          </p:nvPr>
        </p:nvGraphicFramePr>
        <p:xfrm>
          <a:off x="3384550" y="644400"/>
          <a:ext cx="2374900" cy="381000"/>
        </p:xfrm>
        <a:graphic>
          <a:graphicData uri="http://schemas.openxmlformats.org/presentationml/2006/ole">
            <mc:AlternateContent xmlns:mc="http://schemas.openxmlformats.org/markup-compatibility/2006">
              <mc:Choice xmlns:v="urn:schemas-microsoft-com:vml" Requires="v">
                <p:oleObj spid="_x0000_s158833" name="Equation" r:id="rId4" imgW="2374560" imgH="380880" progId="Equation.3">
                  <p:embed/>
                </p:oleObj>
              </mc:Choice>
              <mc:Fallback>
                <p:oleObj name="Equation" r:id="rId4" imgW="237456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84550" y="6444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102849327"/>
              </p:ext>
            </p:extLst>
          </p:nvPr>
        </p:nvGraphicFramePr>
        <p:xfrm>
          <a:off x="1082675" y="1400175"/>
          <a:ext cx="4995863" cy="947738"/>
        </p:xfrm>
        <a:graphic>
          <a:graphicData uri="http://schemas.openxmlformats.org/presentationml/2006/ole">
            <mc:AlternateContent xmlns:mc="http://schemas.openxmlformats.org/markup-compatibility/2006">
              <mc:Choice xmlns:v="urn:schemas-microsoft-com:vml" Requires="v">
                <p:oleObj spid="_x0000_s158834" name="Equation" r:id="rId6" imgW="5003640" imgH="952200" progId="Equation.DSMT4">
                  <p:embed/>
                </p:oleObj>
              </mc:Choice>
              <mc:Fallback>
                <p:oleObj name="Equation" r:id="rId6" imgW="5003640" imgH="952200" progId="Equation.DSMT4">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82675" y="1400175"/>
                        <a:ext cx="4995863" cy="9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58741" name="Rectangle 21"/>
          <p:cNvSpPr>
            <a:spLocks noChangeArrowheads="1"/>
          </p:cNvSpPr>
          <p:nvPr/>
        </p:nvSpPr>
        <p:spPr bwMode="auto">
          <a:xfrm>
            <a:off x="4349750" y="1533524"/>
            <a:ext cx="1927225" cy="68580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91493"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91499"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A central limit theorem states that the combination of these factors should approximately have a normal distribution, even if the individual factors do not.</a:t>
            </a:r>
            <a:endParaRPr lang="en-GB" sz="1500" b="1"/>
          </a:p>
        </p:txBody>
      </p:sp>
      <p:sp>
        <p:nvSpPr>
          <p:cNvPr id="191500"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19</a:t>
            </a:r>
            <a:endParaRPr lang="en-US" sz="1000" dirty="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5" name="Text Box 2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MODEL B: PROPERTIES OF THE REGRESSION COEFFICIENTS</a:t>
            </a:r>
            <a:endParaRPr lang="en-GB" sz="1600" dirty="0">
              <a:latin typeface="Times New Roman" pitchFamily="18" charset="0"/>
            </a:endParaRPr>
          </a:p>
        </p:txBody>
      </p:sp>
      <p:sp>
        <p:nvSpPr>
          <p:cNvPr id="17" name="Rectangle 5"/>
          <p:cNvSpPr>
            <a:spLocks noChangeArrowheads="1"/>
          </p:cNvSpPr>
          <p:nvPr/>
        </p:nvSpPr>
        <p:spPr bwMode="auto">
          <a:xfrm>
            <a:off x="0" y="538849"/>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2" name="Object 8"/>
          <p:cNvGraphicFramePr>
            <a:graphicFrameLocks noChangeAspect="1"/>
          </p:cNvGraphicFramePr>
          <p:nvPr>
            <p:extLst>
              <p:ext uri="{D42A27DB-BD31-4B8C-83A1-F6EECF244321}">
                <p14:modId xmlns:p14="http://schemas.microsoft.com/office/powerpoint/2010/main" val="4114406949"/>
              </p:ext>
            </p:extLst>
          </p:nvPr>
        </p:nvGraphicFramePr>
        <p:xfrm>
          <a:off x="3384550" y="644400"/>
          <a:ext cx="2374900" cy="381000"/>
        </p:xfrm>
        <a:graphic>
          <a:graphicData uri="http://schemas.openxmlformats.org/presentationml/2006/ole">
            <mc:AlternateContent xmlns:mc="http://schemas.openxmlformats.org/markup-compatibility/2006">
              <mc:Choice xmlns:v="urn:schemas-microsoft-com:vml" Requires="v">
                <p:oleObj spid="_x0000_s191621"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4550" y="6444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Rectangle 7"/>
          <p:cNvSpPr>
            <a:spLocks noChangeArrowheads="1"/>
          </p:cNvSpPr>
          <p:nvPr/>
        </p:nvSpPr>
        <p:spPr bwMode="auto">
          <a:xfrm>
            <a:off x="0" y="2595600"/>
            <a:ext cx="9140825" cy="432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6" name="Text Box 6"/>
          <p:cNvSpPr txBox="1">
            <a:spLocks noChangeArrowheads="1"/>
          </p:cNvSpPr>
          <p:nvPr/>
        </p:nvSpPr>
        <p:spPr bwMode="auto">
          <a:xfrm>
            <a:off x="301625" y="2613600"/>
            <a:ext cx="8532813" cy="430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2514600" algn="l"/>
              </a:tabLst>
              <a:defRPr sz="2400">
                <a:solidFill>
                  <a:schemeClr val="tx1"/>
                </a:solidFill>
                <a:latin typeface="Times New Roman" pitchFamily="18" charset="0"/>
              </a:defRPr>
            </a:lvl1pPr>
            <a:lvl2pPr marL="2693988">
              <a:tabLst>
                <a:tab pos="2514600" algn="l"/>
              </a:tabLst>
              <a:defRPr sz="2400">
                <a:solidFill>
                  <a:schemeClr val="tx1"/>
                </a:solidFill>
                <a:latin typeface="Times New Roman" pitchFamily="18" charset="0"/>
              </a:defRPr>
            </a:lvl2pPr>
            <a:lvl3pPr marL="2873375">
              <a:tabLst>
                <a:tab pos="2514600" algn="l"/>
              </a:tabLst>
              <a:defRPr sz="2400">
                <a:solidFill>
                  <a:schemeClr val="tx1"/>
                </a:solidFill>
                <a:latin typeface="Times New Roman" pitchFamily="18" charset="0"/>
              </a:defRPr>
            </a:lvl3pPr>
            <a:lvl4pPr marL="3052763">
              <a:tabLst>
                <a:tab pos="2514600" algn="l"/>
              </a:tabLst>
              <a:defRPr sz="2400">
                <a:solidFill>
                  <a:schemeClr val="tx1"/>
                </a:solidFill>
                <a:latin typeface="Times New Roman" pitchFamily="18" charset="0"/>
              </a:defRPr>
            </a:lvl4pPr>
            <a:lvl5pPr marL="3232150">
              <a:tabLst>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2514600" algn="l"/>
              </a:tabLst>
              <a:defRPr sz="2400">
                <a:solidFill>
                  <a:schemeClr val="tx1"/>
                </a:solidFill>
                <a:latin typeface="Times New Roman" pitchFamily="18" charset="0"/>
              </a:defRPr>
            </a:lvl9pPr>
          </a:lstStyle>
          <a:p>
            <a:r>
              <a:rPr lang="en-GB" sz="1800" b="1" dirty="0" smtClean="0">
                <a:latin typeface="Arial" charset="0"/>
              </a:rPr>
              <a:t>B.8</a:t>
            </a:r>
            <a:r>
              <a:rPr lang="en-GB" sz="1800" b="1" dirty="0">
                <a:latin typeface="Arial" charset="0"/>
              </a:rPr>
              <a:t>	The disturbance term has a normal </a:t>
            </a:r>
            <a:r>
              <a:rPr lang="en-GB" sz="1800" b="1" dirty="0" smtClean="0">
                <a:latin typeface="Arial" charset="0"/>
              </a:rPr>
              <a:t>distribution.</a:t>
            </a:r>
            <a:endParaRPr lang="en-US" sz="1800" b="1" dirty="0">
              <a:latin typeface="Arial" charset="0"/>
            </a:endParaRPr>
          </a:p>
        </p:txBody>
      </p:sp>
      <p:sp>
        <p:nvSpPr>
          <p:cNvPr id="27" name="Rectangle 4"/>
          <p:cNvSpPr>
            <a:spLocks noChangeArrowheads="1"/>
          </p:cNvSpPr>
          <p:nvPr/>
        </p:nvSpPr>
        <p:spPr bwMode="auto">
          <a:xfrm>
            <a:off x="0" y="1274400"/>
            <a:ext cx="9144000" cy="12132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9" name="Rectangle 4"/>
          <p:cNvSpPr>
            <a:spLocks noChangeArrowheads="1"/>
          </p:cNvSpPr>
          <p:nvPr/>
        </p:nvSpPr>
        <p:spPr bwMode="auto">
          <a:xfrm>
            <a:off x="6524625" y="2257050"/>
            <a:ext cx="2466976" cy="1057650"/>
          </a:xfrm>
          <a:prstGeom prst="rect">
            <a:avLst/>
          </a:prstGeom>
          <a:solidFill>
            <a:srgbClr val="F8F8FA"/>
          </a:solidFill>
          <a:ln>
            <a:noFill/>
          </a:ln>
          <a:effectLst>
            <a:innerShdw blurRad="95250">
              <a:srgbClr val="003366"/>
            </a:innerShdw>
          </a:effectLst>
        </p:spPr>
        <p:txBody>
          <a:bodyPr/>
          <a:lstStyle/>
          <a:p>
            <a:pPr>
              <a:defRPr/>
            </a:pPr>
            <a:endParaRPr lang="en-GB"/>
          </a:p>
        </p:txBody>
      </p:sp>
      <p:graphicFrame>
        <p:nvGraphicFramePr>
          <p:cNvPr id="30" name="Object 9"/>
          <p:cNvGraphicFramePr>
            <a:graphicFrameLocks noChangeAspect="1"/>
          </p:cNvGraphicFramePr>
          <p:nvPr>
            <p:extLst>
              <p:ext uri="{D42A27DB-BD31-4B8C-83A1-F6EECF244321}">
                <p14:modId xmlns:p14="http://schemas.microsoft.com/office/powerpoint/2010/main" val="2061045301"/>
              </p:ext>
            </p:extLst>
          </p:nvPr>
        </p:nvGraphicFramePr>
        <p:xfrm>
          <a:off x="6634163" y="2349500"/>
          <a:ext cx="2228850" cy="850900"/>
        </p:xfrm>
        <a:graphic>
          <a:graphicData uri="http://schemas.openxmlformats.org/presentationml/2006/ole">
            <mc:AlternateContent xmlns:mc="http://schemas.openxmlformats.org/markup-compatibility/2006">
              <mc:Choice xmlns:v="urn:schemas-microsoft-com:vml" Requires="v">
                <p:oleObj spid="_x0000_s191622" name="Equation" r:id="rId5" imgW="2234880" imgH="850680" progId="Equation.3">
                  <p:embed/>
                </p:oleObj>
              </mc:Choice>
              <mc:Fallback>
                <p:oleObj name="Equation" r:id="rId5" imgW="2234880" imgH="850680" progId="Equation.3">
                  <p:embed/>
                  <p:pic>
                    <p:nvPicPr>
                      <p:cNvPr id="0" name=""/>
                      <p:cNvPicPr>
                        <a:picLocks noChangeAspect="1" noChangeArrowheads="1"/>
                      </p:cNvPicPr>
                      <p:nvPr/>
                    </p:nvPicPr>
                    <p:blipFill>
                      <a:blip r:embed="rId6"/>
                      <a:srcRect/>
                      <a:stretch>
                        <a:fillRect/>
                      </a:stretch>
                    </p:blipFill>
                    <p:spPr bwMode="auto">
                      <a:xfrm>
                        <a:off x="6634163" y="2349500"/>
                        <a:ext cx="2228850" cy="850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579522398"/>
              </p:ext>
            </p:extLst>
          </p:nvPr>
        </p:nvGraphicFramePr>
        <p:xfrm>
          <a:off x="2193925" y="1400175"/>
          <a:ext cx="4995863" cy="947738"/>
        </p:xfrm>
        <a:graphic>
          <a:graphicData uri="http://schemas.openxmlformats.org/presentationml/2006/ole">
            <mc:AlternateContent xmlns:mc="http://schemas.openxmlformats.org/markup-compatibility/2006">
              <mc:Choice xmlns:v="urn:schemas-microsoft-com:vml" Requires="v">
                <p:oleObj spid="_x0000_s191623" name="Equation" r:id="rId7" imgW="5003640" imgH="952200" progId="Equation.DSMT4">
                  <p:embed/>
                </p:oleObj>
              </mc:Choice>
              <mc:Fallback>
                <p:oleObj name="Equation" r:id="rId7" imgW="5003640" imgH="95220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93925" y="1400175"/>
                        <a:ext cx="4995863" cy="9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9251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92523"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If the disturbance term has a normal distribution, the regression coefficients also have normal distributions.  This follows from the fact that a linear combination of normal distributions is also normal. </a:t>
            </a:r>
            <a:endParaRPr lang="en-GB" sz="1500" b="1"/>
          </a:p>
        </p:txBody>
      </p:sp>
      <p:sp>
        <p:nvSpPr>
          <p:cNvPr id="192524"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20</a:t>
            </a:r>
            <a:endParaRPr lang="en-US" sz="1000" dirty="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5" name="Text Box 2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MODEL B: PROPERTIES OF THE REGRESSION COEFFICIENTS</a:t>
            </a:r>
            <a:endParaRPr lang="en-GB" sz="1600" dirty="0">
              <a:latin typeface="Times New Roman" pitchFamily="18" charset="0"/>
            </a:endParaRPr>
          </a:p>
        </p:txBody>
      </p:sp>
      <p:sp>
        <p:nvSpPr>
          <p:cNvPr id="17" name="Rectangle 5"/>
          <p:cNvSpPr>
            <a:spLocks noChangeArrowheads="1"/>
          </p:cNvSpPr>
          <p:nvPr/>
        </p:nvSpPr>
        <p:spPr bwMode="auto">
          <a:xfrm>
            <a:off x="0" y="538849"/>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4" name="Object 8"/>
          <p:cNvGraphicFramePr>
            <a:graphicFrameLocks noChangeAspect="1"/>
          </p:cNvGraphicFramePr>
          <p:nvPr>
            <p:extLst>
              <p:ext uri="{D42A27DB-BD31-4B8C-83A1-F6EECF244321}">
                <p14:modId xmlns:p14="http://schemas.microsoft.com/office/powerpoint/2010/main" val="4114406949"/>
              </p:ext>
            </p:extLst>
          </p:nvPr>
        </p:nvGraphicFramePr>
        <p:xfrm>
          <a:off x="3384550" y="644400"/>
          <a:ext cx="2374900" cy="381000"/>
        </p:xfrm>
        <a:graphic>
          <a:graphicData uri="http://schemas.openxmlformats.org/presentationml/2006/ole">
            <mc:AlternateContent xmlns:mc="http://schemas.openxmlformats.org/markup-compatibility/2006">
              <mc:Choice xmlns:v="urn:schemas-microsoft-com:vml" Requires="v">
                <p:oleObj spid="_x0000_s192642"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4550" y="6444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Rectangle 7"/>
          <p:cNvSpPr>
            <a:spLocks noChangeArrowheads="1"/>
          </p:cNvSpPr>
          <p:nvPr/>
        </p:nvSpPr>
        <p:spPr bwMode="auto">
          <a:xfrm>
            <a:off x="0" y="2595600"/>
            <a:ext cx="9140825" cy="432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19" name="Text Box 6"/>
          <p:cNvSpPr txBox="1">
            <a:spLocks noChangeArrowheads="1"/>
          </p:cNvSpPr>
          <p:nvPr/>
        </p:nvSpPr>
        <p:spPr bwMode="auto">
          <a:xfrm>
            <a:off x="301625" y="2613600"/>
            <a:ext cx="8532813" cy="430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2514600" algn="l"/>
              </a:tabLst>
              <a:defRPr sz="2400">
                <a:solidFill>
                  <a:schemeClr val="tx1"/>
                </a:solidFill>
                <a:latin typeface="Times New Roman" pitchFamily="18" charset="0"/>
              </a:defRPr>
            </a:lvl1pPr>
            <a:lvl2pPr marL="2693988">
              <a:tabLst>
                <a:tab pos="2514600" algn="l"/>
              </a:tabLst>
              <a:defRPr sz="2400">
                <a:solidFill>
                  <a:schemeClr val="tx1"/>
                </a:solidFill>
                <a:latin typeface="Times New Roman" pitchFamily="18" charset="0"/>
              </a:defRPr>
            </a:lvl2pPr>
            <a:lvl3pPr marL="2873375">
              <a:tabLst>
                <a:tab pos="2514600" algn="l"/>
              </a:tabLst>
              <a:defRPr sz="2400">
                <a:solidFill>
                  <a:schemeClr val="tx1"/>
                </a:solidFill>
                <a:latin typeface="Times New Roman" pitchFamily="18" charset="0"/>
              </a:defRPr>
            </a:lvl3pPr>
            <a:lvl4pPr marL="3052763">
              <a:tabLst>
                <a:tab pos="2514600" algn="l"/>
              </a:tabLst>
              <a:defRPr sz="2400">
                <a:solidFill>
                  <a:schemeClr val="tx1"/>
                </a:solidFill>
                <a:latin typeface="Times New Roman" pitchFamily="18" charset="0"/>
              </a:defRPr>
            </a:lvl4pPr>
            <a:lvl5pPr marL="3232150">
              <a:tabLst>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2514600" algn="l"/>
              </a:tabLst>
              <a:defRPr sz="2400">
                <a:solidFill>
                  <a:schemeClr val="tx1"/>
                </a:solidFill>
                <a:latin typeface="Times New Roman" pitchFamily="18" charset="0"/>
              </a:defRPr>
            </a:lvl9pPr>
          </a:lstStyle>
          <a:p>
            <a:r>
              <a:rPr lang="en-GB" sz="1800" b="1" dirty="0" smtClean="0">
                <a:latin typeface="Arial" charset="0"/>
              </a:rPr>
              <a:t>B.8</a:t>
            </a:r>
            <a:r>
              <a:rPr lang="en-GB" sz="1800" b="1" dirty="0">
                <a:latin typeface="Arial" charset="0"/>
              </a:rPr>
              <a:t>	The disturbance term has a normal </a:t>
            </a:r>
            <a:r>
              <a:rPr lang="en-GB" sz="1800" b="1" dirty="0" smtClean="0">
                <a:latin typeface="Arial" charset="0"/>
              </a:rPr>
              <a:t>distribution.</a:t>
            </a:r>
            <a:endParaRPr lang="en-US" sz="1800" b="1" dirty="0">
              <a:latin typeface="Arial" charset="0"/>
            </a:endParaRPr>
          </a:p>
        </p:txBody>
      </p:sp>
      <p:sp>
        <p:nvSpPr>
          <p:cNvPr id="20" name="Rectangle 4"/>
          <p:cNvSpPr>
            <a:spLocks noChangeArrowheads="1"/>
          </p:cNvSpPr>
          <p:nvPr/>
        </p:nvSpPr>
        <p:spPr bwMode="auto">
          <a:xfrm>
            <a:off x="0" y="1274400"/>
            <a:ext cx="9144000" cy="12132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2" name="Rectangle 4"/>
          <p:cNvSpPr>
            <a:spLocks noChangeArrowheads="1"/>
          </p:cNvSpPr>
          <p:nvPr/>
        </p:nvSpPr>
        <p:spPr bwMode="auto">
          <a:xfrm>
            <a:off x="6524625" y="2257050"/>
            <a:ext cx="2466976" cy="1057650"/>
          </a:xfrm>
          <a:prstGeom prst="rect">
            <a:avLst/>
          </a:prstGeom>
          <a:solidFill>
            <a:srgbClr val="F8F8FA"/>
          </a:solidFill>
          <a:ln>
            <a:noFill/>
          </a:ln>
          <a:effectLst>
            <a:innerShdw blurRad="95250">
              <a:srgbClr val="003366"/>
            </a:innerShdw>
          </a:effectLst>
        </p:spPr>
        <p:txBody>
          <a:bodyPr/>
          <a:lstStyle/>
          <a:p>
            <a:pPr>
              <a:defRPr/>
            </a:pPr>
            <a:endParaRPr lang="en-GB"/>
          </a:p>
        </p:txBody>
      </p:sp>
      <p:graphicFrame>
        <p:nvGraphicFramePr>
          <p:cNvPr id="23" name="Object 9"/>
          <p:cNvGraphicFramePr>
            <a:graphicFrameLocks noChangeAspect="1"/>
          </p:cNvGraphicFramePr>
          <p:nvPr>
            <p:extLst>
              <p:ext uri="{D42A27DB-BD31-4B8C-83A1-F6EECF244321}">
                <p14:modId xmlns:p14="http://schemas.microsoft.com/office/powerpoint/2010/main" val="2061045301"/>
              </p:ext>
            </p:extLst>
          </p:nvPr>
        </p:nvGraphicFramePr>
        <p:xfrm>
          <a:off x="6634163" y="2349500"/>
          <a:ext cx="2228850" cy="850900"/>
        </p:xfrm>
        <a:graphic>
          <a:graphicData uri="http://schemas.openxmlformats.org/presentationml/2006/ole">
            <mc:AlternateContent xmlns:mc="http://schemas.openxmlformats.org/markup-compatibility/2006">
              <mc:Choice xmlns:v="urn:schemas-microsoft-com:vml" Requires="v">
                <p:oleObj spid="_x0000_s192643" name="Equation" r:id="rId5" imgW="2234880" imgH="850680" progId="Equation.3">
                  <p:embed/>
                </p:oleObj>
              </mc:Choice>
              <mc:Fallback>
                <p:oleObj name="Equation" r:id="rId5" imgW="2234880" imgH="850680" progId="Equation.3">
                  <p:embed/>
                  <p:pic>
                    <p:nvPicPr>
                      <p:cNvPr id="0" name=""/>
                      <p:cNvPicPr>
                        <a:picLocks noChangeAspect="1" noChangeArrowheads="1"/>
                      </p:cNvPicPr>
                      <p:nvPr/>
                    </p:nvPicPr>
                    <p:blipFill>
                      <a:blip r:embed="rId6"/>
                      <a:srcRect/>
                      <a:stretch>
                        <a:fillRect/>
                      </a:stretch>
                    </p:blipFill>
                    <p:spPr bwMode="auto">
                      <a:xfrm>
                        <a:off x="6634163" y="2349500"/>
                        <a:ext cx="2228850" cy="850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579522398"/>
              </p:ext>
            </p:extLst>
          </p:nvPr>
        </p:nvGraphicFramePr>
        <p:xfrm>
          <a:off x="2193925" y="1400175"/>
          <a:ext cx="4995863" cy="947738"/>
        </p:xfrm>
        <a:graphic>
          <a:graphicData uri="http://schemas.openxmlformats.org/presentationml/2006/ole">
            <mc:AlternateContent xmlns:mc="http://schemas.openxmlformats.org/markup-compatibility/2006">
              <mc:Choice xmlns:v="urn:schemas-microsoft-com:vml" Requires="v">
                <p:oleObj spid="_x0000_s192644" name="Equation" r:id="rId7" imgW="5003640" imgH="952200" progId="Equation.DSMT4">
                  <p:embed/>
                </p:oleObj>
              </mc:Choice>
              <mc:Fallback>
                <p:oleObj name="Equation" r:id="rId7" imgW="5003640" imgH="95220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93925" y="1400175"/>
                        <a:ext cx="4995863" cy="9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93540"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93547"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What happens if we have reason to believe that the assumption is not valid?  The central limit theorem comes into the frame a second time.</a:t>
            </a:r>
            <a:endParaRPr lang="en-GB" sz="1500"/>
          </a:p>
        </p:txBody>
      </p:sp>
      <p:sp>
        <p:nvSpPr>
          <p:cNvPr id="193548"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21</a:t>
            </a:r>
            <a:endParaRPr lang="en-US" sz="1000" dirty="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5" name="Text Box 2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MODEL B: PROPERTIES OF THE REGRESSION COEFFICIENTS</a:t>
            </a:r>
            <a:endParaRPr lang="en-GB" sz="1600" dirty="0">
              <a:latin typeface="Times New Roman" pitchFamily="18" charset="0"/>
            </a:endParaRPr>
          </a:p>
        </p:txBody>
      </p:sp>
      <p:sp>
        <p:nvSpPr>
          <p:cNvPr id="17" name="Rectangle 5"/>
          <p:cNvSpPr>
            <a:spLocks noChangeArrowheads="1"/>
          </p:cNvSpPr>
          <p:nvPr/>
        </p:nvSpPr>
        <p:spPr bwMode="auto">
          <a:xfrm>
            <a:off x="0" y="538849"/>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18" name="Object 8"/>
          <p:cNvGraphicFramePr>
            <a:graphicFrameLocks noChangeAspect="1"/>
          </p:cNvGraphicFramePr>
          <p:nvPr>
            <p:extLst>
              <p:ext uri="{D42A27DB-BD31-4B8C-83A1-F6EECF244321}">
                <p14:modId xmlns:p14="http://schemas.microsoft.com/office/powerpoint/2010/main" val="4114406949"/>
              </p:ext>
            </p:extLst>
          </p:nvPr>
        </p:nvGraphicFramePr>
        <p:xfrm>
          <a:off x="3384550" y="644400"/>
          <a:ext cx="2374900" cy="381000"/>
        </p:xfrm>
        <a:graphic>
          <a:graphicData uri="http://schemas.openxmlformats.org/presentationml/2006/ole">
            <mc:AlternateContent xmlns:mc="http://schemas.openxmlformats.org/markup-compatibility/2006">
              <mc:Choice xmlns:v="urn:schemas-microsoft-com:vml" Requires="v">
                <p:oleObj spid="_x0000_s193667"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4550" y="6444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Rectangle 7"/>
          <p:cNvSpPr>
            <a:spLocks noChangeArrowheads="1"/>
          </p:cNvSpPr>
          <p:nvPr/>
        </p:nvSpPr>
        <p:spPr bwMode="auto">
          <a:xfrm>
            <a:off x="0" y="2595600"/>
            <a:ext cx="9140825" cy="432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2" name="Text Box 6"/>
          <p:cNvSpPr txBox="1">
            <a:spLocks noChangeArrowheads="1"/>
          </p:cNvSpPr>
          <p:nvPr/>
        </p:nvSpPr>
        <p:spPr bwMode="auto">
          <a:xfrm>
            <a:off x="301625" y="2613600"/>
            <a:ext cx="8532813" cy="430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2514600" algn="l"/>
              </a:tabLst>
              <a:defRPr sz="2400">
                <a:solidFill>
                  <a:schemeClr val="tx1"/>
                </a:solidFill>
                <a:latin typeface="Times New Roman" pitchFamily="18" charset="0"/>
              </a:defRPr>
            </a:lvl1pPr>
            <a:lvl2pPr marL="2693988">
              <a:tabLst>
                <a:tab pos="2514600" algn="l"/>
              </a:tabLst>
              <a:defRPr sz="2400">
                <a:solidFill>
                  <a:schemeClr val="tx1"/>
                </a:solidFill>
                <a:latin typeface="Times New Roman" pitchFamily="18" charset="0"/>
              </a:defRPr>
            </a:lvl2pPr>
            <a:lvl3pPr marL="2873375">
              <a:tabLst>
                <a:tab pos="2514600" algn="l"/>
              </a:tabLst>
              <a:defRPr sz="2400">
                <a:solidFill>
                  <a:schemeClr val="tx1"/>
                </a:solidFill>
                <a:latin typeface="Times New Roman" pitchFamily="18" charset="0"/>
              </a:defRPr>
            </a:lvl3pPr>
            <a:lvl4pPr marL="3052763">
              <a:tabLst>
                <a:tab pos="2514600" algn="l"/>
              </a:tabLst>
              <a:defRPr sz="2400">
                <a:solidFill>
                  <a:schemeClr val="tx1"/>
                </a:solidFill>
                <a:latin typeface="Times New Roman" pitchFamily="18" charset="0"/>
              </a:defRPr>
            </a:lvl4pPr>
            <a:lvl5pPr marL="3232150">
              <a:tabLst>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2514600" algn="l"/>
              </a:tabLst>
              <a:defRPr sz="2400">
                <a:solidFill>
                  <a:schemeClr val="tx1"/>
                </a:solidFill>
                <a:latin typeface="Times New Roman" pitchFamily="18" charset="0"/>
              </a:defRPr>
            </a:lvl9pPr>
          </a:lstStyle>
          <a:p>
            <a:r>
              <a:rPr lang="en-GB" sz="1800" b="1" dirty="0" smtClean="0">
                <a:latin typeface="Arial" charset="0"/>
              </a:rPr>
              <a:t>B.8</a:t>
            </a:r>
            <a:r>
              <a:rPr lang="en-GB" sz="1800" b="1" dirty="0">
                <a:latin typeface="Arial" charset="0"/>
              </a:rPr>
              <a:t>	The disturbance term has a normal </a:t>
            </a:r>
            <a:r>
              <a:rPr lang="en-GB" sz="1800" b="1" dirty="0" smtClean="0">
                <a:latin typeface="Arial" charset="0"/>
              </a:rPr>
              <a:t>distribution.</a:t>
            </a:r>
            <a:endParaRPr lang="en-US" sz="1800" b="1" dirty="0">
              <a:latin typeface="Arial" charset="0"/>
            </a:endParaRPr>
          </a:p>
        </p:txBody>
      </p:sp>
      <p:sp>
        <p:nvSpPr>
          <p:cNvPr id="23" name="Rectangle 4"/>
          <p:cNvSpPr>
            <a:spLocks noChangeArrowheads="1"/>
          </p:cNvSpPr>
          <p:nvPr/>
        </p:nvSpPr>
        <p:spPr bwMode="auto">
          <a:xfrm>
            <a:off x="0" y="1274400"/>
            <a:ext cx="9144000" cy="12132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6" name="Rectangle 4"/>
          <p:cNvSpPr>
            <a:spLocks noChangeArrowheads="1"/>
          </p:cNvSpPr>
          <p:nvPr/>
        </p:nvSpPr>
        <p:spPr bwMode="auto">
          <a:xfrm>
            <a:off x="6524625" y="2257050"/>
            <a:ext cx="2466976" cy="1057650"/>
          </a:xfrm>
          <a:prstGeom prst="rect">
            <a:avLst/>
          </a:prstGeom>
          <a:solidFill>
            <a:srgbClr val="F8F8FA"/>
          </a:solidFill>
          <a:ln>
            <a:noFill/>
          </a:ln>
          <a:effectLst>
            <a:innerShdw blurRad="95250">
              <a:srgbClr val="003366"/>
            </a:innerShdw>
          </a:effectLst>
        </p:spPr>
        <p:txBody>
          <a:bodyPr/>
          <a:lstStyle/>
          <a:p>
            <a:pPr>
              <a:defRPr/>
            </a:pPr>
            <a:endParaRPr lang="en-GB"/>
          </a:p>
        </p:txBody>
      </p:sp>
      <p:graphicFrame>
        <p:nvGraphicFramePr>
          <p:cNvPr id="28" name="Object 9"/>
          <p:cNvGraphicFramePr>
            <a:graphicFrameLocks noChangeAspect="1"/>
          </p:cNvGraphicFramePr>
          <p:nvPr>
            <p:extLst>
              <p:ext uri="{D42A27DB-BD31-4B8C-83A1-F6EECF244321}">
                <p14:modId xmlns:p14="http://schemas.microsoft.com/office/powerpoint/2010/main" val="2061045301"/>
              </p:ext>
            </p:extLst>
          </p:nvPr>
        </p:nvGraphicFramePr>
        <p:xfrm>
          <a:off x="6634163" y="2349500"/>
          <a:ext cx="2228850" cy="850900"/>
        </p:xfrm>
        <a:graphic>
          <a:graphicData uri="http://schemas.openxmlformats.org/presentationml/2006/ole">
            <mc:AlternateContent xmlns:mc="http://schemas.openxmlformats.org/markup-compatibility/2006">
              <mc:Choice xmlns:v="urn:schemas-microsoft-com:vml" Requires="v">
                <p:oleObj spid="_x0000_s193668" name="Equation" r:id="rId5" imgW="2234880" imgH="850680" progId="Equation.3">
                  <p:embed/>
                </p:oleObj>
              </mc:Choice>
              <mc:Fallback>
                <p:oleObj name="Equation" r:id="rId5" imgW="2234880" imgH="850680" progId="Equation.3">
                  <p:embed/>
                  <p:pic>
                    <p:nvPicPr>
                      <p:cNvPr id="0" name=""/>
                      <p:cNvPicPr>
                        <a:picLocks noChangeAspect="1" noChangeArrowheads="1"/>
                      </p:cNvPicPr>
                      <p:nvPr/>
                    </p:nvPicPr>
                    <p:blipFill>
                      <a:blip r:embed="rId6"/>
                      <a:srcRect/>
                      <a:stretch>
                        <a:fillRect/>
                      </a:stretch>
                    </p:blipFill>
                    <p:spPr bwMode="auto">
                      <a:xfrm>
                        <a:off x="6634163" y="2349500"/>
                        <a:ext cx="2228850" cy="850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579522398"/>
              </p:ext>
            </p:extLst>
          </p:nvPr>
        </p:nvGraphicFramePr>
        <p:xfrm>
          <a:off x="2193925" y="1400175"/>
          <a:ext cx="4995863" cy="947738"/>
        </p:xfrm>
        <a:graphic>
          <a:graphicData uri="http://schemas.openxmlformats.org/presentationml/2006/ole">
            <mc:AlternateContent xmlns:mc="http://schemas.openxmlformats.org/markup-compatibility/2006">
              <mc:Choice xmlns:v="urn:schemas-microsoft-com:vml" Requires="v">
                <p:oleObj spid="_x0000_s193669" name="Equation" r:id="rId7" imgW="5003640" imgH="952200" progId="Equation.DSMT4">
                  <p:embed/>
                </p:oleObj>
              </mc:Choice>
              <mc:Fallback>
                <p:oleObj name="Equation" r:id="rId7" imgW="5003640" imgH="95220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93925" y="1400175"/>
                        <a:ext cx="4995863" cy="9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9456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94571"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The random component of a regression coefficient is a linear combination of the values of the disturbance term in the sample.</a:t>
            </a:r>
            <a:endParaRPr lang="en-GB" sz="1500"/>
          </a:p>
        </p:txBody>
      </p:sp>
      <p:sp>
        <p:nvSpPr>
          <p:cNvPr id="194572"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22</a:t>
            </a:r>
            <a:endParaRPr lang="en-US" sz="1000" dirty="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5" name="Text Box 2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MODEL B: PROPERTIES OF THE REGRESSION COEFFICIENTS</a:t>
            </a:r>
            <a:endParaRPr lang="en-GB" sz="1600" dirty="0">
              <a:latin typeface="Times New Roman" pitchFamily="18" charset="0"/>
            </a:endParaRPr>
          </a:p>
        </p:txBody>
      </p:sp>
      <p:sp>
        <p:nvSpPr>
          <p:cNvPr id="17" name="Rectangle 5"/>
          <p:cNvSpPr>
            <a:spLocks noChangeArrowheads="1"/>
          </p:cNvSpPr>
          <p:nvPr/>
        </p:nvSpPr>
        <p:spPr bwMode="auto">
          <a:xfrm>
            <a:off x="0" y="538849"/>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18" name="Object 8"/>
          <p:cNvGraphicFramePr>
            <a:graphicFrameLocks noChangeAspect="1"/>
          </p:cNvGraphicFramePr>
          <p:nvPr>
            <p:extLst>
              <p:ext uri="{D42A27DB-BD31-4B8C-83A1-F6EECF244321}">
                <p14:modId xmlns:p14="http://schemas.microsoft.com/office/powerpoint/2010/main" val="4114406949"/>
              </p:ext>
            </p:extLst>
          </p:nvPr>
        </p:nvGraphicFramePr>
        <p:xfrm>
          <a:off x="3384550" y="644400"/>
          <a:ext cx="2374900" cy="381000"/>
        </p:xfrm>
        <a:graphic>
          <a:graphicData uri="http://schemas.openxmlformats.org/presentationml/2006/ole">
            <mc:AlternateContent xmlns:mc="http://schemas.openxmlformats.org/markup-compatibility/2006">
              <mc:Choice xmlns:v="urn:schemas-microsoft-com:vml" Requires="v">
                <p:oleObj spid="_x0000_s194691"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4550" y="6444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Rectangle 7"/>
          <p:cNvSpPr>
            <a:spLocks noChangeArrowheads="1"/>
          </p:cNvSpPr>
          <p:nvPr/>
        </p:nvSpPr>
        <p:spPr bwMode="auto">
          <a:xfrm>
            <a:off x="0" y="2595600"/>
            <a:ext cx="9140825" cy="432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2" name="Text Box 6"/>
          <p:cNvSpPr txBox="1">
            <a:spLocks noChangeArrowheads="1"/>
          </p:cNvSpPr>
          <p:nvPr/>
        </p:nvSpPr>
        <p:spPr bwMode="auto">
          <a:xfrm>
            <a:off x="301625" y="2613600"/>
            <a:ext cx="8532813" cy="430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2514600" algn="l"/>
              </a:tabLst>
              <a:defRPr sz="2400">
                <a:solidFill>
                  <a:schemeClr val="tx1"/>
                </a:solidFill>
                <a:latin typeface="Times New Roman" pitchFamily="18" charset="0"/>
              </a:defRPr>
            </a:lvl1pPr>
            <a:lvl2pPr marL="2693988">
              <a:tabLst>
                <a:tab pos="2514600" algn="l"/>
              </a:tabLst>
              <a:defRPr sz="2400">
                <a:solidFill>
                  <a:schemeClr val="tx1"/>
                </a:solidFill>
                <a:latin typeface="Times New Roman" pitchFamily="18" charset="0"/>
              </a:defRPr>
            </a:lvl2pPr>
            <a:lvl3pPr marL="2873375">
              <a:tabLst>
                <a:tab pos="2514600" algn="l"/>
              </a:tabLst>
              <a:defRPr sz="2400">
                <a:solidFill>
                  <a:schemeClr val="tx1"/>
                </a:solidFill>
                <a:latin typeface="Times New Roman" pitchFamily="18" charset="0"/>
              </a:defRPr>
            </a:lvl3pPr>
            <a:lvl4pPr marL="3052763">
              <a:tabLst>
                <a:tab pos="2514600" algn="l"/>
              </a:tabLst>
              <a:defRPr sz="2400">
                <a:solidFill>
                  <a:schemeClr val="tx1"/>
                </a:solidFill>
                <a:latin typeface="Times New Roman" pitchFamily="18" charset="0"/>
              </a:defRPr>
            </a:lvl4pPr>
            <a:lvl5pPr marL="3232150">
              <a:tabLst>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2514600" algn="l"/>
              </a:tabLst>
              <a:defRPr sz="2400">
                <a:solidFill>
                  <a:schemeClr val="tx1"/>
                </a:solidFill>
                <a:latin typeface="Times New Roman" pitchFamily="18" charset="0"/>
              </a:defRPr>
            </a:lvl9pPr>
          </a:lstStyle>
          <a:p>
            <a:r>
              <a:rPr lang="en-GB" sz="1800" b="1" dirty="0" smtClean="0">
                <a:latin typeface="Arial" charset="0"/>
              </a:rPr>
              <a:t>B.8</a:t>
            </a:r>
            <a:r>
              <a:rPr lang="en-GB" sz="1800" b="1" dirty="0">
                <a:latin typeface="Arial" charset="0"/>
              </a:rPr>
              <a:t>	The disturbance term has a normal </a:t>
            </a:r>
            <a:r>
              <a:rPr lang="en-GB" sz="1800" b="1" dirty="0" smtClean="0">
                <a:latin typeface="Arial" charset="0"/>
              </a:rPr>
              <a:t>distribution.</a:t>
            </a:r>
            <a:endParaRPr lang="en-US" sz="1800" b="1" dirty="0">
              <a:latin typeface="Arial" charset="0"/>
            </a:endParaRPr>
          </a:p>
        </p:txBody>
      </p:sp>
      <p:sp>
        <p:nvSpPr>
          <p:cNvPr id="23" name="Rectangle 4"/>
          <p:cNvSpPr>
            <a:spLocks noChangeArrowheads="1"/>
          </p:cNvSpPr>
          <p:nvPr/>
        </p:nvSpPr>
        <p:spPr bwMode="auto">
          <a:xfrm>
            <a:off x="0" y="1274400"/>
            <a:ext cx="9144000" cy="12132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6" name="Rectangle 4"/>
          <p:cNvSpPr>
            <a:spLocks noChangeArrowheads="1"/>
          </p:cNvSpPr>
          <p:nvPr/>
        </p:nvSpPr>
        <p:spPr bwMode="auto">
          <a:xfrm>
            <a:off x="6524625" y="2257050"/>
            <a:ext cx="2466976" cy="1057650"/>
          </a:xfrm>
          <a:prstGeom prst="rect">
            <a:avLst/>
          </a:prstGeom>
          <a:solidFill>
            <a:srgbClr val="F8F8FA"/>
          </a:solidFill>
          <a:ln>
            <a:noFill/>
          </a:ln>
          <a:effectLst>
            <a:innerShdw blurRad="95250">
              <a:srgbClr val="003366"/>
            </a:innerShdw>
          </a:effectLst>
        </p:spPr>
        <p:txBody>
          <a:bodyPr/>
          <a:lstStyle/>
          <a:p>
            <a:pPr>
              <a:defRPr/>
            </a:pPr>
            <a:endParaRPr lang="en-GB"/>
          </a:p>
        </p:txBody>
      </p:sp>
      <p:graphicFrame>
        <p:nvGraphicFramePr>
          <p:cNvPr id="28" name="Object 9"/>
          <p:cNvGraphicFramePr>
            <a:graphicFrameLocks noChangeAspect="1"/>
          </p:cNvGraphicFramePr>
          <p:nvPr>
            <p:extLst>
              <p:ext uri="{D42A27DB-BD31-4B8C-83A1-F6EECF244321}">
                <p14:modId xmlns:p14="http://schemas.microsoft.com/office/powerpoint/2010/main" val="2061045301"/>
              </p:ext>
            </p:extLst>
          </p:nvPr>
        </p:nvGraphicFramePr>
        <p:xfrm>
          <a:off x="6634163" y="2349500"/>
          <a:ext cx="2228850" cy="850900"/>
        </p:xfrm>
        <a:graphic>
          <a:graphicData uri="http://schemas.openxmlformats.org/presentationml/2006/ole">
            <mc:AlternateContent xmlns:mc="http://schemas.openxmlformats.org/markup-compatibility/2006">
              <mc:Choice xmlns:v="urn:schemas-microsoft-com:vml" Requires="v">
                <p:oleObj spid="_x0000_s194692" name="Equation" r:id="rId5" imgW="2234880" imgH="850680" progId="Equation.3">
                  <p:embed/>
                </p:oleObj>
              </mc:Choice>
              <mc:Fallback>
                <p:oleObj name="Equation" r:id="rId5" imgW="2234880" imgH="850680" progId="Equation.3">
                  <p:embed/>
                  <p:pic>
                    <p:nvPicPr>
                      <p:cNvPr id="0" name=""/>
                      <p:cNvPicPr>
                        <a:picLocks noChangeAspect="1" noChangeArrowheads="1"/>
                      </p:cNvPicPr>
                      <p:nvPr/>
                    </p:nvPicPr>
                    <p:blipFill>
                      <a:blip r:embed="rId6"/>
                      <a:srcRect/>
                      <a:stretch>
                        <a:fillRect/>
                      </a:stretch>
                    </p:blipFill>
                    <p:spPr bwMode="auto">
                      <a:xfrm>
                        <a:off x="6634163" y="2349500"/>
                        <a:ext cx="2228850" cy="850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579522398"/>
              </p:ext>
            </p:extLst>
          </p:nvPr>
        </p:nvGraphicFramePr>
        <p:xfrm>
          <a:off x="2193925" y="1400175"/>
          <a:ext cx="4995863" cy="947738"/>
        </p:xfrm>
        <a:graphic>
          <a:graphicData uri="http://schemas.openxmlformats.org/presentationml/2006/ole">
            <mc:AlternateContent xmlns:mc="http://schemas.openxmlformats.org/markup-compatibility/2006">
              <mc:Choice xmlns:v="urn:schemas-microsoft-com:vml" Requires="v">
                <p:oleObj spid="_x0000_s194693" name="Equation" r:id="rId7" imgW="5003640" imgH="952200" progId="Equation.DSMT4">
                  <p:embed/>
                </p:oleObj>
              </mc:Choice>
              <mc:Fallback>
                <p:oleObj name="Equation" r:id="rId7" imgW="5003640" imgH="95220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93925" y="1400175"/>
                        <a:ext cx="4995863" cy="9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9558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95595"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US" sz="1500" b="1"/>
              <a:t>By a central limit theorem, it follows that the combination will have an approximately normal distribution, even if the individual values of the disturbance term do not, provided that the sample is large enough.</a:t>
            </a:r>
            <a:r>
              <a:rPr lang="en-US" sz="1500"/>
              <a:t> </a:t>
            </a:r>
            <a:endParaRPr lang="en-GB" sz="1500"/>
          </a:p>
        </p:txBody>
      </p:sp>
      <p:sp>
        <p:nvSpPr>
          <p:cNvPr id="195596"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23</a:t>
            </a:r>
            <a:endParaRPr lang="en-US" sz="1000" dirty="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5" name="Text Box 2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MODEL B: PROPERTIES OF THE REGRESSION COEFFICIENTS</a:t>
            </a:r>
            <a:endParaRPr lang="en-GB" sz="1600" dirty="0">
              <a:latin typeface="Times New Roman" pitchFamily="18" charset="0"/>
            </a:endParaRPr>
          </a:p>
        </p:txBody>
      </p:sp>
      <p:sp>
        <p:nvSpPr>
          <p:cNvPr id="17" name="Rectangle 5"/>
          <p:cNvSpPr>
            <a:spLocks noChangeArrowheads="1"/>
          </p:cNvSpPr>
          <p:nvPr/>
        </p:nvSpPr>
        <p:spPr bwMode="auto">
          <a:xfrm>
            <a:off x="0" y="538849"/>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18" name="Object 8"/>
          <p:cNvGraphicFramePr>
            <a:graphicFrameLocks noChangeAspect="1"/>
          </p:cNvGraphicFramePr>
          <p:nvPr>
            <p:extLst>
              <p:ext uri="{D42A27DB-BD31-4B8C-83A1-F6EECF244321}">
                <p14:modId xmlns:p14="http://schemas.microsoft.com/office/powerpoint/2010/main" val="4114406949"/>
              </p:ext>
            </p:extLst>
          </p:nvPr>
        </p:nvGraphicFramePr>
        <p:xfrm>
          <a:off x="3384550" y="644400"/>
          <a:ext cx="2374900" cy="381000"/>
        </p:xfrm>
        <a:graphic>
          <a:graphicData uri="http://schemas.openxmlformats.org/presentationml/2006/ole">
            <mc:AlternateContent xmlns:mc="http://schemas.openxmlformats.org/markup-compatibility/2006">
              <mc:Choice xmlns:v="urn:schemas-microsoft-com:vml" Requires="v">
                <p:oleObj spid="_x0000_s195715"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4550" y="6444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Rectangle 7"/>
          <p:cNvSpPr>
            <a:spLocks noChangeArrowheads="1"/>
          </p:cNvSpPr>
          <p:nvPr/>
        </p:nvSpPr>
        <p:spPr bwMode="auto">
          <a:xfrm>
            <a:off x="0" y="2595600"/>
            <a:ext cx="9140825" cy="432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2" name="Text Box 6"/>
          <p:cNvSpPr txBox="1">
            <a:spLocks noChangeArrowheads="1"/>
          </p:cNvSpPr>
          <p:nvPr/>
        </p:nvSpPr>
        <p:spPr bwMode="auto">
          <a:xfrm>
            <a:off x="301625" y="2613600"/>
            <a:ext cx="8532813" cy="430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2514600" algn="l"/>
              </a:tabLst>
              <a:defRPr sz="2400">
                <a:solidFill>
                  <a:schemeClr val="tx1"/>
                </a:solidFill>
                <a:latin typeface="Times New Roman" pitchFamily="18" charset="0"/>
              </a:defRPr>
            </a:lvl1pPr>
            <a:lvl2pPr marL="2693988">
              <a:tabLst>
                <a:tab pos="2514600" algn="l"/>
              </a:tabLst>
              <a:defRPr sz="2400">
                <a:solidFill>
                  <a:schemeClr val="tx1"/>
                </a:solidFill>
                <a:latin typeface="Times New Roman" pitchFamily="18" charset="0"/>
              </a:defRPr>
            </a:lvl2pPr>
            <a:lvl3pPr marL="2873375">
              <a:tabLst>
                <a:tab pos="2514600" algn="l"/>
              </a:tabLst>
              <a:defRPr sz="2400">
                <a:solidFill>
                  <a:schemeClr val="tx1"/>
                </a:solidFill>
                <a:latin typeface="Times New Roman" pitchFamily="18" charset="0"/>
              </a:defRPr>
            </a:lvl3pPr>
            <a:lvl4pPr marL="3052763">
              <a:tabLst>
                <a:tab pos="2514600" algn="l"/>
              </a:tabLst>
              <a:defRPr sz="2400">
                <a:solidFill>
                  <a:schemeClr val="tx1"/>
                </a:solidFill>
                <a:latin typeface="Times New Roman" pitchFamily="18" charset="0"/>
              </a:defRPr>
            </a:lvl4pPr>
            <a:lvl5pPr marL="3232150">
              <a:tabLst>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2514600" algn="l"/>
              </a:tabLst>
              <a:defRPr sz="2400">
                <a:solidFill>
                  <a:schemeClr val="tx1"/>
                </a:solidFill>
                <a:latin typeface="Times New Roman" pitchFamily="18" charset="0"/>
              </a:defRPr>
            </a:lvl9pPr>
          </a:lstStyle>
          <a:p>
            <a:r>
              <a:rPr lang="en-GB" sz="1800" b="1" dirty="0" smtClean="0">
                <a:latin typeface="Arial" charset="0"/>
              </a:rPr>
              <a:t>B.8</a:t>
            </a:r>
            <a:r>
              <a:rPr lang="en-GB" sz="1800" b="1" dirty="0">
                <a:latin typeface="Arial" charset="0"/>
              </a:rPr>
              <a:t>	The disturbance term has a normal </a:t>
            </a:r>
            <a:r>
              <a:rPr lang="en-GB" sz="1800" b="1" dirty="0" smtClean="0">
                <a:latin typeface="Arial" charset="0"/>
              </a:rPr>
              <a:t>distribution.</a:t>
            </a:r>
            <a:endParaRPr lang="en-US" sz="1800" b="1" dirty="0">
              <a:latin typeface="Arial" charset="0"/>
            </a:endParaRPr>
          </a:p>
        </p:txBody>
      </p:sp>
      <p:sp>
        <p:nvSpPr>
          <p:cNvPr id="23" name="Rectangle 4"/>
          <p:cNvSpPr>
            <a:spLocks noChangeArrowheads="1"/>
          </p:cNvSpPr>
          <p:nvPr/>
        </p:nvSpPr>
        <p:spPr bwMode="auto">
          <a:xfrm>
            <a:off x="0" y="1274400"/>
            <a:ext cx="9144000" cy="12132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6" name="Rectangle 4"/>
          <p:cNvSpPr>
            <a:spLocks noChangeArrowheads="1"/>
          </p:cNvSpPr>
          <p:nvPr/>
        </p:nvSpPr>
        <p:spPr bwMode="auto">
          <a:xfrm>
            <a:off x="6524625" y="2257050"/>
            <a:ext cx="2466976" cy="1057650"/>
          </a:xfrm>
          <a:prstGeom prst="rect">
            <a:avLst/>
          </a:prstGeom>
          <a:solidFill>
            <a:srgbClr val="F8F8FA"/>
          </a:solidFill>
          <a:ln>
            <a:noFill/>
          </a:ln>
          <a:effectLst>
            <a:innerShdw blurRad="95250">
              <a:srgbClr val="003366"/>
            </a:innerShdw>
          </a:effectLst>
        </p:spPr>
        <p:txBody>
          <a:bodyPr/>
          <a:lstStyle/>
          <a:p>
            <a:pPr>
              <a:defRPr/>
            </a:pPr>
            <a:endParaRPr lang="en-GB"/>
          </a:p>
        </p:txBody>
      </p:sp>
      <p:graphicFrame>
        <p:nvGraphicFramePr>
          <p:cNvPr id="28" name="Object 9"/>
          <p:cNvGraphicFramePr>
            <a:graphicFrameLocks noChangeAspect="1"/>
          </p:cNvGraphicFramePr>
          <p:nvPr>
            <p:extLst>
              <p:ext uri="{D42A27DB-BD31-4B8C-83A1-F6EECF244321}">
                <p14:modId xmlns:p14="http://schemas.microsoft.com/office/powerpoint/2010/main" val="2061045301"/>
              </p:ext>
            </p:extLst>
          </p:nvPr>
        </p:nvGraphicFramePr>
        <p:xfrm>
          <a:off x="6634163" y="2349500"/>
          <a:ext cx="2228850" cy="850900"/>
        </p:xfrm>
        <a:graphic>
          <a:graphicData uri="http://schemas.openxmlformats.org/presentationml/2006/ole">
            <mc:AlternateContent xmlns:mc="http://schemas.openxmlformats.org/markup-compatibility/2006">
              <mc:Choice xmlns:v="urn:schemas-microsoft-com:vml" Requires="v">
                <p:oleObj spid="_x0000_s195716" name="Equation" r:id="rId5" imgW="2234880" imgH="850680" progId="Equation.3">
                  <p:embed/>
                </p:oleObj>
              </mc:Choice>
              <mc:Fallback>
                <p:oleObj name="Equation" r:id="rId5" imgW="2234880" imgH="850680" progId="Equation.3">
                  <p:embed/>
                  <p:pic>
                    <p:nvPicPr>
                      <p:cNvPr id="0" name=""/>
                      <p:cNvPicPr>
                        <a:picLocks noChangeAspect="1" noChangeArrowheads="1"/>
                      </p:cNvPicPr>
                      <p:nvPr/>
                    </p:nvPicPr>
                    <p:blipFill>
                      <a:blip r:embed="rId6"/>
                      <a:srcRect/>
                      <a:stretch>
                        <a:fillRect/>
                      </a:stretch>
                    </p:blipFill>
                    <p:spPr bwMode="auto">
                      <a:xfrm>
                        <a:off x="6634163" y="2349500"/>
                        <a:ext cx="2228850" cy="850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579522398"/>
              </p:ext>
            </p:extLst>
          </p:nvPr>
        </p:nvGraphicFramePr>
        <p:xfrm>
          <a:off x="2193925" y="1400175"/>
          <a:ext cx="4995863" cy="947738"/>
        </p:xfrm>
        <a:graphic>
          <a:graphicData uri="http://schemas.openxmlformats.org/presentationml/2006/ole">
            <mc:AlternateContent xmlns:mc="http://schemas.openxmlformats.org/markup-compatibility/2006">
              <mc:Choice xmlns:v="urn:schemas-microsoft-com:vml" Requires="v">
                <p:oleObj spid="_x0000_s195717" name="Equation" r:id="rId7" imgW="5003640" imgH="952200" progId="Equation.DSMT4">
                  <p:embed/>
                </p:oleObj>
              </mc:Choice>
              <mc:Fallback>
                <p:oleObj name="Equation" r:id="rId7" imgW="5003640" imgH="95220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93925" y="1400175"/>
                        <a:ext cx="4995863" cy="9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96612"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96619"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Hence asymptotically (in large samples) it ought to be safe to assume that the regression coefficients have normal distributions, even if Assumption B.8 is invalid, provided that the other regression model assumptions are satisfied.</a:t>
            </a:r>
            <a:endParaRPr lang="en-GB" sz="1500"/>
          </a:p>
        </p:txBody>
      </p:sp>
      <p:sp>
        <p:nvSpPr>
          <p:cNvPr id="196620"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dirty="0">
                <a:solidFill>
                  <a:srgbClr val="3366FF"/>
                </a:solidFill>
                <a:latin typeface="Arial" charset="0"/>
              </a:rPr>
              <a:t>	</a:t>
            </a:r>
            <a:r>
              <a:rPr lang="en-US" sz="1000" dirty="0" smtClean="0">
                <a:solidFill>
                  <a:srgbClr val="3366FF"/>
                </a:solidFill>
                <a:latin typeface="Arial" charset="0"/>
              </a:rPr>
              <a:t>24</a:t>
            </a:r>
            <a:endParaRPr lang="en-US" sz="1000" dirty="0">
              <a:solidFill>
                <a:srgbClr val="3366FF"/>
              </a:solidFill>
              <a:latin typeface="Arial"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5" name="Text Box 2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MODEL B: PROPERTIES OF THE REGRESSION COEFFICIENTS</a:t>
            </a:r>
            <a:endParaRPr lang="en-GB" sz="1600" dirty="0">
              <a:latin typeface="Times New Roman" pitchFamily="18" charset="0"/>
            </a:endParaRPr>
          </a:p>
        </p:txBody>
      </p:sp>
      <p:sp>
        <p:nvSpPr>
          <p:cNvPr id="17" name="Rectangle 5"/>
          <p:cNvSpPr>
            <a:spLocks noChangeArrowheads="1"/>
          </p:cNvSpPr>
          <p:nvPr/>
        </p:nvSpPr>
        <p:spPr bwMode="auto">
          <a:xfrm>
            <a:off x="0" y="538849"/>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18" name="Object 8"/>
          <p:cNvGraphicFramePr>
            <a:graphicFrameLocks noChangeAspect="1"/>
          </p:cNvGraphicFramePr>
          <p:nvPr>
            <p:extLst>
              <p:ext uri="{D42A27DB-BD31-4B8C-83A1-F6EECF244321}">
                <p14:modId xmlns:p14="http://schemas.microsoft.com/office/powerpoint/2010/main" val="4114406949"/>
              </p:ext>
            </p:extLst>
          </p:nvPr>
        </p:nvGraphicFramePr>
        <p:xfrm>
          <a:off x="3384550" y="644400"/>
          <a:ext cx="2374900" cy="381000"/>
        </p:xfrm>
        <a:graphic>
          <a:graphicData uri="http://schemas.openxmlformats.org/presentationml/2006/ole">
            <mc:AlternateContent xmlns:mc="http://schemas.openxmlformats.org/markup-compatibility/2006">
              <mc:Choice xmlns:v="urn:schemas-microsoft-com:vml" Requires="v">
                <p:oleObj spid="_x0000_s196741"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4550" y="6444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Rectangle 7"/>
          <p:cNvSpPr>
            <a:spLocks noChangeArrowheads="1"/>
          </p:cNvSpPr>
          <p:nvPr/>
        </p:nvSpPr>
        <p:spPr bwMode="auto">
          <a:xfrm>
            <a:off x="0" y="2595600"/>
            <a:ext cx="9140825" cy="432000"/>
          </a:xfrm>
          <a:prstGeom prst="rect">
            <a:avLst/>
          </a:prstGeom>
          <a:solidFill>
            <a:srgbClr val="F8F8FA"/>
          </a:solidFill>
          <a:ln>
            <a:noFill/>
          </a:ln>
          <a:effectLst>
            <a:innerShdw blurRad="76200">
              <a:srgbClr val="003366"/>
            </a:innerShdw>
          </a:effectLst>
        </p:spPr>
        <p:txBody>
          <a:bodyPr wrap="none" anchor="ctr"/>
          <a:lstStyle/>
          <a:p>
            <a:endParaRPr lang="en-GB"/>
          </a:p>
        </p:txBody>
      </p:sp>
      <p:sp>
        <p:nvSpPr>
          <p:cNvPr id="22" name="Text Box 6"/>
          <p:cNvSpPr txBox="1">
            <a:spLocks noChangeArrowheads="1"/>
          </p:cNvSpPr>
          <p:nvPr/>
        </p:nvSpPr>
        <p:spPr bwMode="auto">
          <a:xfrm>
            <a:off x="301625" y="2613600"/>
            <a:ext cx="8532813" cy="4302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22300" indent="-622300">
              <a:tabLst>
                <a:tab pos="2514600" algn="l"/>
              </a:tabLst>
              <a:defRPr sz="2400">
                <a:solidFill>
                  <a:schemeClr val="tx1"/>
                </a:solidFill>
                <a:latin typeface="Times New Roman" pitchFamily="18" charset="0"/>
              </a:defRPr>
            </a:lvl1pPr>
            <a:lvl2pPr marL="2693988">
              <a:tabLst>
                <a:tab pos="2514600" algn="l"/>
              </a:tabLst>
              <a:defRPr sz="2400">
                <a:solidFill>
                  <a:schemeClr val="tx1"/>
                </a:solidFill>
                <a:latin typeface="Times New Roman" pitchFamily="18" charset="0"/>
              </a:defRPr>
            </a:lvl2pPr>
            <a:lvl3pPr marL="2873375">
              <a:tabLst>
                <a:tab pos="2514600" algn="l"/>
              </a:tabLst>
              <a:defRPr sz="2400">
                <a:solidFill>
                  <a:schemeClr val="tx1"/>
                </a:solidFill>
                <a:latin typeface="Times New Roman" pitchFamily="18" charset="0"/>
              </a:defRPr>
            </a:lvl3pPr>
            <a:lvl4pPr marL="3052763">
              <a:tabLst>
                <a:tab pos="2514600" algn="l"/>
              </a:tabLst>
              <a:defRPr sz="2400">
                <a:solidFill>
                  <a:schemeClr val="tx1"/>
                </a:solidFill>
                <a:latin typeface="Times New Roman" pitchFamily="18" charset="0"/>
              </a:defRPr>
            </a:lvl4pPr>
            <a:lvl5pPr marL="3232150">
              <a:tabLst>
                <a:tab pos="2514600" algn="l"/>
              </a:tabLst>
              <a:defRPr sz="2400">
                <a:solidFill>
                  <a:schemeClr val="tx1"/>
                </a:solidFill>
                <a:latin typeface="Times New Roman" pitchFamily="18" charset="0"/>
              </a:defRPr>
            </a:lvl5pPr>
            <a:lvl6pPr marL="3689350" eaLnBrk="0" fontAlgn="base" hangingPunct="0">
              <a:spcBef>
                <a:spcPct val="0"/>
              </a:spcBef>
              <a:spcAft>
                <a:spcPct val="0"/>
              </a:spcAft>
              <a:tabLst>
                <a:tab pos="2514600" algn="l"/>
              </a:tabLst>
              <a:defRPr sz="2400">
                <a:solidFill>
                  <a:schemeClr val="tx1"/>
                </a:solidFill>
                <a:latin typeface="Times New Roman" pitchFamily="18" charset="0"/>
              </a:defRPr>
            </a:lvl6pPr>
            <a:lvl7pPr marL="4146550" eaLnBrk="0" fontAlgn="base" hangingPunct="0">
              <a:spcBef>
                <a:spcPct val="0"/>
              </a:spcBef>
              <a:spcAft>
                <a:spcPct val="0"/>
              </a:spcAft>
              <a:tabLst>
                <a:tab pos="2514600" algn="l"/>
              </a:tabLst>
              <a:defRPr sz="2400">
                <a:solidFill>
                  <a:schemeClr val="tx1"/>
                </a:solidFill>
                <a:latin typeface="Times New Roman" pitchFamily="18" charset="0"/>
              </a:defRPr>
            </a:lvl7pPr>
            <a:lvl8pPr marL="4603750" eaLnBrk="0" fontAlgn="base" hangingPunct="0">
              <a:spcBef>
                <a:spcPct val="0"/>
              </a:spcBef>
              <a:spcAft>
                <a:spcPct val="0"/>
              </a:spcAft>
              <a:tabLst>
                <a:tab pos="2514600" algn="l"/>
              </a:tabLst>
              <a:defRPr sz="2400">
                <a:solidFill>
                  <a:schemeClr val="tx1"/>
                </a:solidFill>
                <a:latin typeface="Times New Roman" pitchFamily="18" charset="0"/>
              </a:defRPr>
            </a:lvl8pPr>
            <a:lvl9pPr marL="5060950" eaLnBrk="0" fontAlgn="base" hangingPunct="0">
              <a:spcBef>
                <a:spcPct val="0"/>
              </a:spcBef>
              <a:spcAft>
                <a:spcPct val="0"/>
              </a:spcAft>
              <a:tabLst>
                <a:tab pos="2514600" algn="l"/>
              </a:tabLst>
              <a:defRPr sz="2400">
                <a:solidFill>
                  <a:schemeClr val="tx1"/>
                </a:solidFill>
                <a:latin typeface="Times New Roman" pitchFamily="18" charset="0"/>
              </a:defRPr>
            </a:lvl9pPr>
          </a:lstStyle>
          <a:p>
            <a:r>
              <a:rPr lang="en-GB" sz="1800" b="1" dirty="0" smtClean="0">
                <a:latin typeface="Arial" charset="0"/>
              </a:rPr>
              <a:t>B.8</a:t>
            </a:r>
            <a:r>
              <a:rPr lang="en-GB" sz="1800" b="1" dirty="0">
                <a:latin typeface="Arial" charset="0"/>
              </a:rPr>
              <a:t>	The disturbance term has a normal </a:t>
            </a:r>
            <a:r>
              <a:rPr lang="en-GB" sz="1800" b="1" dirty="0" smtClean="0">
                <a:latin typeface="Arial" charset="0"/>
              </a:rPr>
              <a:t>distribution.</a:t>
            </a:r>
            <a:endParaRPr lang="en-US" sz="1800" b="1" dirty="0">
              <a:latin typeface="Arial" charset="0"/>
            </a:endParaRPr>
          </a:p>
        </p:txBody>
      </p:sp>
      <p:sp>
        <p:nvSpPr>
          <p:cNvPr id="23" name="Rectangle 4"/>
          <p:cNvSpPr>
            <a:spLocks noChangeArrowheads="1"/>
          </p:cNvSpPr>
          <p:nvPr/>
        </p:nvSpPr>
        <p:spPr bwMode="auto">
          <a:xfrm>
            <a:off x="0" y="1274400"/>
            <a:ext cx="9144000" cy="12132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6" name="Rectangle 4"/>
          <p:cNvSpPr>
            <a:spLocks noChangeArrowheads="1"/>
          </p:cNvSpPr>
          <p:nvPr/>
        </p:nvSpPr>
        <p:spPr bwMode="auto">
          <a:xfrm>
            <a:off x="6524625" y="2257050"/>
            <a:ext cx="2466976" cy="1057650"/>
          </a:xfrm>
          <a:prstGeom prst="rect">
            <a:avLst/>
          </a:prstGeom>
          <a:solidFill>
            <a:srgbClr val="F8F8FA"/>
          </a:solidFill>
          <a:ln>
            <a:noFill/>
          </a:ln>
          <a:effectLst>
            <a:innerShdw blurRad="95250">
              <a:srgbClr val="003366"/>
            </a:innerShdw>
          </a:effectLst>
        </p:spPr>
        <p:txBody>
          <a:bodyPr/>
          <a:lstStyle/>
          <a:p>
            <a:pPr>
              <a:defRPr/>
            </a:pPr>
            <a:endParaRPr lang="en-GB"/>
          </a:p>
        </p:txBody>
      </p:sp>
      <p:graphicFrame>
        <p:nvGraphicFramePr>
          <p:cNvPr id="28" name="Object 9"/>
          <p:cNvGraphicFramePr>
            <a:graphicFrameLocks noChangeAspect="1"/>
          </p:cNvGraphicFramePr>
          <p:nvPr>
            <p:extLst>
              <p:ext uri="{D42A27DB-BD31-4B8C-83A1-F6EECF244321}">
                <p14:modId xmlns:p14="http://schemas.microsoft.com/office/powerpoint/2010/main" val="2061045301"/>
              </p:ext>
            </p:extLst>
          </p:nvPr>
        </p:nvGraphicFramePr>
        <p:xfrm>
          <a:off x="6634163" y="2349500"/>
          <a:ext cx="2228850" cy="850900"/>
        </p:xfrm>
        <a:graphic>
          <a:graphicData uri="http://schemas.openxmlformats.org/presentationml/2006/ole">
            <mc:AlternateContent xmlns:mc="http://schemas.openxmlformats.org/markup-compatibility/2006">
              <mc:Choice xmlns:v="urn:schemas-microsoft-com:vml" Requires="v">
                <p:oleObj spid="_x0000_s196742" name="Equation" r:id="rId5" imgW="2234880" imgH="850680" progId="Equation.3">
                  <p:embed/>
                </p:oleObj>
              </mc:Choice>
              <mc:Fallback>
                <p:oleObj name="Equation" r:id="rId5" imgW="2234880" imgH="850680" progId="Equation.3">
                  <p:embed/>
                  <p:pic>
                    <p:nvPicPr>
                      <p:cNvPr id="0" name=""/>
                      <p:cNvPicPr>
                        <a:picLocks noChangeAspect="1" noChangeArrowheads="1"/>
                      </p:cNvPicPr>
                      <p:nvPr/>
                    </p:nvPicPr>
                    <p:blipFill>
                      <a:blip r:embed="rId6"/>
                      <a:srcRect/>
                      <a:stretch>
                        <a:fillRect/>
                      </a:stretch>
                    </p:blipFill>
                    <p:spPr bwMode="auto">
                      <a:xfrm>
                        <a:off x="6634163" y="2349500"/>
                        <a:ext cx="2228850" cy="850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3579522398"/>
              </p:ext>
            </p:extLst>
          </p:nvPr>
        </p:nvGraphicFramePr>
        <p:xfrm>
          <a:off x="2193925" y="1400175"/>
          <a:ext cx="4995863" cy="947738"/>
        </p:xfrm>
        <a:graphic>
          <a:graphicData uri="http://schemas.openxmlformats.org/presentationml/2006/ole">
            <mc:AlternateContent xmlns:mc="http://schemas.openxmlformats.org/markup-compatibility/2006">
              <mc:Choice xmlns:v="urn:schemas-microsoft-com:vml" Requires="v">
                <p:oleObj spid="_x0000_s196743" name="Equation" r:id="rId7" imgW="5003640" imgH="952200" progId="Equation.DSMT4">
                  <p:embed/>
                </p:oleObj>
              </mc:Choice>
              <mc:Fallback>
                <p:oleObj name="Equation" r:id="rId7" imgW="5003640" imgH="952200" progId="Equation.DSMT4">
                  <p:embed/>
                  <p:pic>
                    <p:nvPicPr>
                      <p:cNvPr id="0" name="Object 7"/>
                      <p:cNvPicPr>
                        <a:picLocks noChangeAspect="1" noChangeArrowheads="1"/>
                      </p:cNvPicPr>
                      <p:nvPr/>
                    </p:nvPicPr>
                    <p:blipFill>
                      <a:blip r:embed="rId8"/>
                      <a:srcRect/>
                      <a:stretch>
                        <a:fillRect/>
                      </a:stretch>
                    </p:blipFill>
                    <p:spPr bwMode="auto">
                      <a:xfrm>
                        <a:off x="2193925" y="1400175"/>
                        <a:ext cx="4995863" cy="9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2" name="Text Box 8"/>
          <p:cNvSpPr txBox="1">
            <a:spLocks noChangeArrowheads="1"/>
          </p:cNvSpPr>
          <p:nvPr/>
        </p:nvSpPr>
        <p:spPr bwMode="auto">
          <a:xfrm>
            <a:off x="8181975" y="6553200"/>
            <a:ext cx="88582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2016.05.07</a:t>
            </a:r>
            <a:endParaRPr lang="en-US" sz="1000" dirty="0">
              <a:solidFill>
                <a:srgbClr val="3366FF"/>
              </a:solidFill>
            </a:endParaRPr>
          </a:p>
        </p:txBody>
      </p:sp>
      <p:sp>
        <p:nvSpPr>
          <p:cNvPr id="6" name="Text Box 9"/>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l">
              <a:lnSpc>
                <a:spcPct val="120000"/>
              </a:lnSpc>
              <a:spcBef>
                <a:spcPct val="50000"/>
              </a:spcBef>
            </a:pPr>
            <a:endParaRPr lang="en-GB" sz="1200" b="1" dirty="0">
              <a:solidFill>
                <a:schemeClr val="bg1"/>
              </a:solidFill>
            </a:endParaRPr>
          </a:p>
          <a:p>
            <a:pPr algn="l">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gn="l">
              <a:lnSpc>
                <a:spcPct val="120000"/>
              </a:lnSpc>
            </a:pPr>
            <a:endParaRPr lang="en-GB" sz="1200" b="1" dirty="0">
              <a:solidFill>
                <a:schemeClr val="bg1"/>
              </a:solidFill>
            </a:endParaRPr>
          </a:p>
          <a:p>
            <a:pPr algn="l">
              <a:lnSpc>
                <a:spcPct val="120000"/>
              </a:lnSpc>
            </a:pPr>
            <a:r>
              <a:rPr lang="en-GB" sz="1200" b="1" dirty="0">
                <a:solidFill>
                  <a:schemeClr val="bg1"/>
                </a:solidFill>
              </a:rPr>
              <a:t>These slideshows may be downloaded by anyone, anywhere for personal use.</a:t>
            </a:r>
          </a:p>
          <a:p>
            <a:pPr algn="l">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gn="l">
              <a:lnSpc>
                <a:spcPct val="120000"/>
              </a:lnSpc>
            </a:pPr>
            <a:endParaRPr lang="en-GB" sz="1200" b="1" dirty="0">
              <a:solidFill>
                <a:schemeClr val="bg1"/>
              </a:solidFill>
            </a:endParaRPr>
          </a:p>
          <a:p>
            <a:pPr algn="l">
              <a:lnSpc>
                <a:spcPct val="120000"/>
              </a:lnSpc>
            </a:pPr>
            <a:r>
              <a:rPr lang="en-GB" sz="1200" b="1" dirty="0">
                <a:solidFill>
                  <a:schemeClr val="bg1"/>
                </a:solidFill>
              </a:rPr>
              <a:t>The content of this slideshow comes from Section </a:t>
            </a:r>
            <a:r>
              <a:rPr lang="en-GB" sz="1200" b="1" dirty="0" smtClean="0">
                <a:solidFill>
                  <a:schemeClr val="bg1"/>
                </a:solidFill>
              </a:rPr>
              <a:t>8.3 </a:t>
            </a:r>
            <a:r>
              <a:rPr lang="en-GB" sz="1200" b="1" dirty="0">
                <a:solidFill>
                  <a:schemeClr val="bg1"/>
                </a:solidFill>
              </a:rPr>
              <a:t>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gn="l">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dirty="0">
                <a:solidFill>
                  <a:schemeClr val="bg1"/>
                </a:solidFill>
                <a:hlinkClick r:id="rId2"/>
              </a:rPr>
              <a:t>http://</a:t>
            </a:r>
            <a:r>
              <a:rPr lang="en-GB" sz="1200" b="1" dirty="0" smtClean="0">
                <a:solidFill>
                  <a:schemeClr val="bg1"/>
                </a:solidFill>
                <a:hlinkClick r:id="rId2"/>
              </a:rPr>
              <a:t>www.oxfordtextbooks.co.uk/orc/dougherty5e</a:t>
            </a:r>
            <a:r>
              <a:rPr lang="en-GB" sz="1200" b="1" dirty="0" smtClean="0">
                <a:solidFill>
                  <a:schemeClr val="bg1"/>
                </a:solidFill>
                <a:hlinkClick r:id="rId2"/>
              </a:rPr>
              <a:t>/</a:t>
            </a:r>
            <a:r>
              <a:rPr lang="en-GB" sz="1200" b="1" dirty="0" smtClean="0">
                <a:solidFill>
                  <a:schemeClr val="bg1"/>
                </a:solidFill>
              </a:rPr>
              <a:t>.</a:t>
            </a:r>
          </a:p>
          <a:p>
            <a:pPr algn="l">
              <a:lnSpc>
                <a:spcPct val="120000"/>
              </a:lnSpc>
            </a:pPr>
            <a:endParaRPr lang="en-GB" sz="1200" b="1" dirty="0">
              <a:solidFill>
                <a:schemeClr val="bg1"/>
              </a:solidFill>
            </a:endParaRPr>
          </a:p>
          <a:p>
            <a:pPr algn="l">
              <a:lnSpc>
                <a:spcPct val="120000"/>
              </a:lnSpc>
            </a:pPr>
            <a:r>
              <a:rPr lang="en-GB" sz="1200" b="1" dirty="0">
                <a:solidFill>
                  <a:schemeClr val="bg1"/>
                </a:solidFill>
              </a:rPr>
              <a:t>Individuals studying econometrics on their own who feel that they might benefit from participation in a formal course should consider the London School of Economics summer school course</a:t>
            </a:r>
          </a:p>
          <a:p>
            <a:pPr algn="l">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gn="l">
              <a:lnSpc>
                <a:spcPct val="120000"/>
              </a:lnSpc>
            </a:pPr>
            <a:r>
              <a:rPr lang="en-GB" sz="1200" b="1" dirty="0">
                <a:solidFill>
                  <a:schemeClr val="bg1"/>
                </a:solidFill>
              </a:rPr>
              <a:t>or the University of London International Programmes distance learning course</a:t>
            </a:r>
          </a:p>
          <a:p>
            <a:pPr algn="l">
              <a:lnSpc>
                <a:spcPct val="120000"/>
              </a:lnSpc>
            </a:pPr>
            <a:r>
              <a:rPr lang="en-GB" sz="1200" b="1" dirty="0">
                <a:solidFill>
                  <a:schemeClr val="bg1"/>
                </a:solidFill>
              </a:rPr>
              <a:t>EC2020 Elements of Econometrics</a:t>
            </a:r>
          </a:p>
          <a:p>
            <a:pPr algn="l">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974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We </a:t>
            </a:r>
            <a:r>
              <a:rPr lang="en-GB" sz="1500" b="1" dirty="0" smtClean="0"/>
              <a:t>saw in Chapter 2 </a:t>
            </a:r>
            <a:r>
              <a:rPr lang="en-GB" sz="1500" b="1" dirty="0"/>
              <a:t>that the slope coefficient can be decomposed into the true value plus a weighted linear combination of the values of the disturbance term in the sample, where the weights depend on the observations on </a:t>
            </a:r>
            <a:r>
              <a:rPr lang="en-GB" sz="1500" b="1" i="1" dirty="0"/>
              <a:t>X</a:t>
            </a:r>
            <a:r>
              <a:rPr lang="en-GB" sz="1500" b="1" dirty="0"/>
              <a:t>.</a:t>
            </a:r>
            <a:r>
              <a:rPr lang="en-US" sz="1500" dirty="0"/>
              <a:t> </a:t>
            </a:r>
            <a:endParaRPr lang="en-GB" sz="1500" dirty="0"/>
          </a:p>
        </p:txBody>
      </p:sp>
      <p:sp>
        <p:nvSpPr>
          <p:cNvPr id="159751"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59765" name="Text Box 2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2</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4" name="Text Box 2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MODEL B: PROPERTIES OF THE REGRESSION COEFFICIENTS</a:t>
            </a:r>
            <a:endParaRPr lang="en-GB" sz="1600" dirty="0">
              <a:latin typeface="Times New Roman" pitchFamily="18" charset="0"/>
            </a:endParaRPr>
          </a:p>
        </p:txBody>
      </p:sp>
      <p:sp>
        <p:nvSpPr>
          <p:cNvPr id="22" name="Rectangle 5"/>
          <p:cNvSpPr>
            <a:spLocks noChangeArrowheads="1"/>
          </p:cNvSpPr>
          <p:nvPr/>
        </p:nvSpPr>
        <p:spPr bwMode="auto">
          <a:xfrm>
            <a:off x="0" y="538849"/>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23" name="Rectangle 4"/>
          <p:cNvSpPr>
            <a:spLocks noChangeArrowheads="1"/>
          </p:cNvSpPr>
          <p:nvPr/>
        </p:nvSpPr>
        <p:spPr bwMode="auto">
          <a:xfrm>
            <a:off x="0" y="1274400"/>
            <a:ext cx="9144000" cy="12132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27" name="Object 8"/>
          <p:cNvGraphicFramePr>
            <a:graphicFrameLocks noChangeAspect="1"/>
          </p:cNvGraphicFramePr>
          <p:nvPr>
            <p:extLst>
              <p:ext uri="{D42A27DB-BD31-4B8C-83A1-F6EECF244321}">
                <p14:modId xmlns:p14="http://schemas.microsoft.com/office/powerpoint/2010/main" val="2464489712"/>
              </p:ext>
            </p:extLst>
          </p:nvPr>
        </p:nvGraphicFramePr>
        <p:xfrm>
          <a:off x="3384550" y="644400"/>
          <a:ext cx="2374900" cy="381000"/>
        </p:xfrm>
        <a:graphic>
          <a:graphicData uri="http://schemas.openxmlformats.org/presentationml/2006/ole">
            <mc:AlternateContent xmlns:mc="http://schemas.openxmlformats.org/markup-compatibility/2006">
              <mc:Choice xmlns:v="urn:schemas-microsoft-com:vml" Requires="v">
                <p:oleObj spid="_x0000_s159899" name="Equation" r:id="rId4" imgW="2374560" imgH="380880" progId="Equation.3">
                  <p:embed/>
                </p:oleObj>
              </mc:Choice>
              <mc:Fallback>
                <p:oleObj name="Equation" r:id="rId4" imgW="237456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84550" y="6444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 name="Rectangle 4"/>
          <p:cNvSpPr>
            <a:spLocks noChangeArrowheads="1"/>
          </p:cNvSpPr>
          <p:nvPr/>
        </p:nvSpPr>
        <p:spPr bwMode="auto">
          <a:xfrm>
            <a:off x="6315076" y="1228350"/>
            <a:ext cx="2590800" cy="1057650"/>
          </a:xfrm>
          <a:prstGeom prst="rect">
            <a:avLst/>
          </a:prstGeom>
          <a:solidFill>
            <a:srgbClr val="F8F8FA"/>
          </a:solidFill>
          <a:ln>
            <a:noFill/>
          </a:ln>
          <a:effectLst>
            <a:innerShdw blurRad="95250">
              <a:srgbClr val="003366"/>
            </a:innerShdw>
          </a:effectLst>
        </p:spPr>
        <p:txBody>
          <a:bodyPr/>
          <a:lstStyle/>
          <a:p>
            <a:pPr>
              <a:defRPr/>
            </a:pPr>
            <a:endParaRPr lang="en-GB"/>
          </a:p>
        </p:txBody>
      </p:sp>
      <p:graphicFrame>
        <p:nvGraphicFramePr>
          <p:cNvPr id="29" name="Object 9"/>
          <p:cNvGraphicFramePr>
            <a:graphicFrameLocks noChangeAspect="1"/>
          </p:cNvGraphicFramePr>
          <p:nvPr>
            <p:extLst>
              <p:ext uri="{D42A27DB-BD31-4B8C-83A1-F6EECF244321}">
                <p14:modId xmlns:p14="http://schemas.microsoft.com/office/powerpoint/2010/main" val="3487557228"/>
              </p:ext>
            </p:extLst>
          </p:nvPr>
        </p:nvGraphicFramePr>
        <p:xfrm>
          <a:off x="6491288" y="1320800"/>
          <a:ext cx="2228850" cy="850900"/>
        </p:xfrm>
        <a:graphic>
          <a:graphicData uri="http://schemas.openxmlformats.org/presentationml/2006/ole">
            <mc:AlternateContent xmlns:mc="http://schemas.openxmlformats.org/markup-compatibility/2006">
              <mc:Choice xmlns:v="urn:schemas-microsoft-com:vml" Requires="v">
                <p:oleObj spid="_x0000_s159900" name="Equation" r:id="rId6" imgW="2234880" imgH="850680" progId="Equation.3">
                  <p:embed/>
                </p:oleObj>
              </mc:Choice>
              <mc:Fallback>
                <p:oleObj name="Equation" r:id="rId6" imgW="2234880" imgH="850680" progId="Equation.3">
                  <p:embed/>
                  <p:pic>
                    <p:nvPicPr>
                      <p:cNvPr id="0" name=""/>
                      <p:cNvPicPr>
                        <a:picLocks noChangeAspect="1" noChangeArrowheads="1"/>
                      </p:cNvPicPr>
                      <p:nvPr/>
                    </p:nvPicPr>
                    <p:blipFill>
                      <a:blip r:embed="rId7"/>
                      <a:srcRect/>
                      <a:stretch>
                        <a:fillRect/>
                      </a:stretch>
                    </p:blipFill>
                    <p:spPr bwMode="auto">
                      <a:xfrm>
                        <a:off x="6491288" y="1320800"/>
                        <a:ext cx="2228850" cy="850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102849327"/>
              </p:ext>
            </p:extLst>
          </p:nvPr>
        </p:nvGraphicFramePr>
        <p:xfrm>
          <a:off x="1082675" y="1400175"/>
          <a:ext cx="4995863" cy="947738"/>
        </p:xfrm>
        <a:graphic>
          <a:graphicData uri="http://schemas.openxmlformats.org/presentationml/2006/ole">
            <mc:AlternateContent xmlns:mc="http://schemas.openxmlformats.org/markup-compatibility/2006">
              <mc:Choice xmlns:v="urn:schemas-microsoft-com:vml" Requires="v">
                <p:oleObj spid="_x0000_s159901" name="Equation" r:id="rId8" imgW="5003640" imgH="952200" progId="Equation.DSMT4">
                  <p:embed/>
                </p:oleObj>
              </mc:Choice>
              <mc:Fallback>
                <p:oleObj name="Equation" r:id="rId8" imgW="5003640" imgH="952200" progId="Equation.DSMT4">
                  <p:embed/>
                  <p:pic>
                    <p:nvPicPr>
                      <p:cNvPr id="0" name="Object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82675" y="1400175"/>
                        <a:ext cx="4995863" cy="9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4"/>
          <p:cNvSpPr>
            <a:spLocks noChangeArrowheads="1"/>
          </p:cNvSpPr>
          <p:nvPr/>
        </p:nvSpPr>
        <p:spPr bwMode="auto">
          <a:xfrm>
            <a:off x="0" y="2595600"/>
            <a:ext cx="9144000" cy="71437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7" name="Rectangle 5"/>
          <p:cNvSpPr>
            <a:spLocks noChangeArrowheads="1"/>
          </p:cNvSpPr>
          <p:nvPr/>
        </p:nvSpPr>
        <p:spPr bwMode="auto">
          <a:xfrm>
            <a:off x="0" y="538849"/>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28" name="Rectangle 4"/>
          <p:cNvSpPr>
            <a:spLocks noChangeArrowheads="1"/>
          </p:cNvSpPr>
          <p:nvPr/>
        </p:nvSpPr>
        <p:spPr bwMode="auto">
          <a:xfrm>
            <a:off x="0" y="1274400"/>
            <a:ext cx="9144000" cy="12132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30" name="Object 8"/>
          <p:cNvGraphicFramePr>
            <a:graphicFrameLocks noChangeAspect="1"/>
          </p:cNvGraphicFramePr>
          <p:nvPr>
            <p:extLst>
              <p:ext uri="{D42A27DB-BD31-4B8C-83A1-F6EECF244321}">
                <p14:modId xmlns:p14="http://schemas.microsoft.com/office/powerpoint/2010/main" val="1851174709"/>
              </p:ext>
            </p:extLst>
          </p:nvPr>
        </p:nvGraphicFramePr>
        <p:xfrm>
          <a:off x="3384550" y="644400"/>
          <a:ext cx="2374900" cy="381000"/>
        </p:xfrm>
        <a:graphic>
          <a:graphicData uri="http://schemas.openxmlformats.org/presentationml/2006/ole">
            <mc:AlternateContent xmlns:mc="http://schemas.openxmlformats.org/markup-compatibility/2006">
              <mc:Choice xmlns:v="urn:schemas-microsoft-com:vml" Requires="v">
                <p:oleObj spid="_x0000_s160982"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4550" y="6444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1" name="Rectangle 4"/>
          <p:cNvSpPr>
            <a:spLocks noChangeArrowheads="1"/>
          </p:cNvSpPr>
          <p:nvPr/>
        </p:nvSpPr>
        <p:spPr bwMode="auto">
          <a:xfrm>
            <a:off x="6315076" y="1228350"/>
            <a:ext cx="2590800" cy="1057650"/>
          </a:xfrm>
          <a:prstGeom prst="rect">
            <a:avLst/>
          </a:prstGeom>
          <a:solidFill>
            <a:srgbClr val="F8F8FA"/>
          </a:solidFill>
          <a:ln>
            <a:noFill/>
          </a:ln>
          <a:effectLst>
            <a:innerShdw blurRad="95250">
              <a:srgbClr val="003366"/>
            </a:innerShdw>
          </a:effectLst>
        </p:spPr>
        <p:txBody>
          <a:bodyPr/>
          <a:lstStyle/>
          <a:p>
            <a:pPr>
              <a:defRPr/>
            </a:pPr>
            <a:endParaRPr lang="en-GB"/>
          </a:p>
        </p:txBody>
      </p:sp>
      <p:graphicFrame>
        <p:nvGraphicFramePr>
          <p:cNvPr id="32" name="Object 9"/>
          <p:cNvGraphicFramePr>
            <a:graphicFrameLocks noChangeAspect="1"/>
          </p:cNvGraphicFramePr>
          <p:nvPr>
            <p:extLst>
              <p:ext uri="{D42A27DB-BD31-4B8C-83A1-F6EECF244321}">
                <p14:modId xmlns:p14="http://schemas.microsoft.com/office/powerpoint/2010/main" val="34829380"/>
              </p:ext>
            </p:extLst>
          </p:nvPr>
        </p:nvGraphicFramePr>
        <p:xfrm>
          <a:off x="6491288" y="1320800"/>
          <a:ext cx="2228850" cy="850900"/>
        </p:xfrm>
        <a:graphic>
          <a:graphicData uri="http://schemas.openxmlformats.org/presentationml/2006/ole">
            <mc:AlternateContent xmlns:mc="http://schemas.openxmlformats.org/markup-compatibility/2006">
              <mc:Choice xmlns:v="urn:schemas-microsoft-com:vml" Requires="v">
                <p:oleObj spid="_x0000_s160983" name="Equation" r:id="rId5" imgW="2234880" imgH="850680" progId="Equation.3">
                  <p:embed/>
                </p:oleObj>
              </mc:Choice>
              <mc:Fallback>
                <p:oleObj name="Equation" r:id="rId5" imgW="2234880" imgH="850680" progId="Equation.3">
                  <p:embed/>
                  <p:pic>
                    <p:nvPicPr>
                      <p:cNvPr id="0" name=""/>
                      <p:cNvPicPr>
                        <a:picLocks noChangeAspect="1" noChangeArrowheads="1"/>
                      </p:cNvPicPr>
                      <p:nvPr/>
                    </p:nvPicPr>
                    <p:blipFill>
                      <a:blip r:embed="rId6"/>
                      <a:srcRect/>
                      <a:stretch>
                        <a:fillRect/>
                      </a:stretch>
                    </p:blipFill>
                    <p:spPr bwMode="auto">
                      <a:xfrm>
                        <a:off x="6491288" y="1320800"/>
                        <a:ext cx="2228850" cy="850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077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now take expectations.  </a:t>
            </a:r>
            <a:r>
              <a:rPr lang="en-GB" sz="1500" b="1" i="1">
                <a:latin typeface="Symbol" pitchFamily="18" charset="2"/>
              </a:rPr>
              <a:t>b</a:t>
            </a:r>
            <a:r>
              <a:rPr lang="en-GB" sz="1500" b="1" baseline="-25000"/>
              <a:t>2</a:t>
            </a:r>
            <a:r>
              <a:rPr lang="en-GB" sz="1500" b="1"/>
              <a:t> is just a constant, so it is unaffected.</a:t>
            </a:r>
            <a:endParaRPr lang="en-GB" sz="1500"/>
          </a:p>
        </p:txBody>
      </p:sp>
      <p:sp>
        <p:nvSpPr>
          <p:cNvPr id="160775"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60791" name="Text Box 2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3</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6" name="Text Box 2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MODEL B: PROPERTIES OF THE REGRESSION COEFFICIENTS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102849327"/>
              </p:ext>
            </p:extLst>
          </p:nvPr>
        </p:nvGraphicFramePr>
        <p:xfrm>
          <a:off x="1082675" y="1400175"/>
          <a:ext cx="4995863" cy="947738"/>
        </p:xfrm>
        <a:graphic>
          <a:graphicData uri="http://schemas.openxmlformats.org/presentationml/2006/ole">
            <mc:AlternateContent xmlns:mc="http://schemas.openxmlformats.org/markup-compatibility/2006">
              <mc:Choice xmlns:v="urn:schemas-microsoft-com:vml" Requires="v">
                <p:oleObj spid="_x0000_s160984" name="Equation" r:id="rId7" imgW="5003640" imgH="952200" progId="Equation.DSMT4">
                  <p:embed/>
                </p:oleObj>
              </mc:Choice>
              <mc:Fallback>
                <p:oleObj name="Equation" r:id="rId7" imgW="5003640" imgH="952200" progId="Equation.DSMT4">
                  <p:embed/>
                  <p:pic>
                    <p:nvPicPr>
                      <p:cNvPr id="0"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82675" y="1400175"/>
                        <a:ext cx="4995863" cy="9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4009231831"/>
              </p:ext>
            </p:extLst>
          </p:nvPr>
        </p:nvGraphicFramePr>
        <p:xfrm>
          <a:off x="552450" y="2693988"/>
          <a:ext cx="5545138" cy="514350"/>
        </p:xfrm>
        <a:graphic>
          <a:graphicData uri="http://schemas.openxmlformats.org/presentationml/2006/ole">
            <mc:AlternateContent xmlns:mc="http://schemas.openxmlformats.org/markup-compatibility/2006">
              <mc:Choice xmlns:v="urn:schemas-microsoft-com:vml" Requires="v">
                <p:oleObj spid="_x0000_s160985" name="Equation" r:id="rId9" imgW="5537160" imgH="507960" progId="Equation.DSMT4">
                  <p:embed/>
                </p:oleObj>
              </mc:Choice>
              <mc:Fallback>
                <p:oleObj name="Equation" r:id="rId9" imgW="5537160" imgH="507960" progId="Equation.DSMT4">
                  <p:embed/>
                  <p:pic>
                    <p:nvPicPr>
                      <p:cNvPr id="0" name="Object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2450" y="2693988"/>
                        <a:ext cx="5545138"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0788" name="Rectangle 20"/>
          <p:cNvSpPr>
            <a:spLocks noChangeArrowheads="1"/>
          </p:cNvSpPr>
          <p:nvPr/>
        </p:nvSpPr>
        <p:spPr bwMode="auto">
          <a:xfrm>
            <a:off x="3835400" y="2695575"/>
            <a:ext cx="2384425" cy="5334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4"/>
          <p:cNvSpPr>
            <a:spLocks noChangeArrowheads="1"/>
          </p:cNvSpPr>
          <p:nvPr/>
        </p:nvSpPr>
        <p:spPr bwMode="auto">
          <a:xfrm>
            <a:off x="0" y="4082400"/>
            <a:ext cx="9144000" cy="7596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282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have now used the first expectation rule to rewrite the expectation of the linear combination as the sum of the expectations of its components. </a:t>
            </a:r>
            <a:endParaRPr lang="en-GB" sz="1500"/>
          </a:p>
        </p:txBody>
      </p:sp>
      <p:sp>
        <p:nvSpPr>
          <p:cNvPr id="162822"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graphicFrame>
        <p:nvGraphicFramePr>
          <p:cNvPr id="162830" name="Object 14"/>
          <p:cNvGraphicFramePr>
            <a:graphicFrameLocks noChangeAspect="1"/>
          </p:cNvGraphicFramePr>
          <p:nvPr>
            <p:extLst>
              <p:ext uri="{D42A27DB-BD31-4B8C-83A1-F6EECF244321}">
                <p14:modId xmlns:p14="http://schemas.microsoft.com/office/powerpoint/2010/main" val="1140105610"/>
              </p:ext>
            </p:extLst>
          </p:nvPr>
        </p:nvGraphicFramePr>
        <p:xfrm>
          <a:off x="184150" y="4243388"/>
          <a:ext cx="8724900" cy="449262"/>
        </p:xfrm>
        <a:graphic>
          <a:graphicData uri="http://schemas.openxmlformats.org/presentationml/2006/ole">
            <mc:AlternateContent xmlns:mc="http://schemas.openxmlformats.org/markup-compatibility/2006">
              <mc:Choice xmlns:v="urn:schemas-microsoft-com:vml" Requires="v">
                <p:oleObj spid="_x0000_s163071" name="Equation" r:id="rId3" imgW="8712000" imgH="444240" progId="Equation.3">
                  <p:embed/>
                </p:oleObj>
              </mc:Choice>
              <mc:Fallback>
                <p:oleObj name="Equation" r:id="rId3" imgW="8712000" imgH="444240" progId="Equation.3">
                  <p:embed/>
                  <p:pic>
                    <p:nvPicPr>
                      <p:cNvPr id="0" name="Object 14"/>
                      <p:cNvPicPr>
                        <a:picLocks noChangeAspect="1" noChangeArrowheads="1"/>
                      </p:cNvPicPr>
                      <p:nvPr/>
                    </p:nvPicPr>
                    <p:blipFill>
                      <a:blip r:embed="rId4"/>
                      <a:srcRect/>
                      <a:stretch>
                        <a:fillRect/>
                      </a:stretch>
                    </p:blipFill>
                    <p:spPr bwMode="auto">
                      <a:xfrm>
                        <a:off x="184150" y="4243388"/>
                        <a:ext cx="8724900" cy="4492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2834" name="Text Box 1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4</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7" name="Text Box 2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MODEL B: PROPERTIES OF THE REGRESSION COEFFICIENTS</a:t>
            </a:r>
            <a:endParaRPr lang="en-GB" sz="1600" dirty="0">
              <a:latin typeface="Times New Roman" pitchFamily="18" charset="0"/>
            </a:endParaRPr>
          </a:p>
        </p:txBody>
      </p:sp>
      <p:sp>
        <p:nvSpPr>
          <p:cNvPr id="20" name="Rectangle 4"/>
          <p:cNvSpPr>
            <a:spLocks noChangeArrowheads="1"/>
          </p:cNvSpPr>
          <p:nvPr/>
        </p:nvSpPr>
        <p:spPr bwMode="auto">
          <a:xfrm>
            <a:off x="0" y="2595600"/>
            <a:ext cx="9144000" cy="71437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5" name="Rectangle 5"/>
          <p:cNvSpPr>
            <a:spLocks noChangeArrowheads="1"/>
          </p:cNvSpPr>
          <p:nvPr/>
        </p:nvSpPr>
        <p:spPr bwMode="auto">
          <a:xfrm>
            <a:off x="0" y="538849"/>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30" name="Rectangle 4"/>
          <p:cNvSpPr>
            <a:spLocks noChangeArrowheads="1"/>
          </p:cNvSpPr>
          <p:nvPr/>
        </p:nvSpPr>
        <p:spPr bwMode="auto">
          <a:xfrm>
            <a:off x="0" y="1274400"/>
            <a:ext cx="9144000" cy="12132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32" name="Object 8"/>
          <p:cNvGraphicFramePr>
            <a:graphicFrameLocks noChangeAspect="1"/>
          </p:cNvGraphicFramePr>
          <p:nvPr>
            <p:extLst>
              <p:ext uri="{D42A27DB-BD31-4B8C-83A1-F6EECF244321}">
                <p14:modId xmlns:p14="http://schemas.microsoft.com/office/powerpoint/2010/main" val="3398066937"/>
              </p:ext>
            </p:extLst>
          </p:nvPr>
        </p:nvGraphicFramePr>
        <p:xfrm>
          <a:off x="3384550" y="644400"/>
          <a:ext cx="2374900" cy="381000"/>
        </p:xfrm>
        <a:graphic>
          <a:graphicData uri="http://schemas.openxmlformats.org/presentationml/2006/ole">
            <mc:AlternateContent xmlns:mc="http://schemas.openxmlformats.org/markup-compatibility/2006">
              <mc:Choice xmlns:v="urn:schemas-microsoft-com:vml" Requires="v">
                <p:oleObj spid="_x0000_s163072" name="Equation" r:id="rId5" imgW="2374560" imgH="380880" progId="Equation.3">
                  <p:embed/>
                </p:oleObj>
              </mc:Choice>
              <mc:Fallback>
                <p:oleObj name="Equation" r:id="rId5" imgW="23745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84550" y="6444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Rectangle 4"/>
          <p:cNvSpPr>
            <a:spLocks noChangeArrowheads="1"/>
          </p:cNvSpPr>
          <p:nvPr/>
        </p:nvSpPr>
        <p:spPr bwMode="auto">
          <a:xfrm>
            <a:off x="6315076" y="1228350"/>
            <a:ext cx="2590800" cy="1057650"/>
          </a:xfrm>
          <a:prstGeom prst="rect">
            <a:avLst/>
          </a:prstGeom>
          <a:solidFill>
            <a:srgbClr val="F8F8FA"/>
          </a:solidFill>
          <a:ln>
            <a:noFill/>
          </a:ln>
          <a:effectLst>
            <a:innerShdw blurRad="95250">
              <a:srgbClr val="003366"/>
            </a:innerShdw>
          </a:effectLst>
        </p:spPr>
        <p:txBody>
          <a:bodyPr/>
          <a:lstStyle/>
          <a:p>
            <a:pPr>
              <a:defRPr/>
            </a:pPr>
            <a:endParaRPr lang="en-GB"/>
          </a:p>
        </p:txBody>
      </p:sp>
      <p:graphicFrame>
        <p:nvGraphicFramePr>
          <p:cNvPr id="34" name="Object 9"/>
          <p:cNvGraphicFramePr>
            <a:graphicFrameLocks noChangeAspect="1"/>
          </p:cNvGraphicFramePr>
          <p:nvPr>
            <p:extLst>
              <p:ext uri="{D42A27DB-BD31-4B8C-83A1-F6EECF244321}">
                <p14:modId xmlns:p14="http://schemas.microsoft.com/office/powerpoint/2010/main" val="1399966573"/>
              </p:ext>
            </p:extLst>
          </p:nvPr>
        </p:nvGraphicFramePr>
        <p:xfrm>
          <a:off x="6491288" y="1320800"/>
          <a:ext cx="2228850" cy="850900"/>
        </p:xfrm>
        <a:graphic>
          <a:graphicData uri="http://schemas.openxmlformats.org/presentationml/2006/ole">
            <mc:AlternateContent xmlns:mc="http://schemas.openxmlformats.org/markup-compatibility/2006">
              <mc:Choice xmlns:v="urn:schemas-microsoft-com:vml" Requires="v">
                <p:oleObj spid="_x0000_s163073" name="Equation" r:id="rId7" imgW="2234880" imgH="850680" progId="Equation.3">
                  <p:embed/>
                </p:oleObj>
              </mc:Choice>
              <mc:Fallback>
                <p:oleObj name="Equation" r:id="rId7" imgW="2234880" imgH="850680" progId="Equation.3">
                  <p:embed/>
                  <p:pic>
                    <p:nvPicPr>
                      <p:cNvPr id="0" name=""/>
                      <p:cNvPicPr>
                        <a:picLocks noChangeAspect="1" noChangeArrowheads="1"/>
                      </p:cNvPicPr>
                      <p:nvPr/>
                    </p:nvPicPr>
                    <p:blipFill>
                      <a:blip r:embed="rId8"/>
                      <a:srcRect/>
                      <a:stretch>
                        <a:fillRect/>
                      </a:stretch>
                    </p:blipFill>
                    <p:spPr bwMode="auto">
                      <a:xfrm>
                        <a:off x="6491288" y="1320800"/>
                        <a:ext cx="2228850" cy="850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102849327"/>
              </p:ext>
            </p:extLst>
          </p:nvPr>
        </p:nvGraphicFramePr>
        <p:xfrm>
          <a:off x="1082675" y="1400175"/>
          <a:ext cx="4995863" cy="947738"/>
        </p:xfrm>
        <a:graphic>
          <a:graphicData uri="http://schemas.openxmlformats.org/presentationml/2006/ole">
            <mc:AlternateContent xmlns:mc="http://schemas.openxmlformats.org/markup-compatibility/2006">
              <mc:Choice xmlns:v="urn:schemas-microsoft-com:vml" Requires="v">
                <p:oleObj spid="_x0000_s163074" name="Equation" r:id="rId9" imgW="5003640" imgH="952200" progId="Equation.DSMT4">
                  <p:embed/>
                </p:oleObj>
              </mc:Choice>
              <mc:Fallback>
                <p:oleObj name="Equation" r:id="rId9" imgW="5003640" imgH="952200" progId="Equation.DSMT4">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82675" y="1400175"/>
                        <a:ext cx="4995863" cy="9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4009231831"/>
              </p:ext>
            </p:extLst>
          </p:nvPr>
        </p:nvGraphicFramePr>
        <p:xfrm>
          <a:off x="552450" y="2693988"/>
          <a:ext cx="5545138" cy="514350"/>
        </p:xfrm>
        <a:graphic>
          <a:graphicData uri="http://schemas.openxmlformats.org/presentationml/2006/ole">
            <mc:AlternateContent xmlns:mc="http://schemas.openxmlformats.org/markup-compatibility/2006">
              <mc:Choice xmlns:v="urn:schemas-microsoft-com:vml" Requires="v">
                <p:oleObj spid="_x0000_s163075" name="Equation" r:id="rId11" imgW="5537160" imgH="507960" progId="Equation.DSMT4">
                  <p:embed/>
                </p:oleObj>
              </mc:Choice>
              <mc:Fallback>
                <p:oleObj name="Equation" r:id="rId11" imgW="5537160" imgH="507960" progId="Equation.DSMT4">
                  <p:embed/>
                  <p:pic>
                    <p:nvPicPr>
                      <p:cNvPr id="0" name="Object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52450" y="2693988"/>
                        <a:ext cx="5545138"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4"/>
          <p:cNvSpPr>
            <a:spLocks noChangeArrowheads="1"/>
          </p:cNvSpPr>
          <p:nvPr/>
        </p:nvSpPr>
        <p:spPr bwMode="auto">
          <a:xfrm>
            <a:off x="0" y="4842000"/>
            <a:ext cx="9144000" cy="7272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4" name="Rectangle 4"/>
          <p:cNvSpPr>
            <a:spLocks noChangeArrowheads="1"/>
          </p:cNvSpPr>
          <p:nvPr/>
        </p:nvSpPr>
        <p:spPr bwMode="auto">
          <a:xfrm>
            <a:off x="0" y="2595600"/>
            <a:ext cx="9144000" cy="71437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3" name="Rectangle 5"/>
          <p:cNvSpPr>
            <a:spLocks noChangeArrowheads="1"/>
          </p:cNvSpPr>
          <p:nvPr/>
        </p:nvSpPr>
        <p:spPr bwMode="auto">
          <a:xfrm>
            <a:off x="0" y="538849"/>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21" name="Rectangle 4"/>
          <p:cNvSpPr>
            <a:spLocks noChangeArrowheads="1"/>
          </p:cNvSpPr>
          <p:nvPr/>
        </p:nvSpPr>
        <p:spPr bwMode="auto">
          <a:xfrm>
            <a:off x="0" y="1274400"/>
            <a:ext cx="9144000" cy="12132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0" name="Rectangle 4"/>
          <p:cNvSpPr>
            <a:spLocks noChangeArrowheads="1"/>
          </p:cNvSpPr>
          <p:nvPr/>
        </p:nvSpPr>
        <p:spPr bwMode="auto">
          <a:xfrm>
            <a:off x="0" y="4042800"/>
            <a:ext cx="9144000" cy="69112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384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Model A, the values of </a:t>
            </a:r>
            <a:r>
              <a:rPr lang="en-GB" sz="1500" b="1" i="1"/>
              <a:t>X</a:t>
            </a:r>
            <a:r>
              <a:rPr lang="en-GB" sz="1500" b="1"/>
              <a:t> were nonstochastic.  This meant that the </a:t>
            </a:r>
            <a:r>
              <a:rPr lang="en-GB" sz="1500" b="1" i="1"/>
              <a:t>a</a:t>
            </a:r>
            <a:r>
              <a:rPr lang="en-GB" sz="1500" b="1" i="1" baseline="-25000"/>
              <a:t>i</a:t>
            </a:r>
            <a:r>
              <a:rPr lang="en-GB" sz="1500" b="1"/>
              <a:t> terms were also nonstochastic and could therefore be taken out of the expectations as factors.  </a:t>
            </a:r>
            <a:r>
              <a:rPr lang="en-GB" sz="1500" b="1" i="1"/>
              <a:t>E</a:t>
            </a:r>
            <a:r>
              <a:rPr lang="en-GB" sz="1500" b="1"/>
              <a:t>(</a:t>
            </a:r>
            <a:r>
              <a:rPr lang="en-GB" sz="1500" b="1" i="1"/>
              <a:t>u</a:t>
            </a:r>
            <a:r>
              <a:rPr lang="en-GB" sz="1500" b="1" i="1" baseline="-25000"/>
              <a:t>i</a:t>
            </a:r>
            <a:r>
              <a:rPr lang="en-GB" sz="1500" b="1"/>
              <a:t>) = 0 for all </a:t>
            </a:r>
            <a:r>
              <a:rPr lang="en-GB" sz="1500" b="1" i="1"/>
              <a:t>i</a:t>
            </a:r>
            <a:r>
              <a:rPr lang="en-GB" sz="1500" b="1"/>
              <a:t>, and hence we proved unbiasedness.</a:t>
            </a:r>
            <a:r>
              <a:rPr lang="en-US" sz="1500"/>
              <a:t> </a:t>
            </a:r>
            <a:endParaRPr lang="en-GB" sz="1500"/>
          </a:p>
        </p:txBody>
      </p:sp>
      <p:sp>
        <p:nvSpPr>
          <p:cNvPr id="16384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63859" name="Text Box 1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5</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7" name="Text Box 2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MODEL B: PROPERTIES OF THE REGRESSION COEFFICIENTS</a:t>
            </a:r>
            <a:endParaRPr lang="en-GB" sz="1600" dirty="0">
              <a:latin typeface="Times New Roman" pitchFamily="18" charset="0"/>
            </a:endParaRPr>
          </a:p>
        </p:txBody>
      </p:sp>
      <p:sp>
        <p:nvSpPr>
          <p:cNvPr id="31" name="Rectangle 4"/>
          <p:cNvSpPr>
            <a:spLocks noChangeArrowheads="1"/>
          </p:cNvSpPr>
          <p:nvPr/>
        </p:nvSpPr>
        <p:spPr bwMode="auto">
          <a:xfrm>
            <a:off x="0" y="3470400"/>
            <a:ext cx="9144000" cy="464850"/>
          </a:xfrm>
          <a:prstGeom prst="rect">
            <a:avLst/>
          </a:prstGeom>
          <a:solidFill>
            <a:srgbClr val="F5F5F5"/>
          </a:solidFill>
          <a:ln>
            <a:noFill/>
          </a:ln>
          <a:effectLst>
            <a:innerShdw blurRad="76200">
              <a:srgbClr val="000000"/>
            </a:innerShdw>
          </a:effectLst>
        </p:spPr>
        <p:txBody>
          <a:bodyPr/>
          <a:lstStyle/>
          <a:p>
            <a:pPr>
              <a:defRPr/>
            </a:pPr>
            <a:endParaRPr lang="en-GB"/>
          </a:p>
        </p:txBody>
      </p:sp>
      <p:sp>
        <p:nvSpPr>
          <p:cNvPr id="32" name="Text Box 16"/>
          <p:cNvSpPr txBox="1">
            <a:spLocks noChangeArrowheads="1"/>
          </p:cNvSpPr>
          <p:nvPr/>
        </p:nvSpPr>
        <p:spPr bwMode="auto">
          <a:xfrm>
            <a:off x="234000" y="3520800"/>
            <a:ext cx="1244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Model </a:t>
            </a:r>
            <a:r>
              <a:rPr lang="en-GB" sz="1800" b="1" dirty="0" smtClean="0"/>
              <a:t>A</a:t>
            </a:r>
            <a:endParaRPr lang="en-US" sz="18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3157581231"/>
              </p:ext>
            </p:extLst>
          </p:nvPr>
        </p:nvGraphicFramePr>
        <p:xfrm>
          <a:off x="471488" y="4219575"/>
          <a:ext cx="2705100" cy="381000"/>
        </p:xfrm>
        <a:graphic>
          <a:graphicData uri="http://schemas.openxmlformats.org/presentationml/2006/ole">
            <mc:AlternateContent xmlns:mc="http://schemas.openxmlformats.org/markup-compatibility/2006">
              <mc:Choice xmlns:v="urn:schemas-microsoft-com:vml" Requires="v">
                <p:oleObj spid="_x0000_s164161" name="Equation" r:id="rId3" imgW="2705040" imgH="380880" progId="Equation.3">
                  <p:embed/>
                </p:oleObj>
              </mc:Choice>
              <mc:Fallback>
                <p:oleObj name="Equation" r:id="rId3" imgW="2705040" imgH="38088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488" y="4219575"/>
                        <a:ext cx="27051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1" name="Object 8"/>
          <p:cNvGraphicFramePr>
            <a:graphicFrameLocks noChangeAspect="1"/>
          </p:cNvGraphicFramePr>
          <p:nvPr>
            <p:extLst>
              <p:ext uri="{D42A27DB-BD31-4B8C-83A1-F6EECF244321}">
                <p14:modId xmlns:p14="http://schemas.microsoft.com/office/powerpoint/2010/main" val="1754088576"/>
              </p:ext>
            </p:extLst>
          </p:nvPr>
        </p:nvGraphicFramePr>
        <p:xfrm>
          <a:off x="3384550" y="644400"/>
          <a:ext cx="2374900" cy="381000"/>
        </p:xfrm>
        <a:graphic>
          <a:graphicData uri="http://schemas.openxmlformats.org/presentationml/2006/ole">
            <mc:AlternateContent xmlns:mc="http://schemas.openxmlformats.org/markup-compatibility/2006">
              <mc:Choice xmlns:v="urn:schemas-microsoft-com:vml" Requires="v">
                <p:oleObj spid="_x0000_s164162" name="Equation" r:id="rId5" imgW="2374560" imgH="380880" progId="Equation.3">
                  <p:embed/>
                </p:oleObj>
              </mc:Choice>
              <mc:Fallback>
                <p:oleObj name="Equation" r:id="rId5" imgW="23745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84550" y="6444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2" name="Rectangle 4"/>
          <p:cNvSpPr>
            <a:spLocks noChangeArrowheads="1"/>
          </p:cNvSpPr>
          <p:nvPr/>
        </p:nvSpPr>
        <p:spPr bwMode="auto">
          <a:xfrm>
            <a:off x="6315076" y="1228350"/>
            <a:ext cx="2590800" cy="1057650"/>
          </a:xfrm>
          <a:prstGeom prst="rect">
            <a:avLst/>
          </a:prstGeom>
          <a:solidFill>
            <a:srgbClr val="F8F8FA"/>
          </a:solidFill>
          <a:ln>
            <a:noFill/>
          </a:ln>
          <a:effectLst>
            <a:innerShdw blurRad="95250">
              <a:srgbClr val="003366"/>
            </a:innerShdw>
          </a:effectLst>
        </p:spPr>
        <p:txBody>
          <a:bodyPr/>
          <a:lstStyle/>
          <a:p>
            <a:pPr>
              <a:defRPr/>
            </a:pPr>
            <a:endParaRPr lang="en-GB"/>
          </a:p>
        </p:txBody>
      </p:sp>
      <p:graphicFrame>
        <p:nvGraphicFramePr>
          <p:cNvPr id="43" name="Object 9"/>
          <p:cNvGraphicFramePr>
            <a:graphicFrameLocks noChangeAspect="1"/>
          </p:cNvGraphicFramePr>
          <p:nvPr>
            <p:extLst>
              <p:ext uri="{D42A27DB-BD31-4B8C-83A1-F6EECF244321}">
                <p14:modId xmlns:p14="http://schemas.microsoft.com/office/powerpoint/2010/main" val="1796973291"/>
              </p:ext>
            </p:extLst>
          </p:nvPr>
        </p:nvGraphicFramePr>
        <p:xfrm>
          <a:off x="6491288" y="1320800"/>
          <a:ext cx="2228850" cy="850900"/>
        </p:xfrm>
        <a:graphic>
          <a:graphicData uri="http://schemas.openxmlformats.org/presentationml/2006/ole">
            <mc:AlternateContent xmlns:mc="http://schemas.openxmlformats.org/markup-compatibility/2006">
              <mc:Choice xmlns:v="urn:schemas-microsoft-com:vml" Requires="v">
                <p:oleObj spid="_x0000_s164163" name="Equation" r:id="rId7" imgW="2234880" imgH="850680" progId="Equation.3">
                  <p:embed/>
                </p:oleObj>
              </mc:Choice>
              <mc:Fallback>
                <p:oleObj name="Equation" r:id="rId7" imgW="2234880" imgH="850680" progId="Equation.3">
                  <p:embed/>
                  <p:pic>
                    <p:nvPicPr>
                      <p:cNvPr id="0" name=""/>
                      <p:cNvPicPr>
                        <a:picLocks noChangeAspect="1" noChangeArrowheads="1"/>
                      </p:cNvPicPr>
                      <p:nvPr/>
                    </p:nvPicPr>
                    <p:blipFill>
                      <a:blip r:embed="rId8"/>
                      <a:srcRect/>
                      <a:stretch>
                        <a:fillRect/>
                      </a:stretch>
                    </p:blipFill>
                    <p:spPr bwMode="auto">
                      <a:xfrm>
                        <a:off x="6491288" y="1320800"/>
                        <a:ext cx="2228850" cy="850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102849327"/>
              </p:ext>
            </p:extLst>
          </p:nvPr>
        </p:nvGraphicFramePr>
        <p:xfrm>
          <a:off x="1082675" y="1400175"/>
          <a:ext cx="4995863" cy="947738"/>
        </p:xfrm>
        <a:graphic>
          <a:graphicData uri="http://schemas.openxmlformats.org/presentationml/2006/ole">
            <mc:AlternateContent xmlns:mc="http://schemas.openxmlformats.org/markup-compatibility/2006">
              <mc:Choice xmlns:v="urn:schemas-microsoft-com:vml" Requires="v">
                <p:oleObj spid="_x0000_s164164" name="Equation" r:id="rId9" imgW="5003640" imgH="952200" progId="Equation.DSMT4">
                  <p:embed/>
                </p:oleObj>
              </mc:Choice>
              <mc:Fallback>
                <p:oleObj name="Equation" r:id="rId9" imgW="5003640" imgH="952200" progId="Equation.DSMT4">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82675" y="1400175"/>
                        <a:ext cx="4995863" cy="9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4009231831"/>
              </p:ext>
            </p:extLst>
          </p:nvPr>
        </p:nvGraphicFramePr>
        <p:xfrm>
          <a:off x="552450" y="2693988"/>
          <a:ext cx="5545138" cy="514350"/>
        </p:xfrm>
        <a:graphic>
          <a:graphicData uri="http://schemas.openxmlformats.org/presentationml/2006/ole">
            <mc:AlternateContent xmlns:mc="http://schemas.openxmlformats.org/markup-compatibility/2006">
              <mc:Choice xmlns:v="urn:schemas-microsoft-com:vml" Requires="v">
                <p:oleObj spid="_x0000_s164165" name="Equation" r:id="rId11" imgW="5537160" imgH="507960" progId="Equation.DSMT4">
                  <p:embed/>
                </p:oleObj>
              </mc:Choice>
              <mc:Fallback>
                <p:oleObj name="Equation" r:id="rId11" imgW="5537160" imgH="507960" progId="Equation.DSMT4">
                  <p:embed/>
                  <p:pic>
                    <p:nvPicPr>
                      <p:cNvPr id="0" name="Object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52450" y="2693988"/>
                        <a:ext cx="5545138"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054565473"/>
              </p:ext>
            </p:extLst>
          </p:nvPr>
        </p:nvGraphicFramePr>
        <p:xfrm>
          <a:off x="552450" y="4940300"/>
          <a:ext cx="3803650" cy="514350"/>
        </p:xfrm>
        <a:graphic>
          <a:graphicData uri="http://schemas.openxmlformats.org/presentationml/2006/ole">
            <mc:AlternateContent xmlns:mc="http://schemas.openxmlformats.org/markup-compatibility/2006">
              <mc:Choice xmlns:v="urn:schemas-microsoft-com:vml" Requires="v">
                <p:oleObj spid="_x0000_s164166" name="Equation" r:id="rId13" imgW="3797280" imgH="507960" progId="Equation.DSMT4">
                  <p:embed/>
                </p:oleObj>
              </mc:Choice>
              <mc:Fallback>
                <p:oleObj name="Equation" r:id="rId13" imgW="3797280" imgH="507960" progId="Equation.DSMT4">
                  <p:embed/>
                  <p:pic>
                    <p:nvPicPr>
                      <p:cNvPr id="0" name="Object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52450" y="4940300"/>
                        <a:ext cx="380365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691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66924"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cannot do this with Model B because we are assuming that the values of </a:t>
            </a:r>
            <a:r>
              <a:rPr lang="en-GB" sz="1500" b="1" i="1"/>
              <a:t>X</a:t>
            </a:r>
            <a:r>
              <a:rPr lang="en-GB" sz="1500" b="1"/>
              <a:t> are generated randomly (from a defined population).</a:t>
            </a:r>
            <a:endParaRPr lang="en-GB" sz="1500"/>
          </a:p>
        </p:txBody>
      </p:sp>
      <p:sp>
        <p:nvSpPr>
          <p:cNvPr id="166930" name="Text Box 1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6</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7" name="Text Box 2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MODEL B: PROPERTIES OF THE REGRESSION COEFFICIENTS</a:t>
            </a:r>
            <a:endParaRPr lang="en-GB" sz="1600" dirty="0">
              <a:latin typeface="Times New Roman" pitchFamily="18" charset="0"/>
            </a:endParaRPr>
          </a:p>
        </p:txBody>
      </p:sp>
      <p:sp>
        <p:nvSpPr>
          <p:cNvPr id="24" name="Rectangle 4"/>
          <p:cNvSpPr>
            <a:spLocks noChangeArrowheads="1"/>
          </p:cNvSpPr>
          <p:nvPr/>
        </p:nvSpPr>
        <p:spPr bwMode="auto">
          <a:xfrm>
            <a:off x="0" y="4842000"/>
            <a:ext cx="9144000" cy="7272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5" name="Rectangle 4"/>
          <p:cNvSpPr>
            <a:spLocks noChangeArrowheads="1"/>
          </p:cNvSpPr>
          <p:nvPr/>
        </p:nvSpPr>
        <p:spPr bwMode="auto">
          <a:xfrm>
            <a:off x="0" y="2595600"/>
            <a:ext cx="9144000" cy="71437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8" name="Rectangle 5"/>
          <p:cNvSpPr>
            <a:spLocks noChangeArrowheads="1"/>
          </p:cNvSpPr>
          <p:nvPr/>
        </p:nvSpPr>
        <p:spPr bwMode="auto">
          <a:xfrm>
            <a:off x="0" y="538849"/>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35" name="Rectangle 4"/>
          <p:cNvSpPr>
            <a:spLocks noChangeArrowheads="1"/>
          </p:cNvSpPr>
          <p:nvPr/>
        </p:nvSpPr>
        <p:spPr bwMode="auto">
          <a:xfrm>
            <a:off x="0" y="1274400"/>
            <a:ext cx="9144000" cy="12132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36" name="Rectangle 4"/>
          <p:cNvSpPr>
            <a:spLocks noChangeArrowheads="1"/>
          </p:cNvSpPr>
          <p:nvPr/>
        </p:nvSpPr>
        <p:spPr bwMode="auto">
          <a:xfrm>
            <a:off x="0" y="4042800"/>
            <a:ext cx="9144000" cy="69112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38" name="Rectangle 4"/>
          <p:cNvSpPr>
            <a:spLocks noChangeArrowheads="1"/>
          </p:cNvSpPr>
          <p:nvPr/>
        </p:nvSpPr>
        <p:spPr bwMode="auto">
          <a:xfrm>
            <a:off x="0" y="3470400"/>
            <a:ext cx="9144000" cy="464850"/>
          </a:xfrm>
          <a:prstGeom prst="rect">
            <a:avLst/>
          </a:prstGeom>
          <a:solidFill>
            <a:srgbClr val="F5F5F5"/>
          </a:solidFill>
          <a:ln>
            <a:noFill/>
          </a:ln>
          <a:effectLst>
            <a:innerShdw blurRad="76200">
              <a:srgbClr val="000000"/>
            </a:innerShdw>
          </a:effectLst>
        </p:spPr>
        <p:txBody>
          <a:bodyPr/>
          <a:lstStyle/>
          <a:p>
            <a:pPr>
              <a:defRPr/>
            </a:pPr>
            <a:endParaRPr lang="en-GB"/>
          </a:p>
        </p:txBody>
      </p:sp>
      <p:sp>
        <p:nvSpPr>
          <p:cNvPr id="40" name="Text Box 16"/>
          <p:cNvSpPr txBox="1">
            <a:spLocks noChangeArrowheads="1"/>
          </p:cNvSpPr>
          <p:nvPr/>
        </p:nvSpPr>
        <p:spPr bwMode="auto">
          <a:xfrm>
            <a:off x="234000" y="3520800"/>
            <a:ext cx="1244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Model </a:t>
            </a:r>
            <a:r>
              <a:rPr lang="en-GB" sz="1800" b="1" dirty="0" smtClean="0"/>
              <a:t>A</a:t>
            </a:r>
            <a:endParaRPr lang="en-US" sz="1800" b="1" dirty="0"/>
          </a:p>
        </p:txBody>
      </p:sp>
      <p:graphicFrame>
        <p:nvGraphicFramePr>
          <p:cNvPr id="42" name="Object 41"/>
          <p:cNvGraphicFramePr>
            <a:graphicFrameLocks noChangeAspect="1"/>
          </p:cNvGraphicFramePr>
          <p:nvPr>
            <p:extLst>
              <p:ext uri="{D42A27DB-BD31-4B8C-83A1-F6EECF244321}">
                <p14:modId xmlns:p14="http://schemas.microsoft.com/office/powerpoint/2010/main" val="2972462539"/>
              </p:ext>
            </p:extLst>
          </p:nvPr>
        </p:nvGraphicFramePr>
        <p:xfrm>
          <a:off x="471488" y="4219575"/>
          <a:ext cx="2705100" cy="381000"/>
        </p:xfrm>
        <a:graphic>
          <a:graphicData uri="http://schemas.openxmlformats.org/presentationml/2006/ole">
            <mc:AlternateContent xmlns:mc="http://schemas.openxmlformats.org/markup-compatibility/2006">
              <mc:Choice xmlns:v="urn:schemas-microsoft-com:vml" Requires="v">
                <p:oleObj spid="_x0000_s167232" name="Equation" r:id="rId3" imgW="2705040" imgH="380880" progId="Equation.3">
                  <p:embed/>
                </p:oleObj>
              </mc:Choice>
              <mc:Fallback>
                <p:oleObj name="Equation" r:id="rId3" imgW="27050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488" y="4219575"/>
                        <a:ext cx="27051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3" name="Object 8"/>
          <p:cNvGraphicFramePr>
            <a:graphicFrameLocks noChangeAspect="1"/>
          </p:cNvGraphicFramePr>
          <p:nvPr>
            <p:extLst>
              <p:ext uri="{D42A27DB-BD31-4B8C-83A1-F6EECF244321}">
                <p14:modId xmlns:p14="http://schemas.microsoft.com/office/powerpoint/2010/main" val="952572356"/>
              </p:ext>
            </p:extLst>
          </p:nvPr>
        </p:nvGraphicFramePr>
        <p:xfrm>
          <a:off x="3384550" y="644400"/>
          <a:ext cx="2374900" cy="381000"/>
        </p:xfrm>
        <a:graphic>
          <a:graphicData uri="http://schemas.openxmlformats.org/presentationml/2006/ole">
            <mc:AlternateContent xmlns:mc="http://schemas.openxmlformats.org/markup-compatibility/2006">
              <mc:Choice xmlns:v="urn:schemas-microsoft-com:vml" Requires="v">
                <p:oleObj spid="_x0000_s167233" name="Equation" r:id="rId5" imgW="2374560" imgH="380880" progId="Equation.3">
                  <p:embed/>
                </p:oleObj>
              </mc:Choice>
              <mc:Fallback>
                <p:oleObj name="Equation" r:id="rId5" imgW="23745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84550" y="6444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4" name="Rectangle 4"/>
          <p:cNvSpPr>
            <a:spLocks noChangeArrowheads="1"/>
          </p:cNvSpPr>
          <p:nvPr/>
        </p:nvSpPr>
        <p:spPr bwMode="auto">
          <a:xfrm>
            <a:off x="6315076" y="1228350"/>
            <a:ext cx="2590800" cy="1057650"/>
          </a:xfrm>
          <a:prstGeom prst="rect">
            <a:avLst/>
          </a:prstGeom>
          <a:solidFill>
            <a:srgbClr val="F8F8FA"/>
          </a:solidFill>
          <a:ln>
            <a:noFill/>
          </a:ln>
          <a:effectLst>
            <a:innerShdw blurRad="95250">
              <a:srgbClr val="003366"/>
            </a:innerShdw>
          </a:effectLst>
        </p:spPr>
        <p:txBody>
          <a:bodyPr/>
          <a:lstStyle/>
          <a:p>
            <a:pPr>
              <a:defRPr/>
            </a:pPr>
            <a:endParaRPr lang="en-GB"/>
          </a:p>
        </p:txBody>
      </p:sp>
      <p:graphicFrame>
        <p:nvGraphicFramePr>
          <p:cNvPr id="45" name="Object 9"/>
          <p:cNvGraphicFramePr>
            <a:graphicFrameLocks noChangeAspect="1"/>
          </p:cNvGraphicFramePr>
          <p:nvPr>
            <p:extLst>
              <p:ext uri="{D42A27DB-BD31-4B8C-83A1-F6EECF244321}">
                <p14:modId xmlns:p14="http://schemas.microsoft.com/office/powerpoint/2010/main" val="2539126992"/>
              </p:ext>
            </p:extLst>
          </p:nvPr>
        </p:nvGraphicFramePr>
        <p:xfrm>
          <a:off x="6491288" y="1320800"/>
          <a:ext cx="2228850" cy="850900"/>
        </p:xfrm>
        <a:graphic>
          <a:graphicData uri="http://schemas.openxmlformats.org/presentationml/2006/ole">
            <mc:AlternateContent xmlns:mc="http://schemas.openxmlformats.org/markup-compatibility/2006">
              <mc:Choice xmlns:v="urn:schemas-microsoft-com:vml" Requires="v">
                <p:oleObj spid="_x0000_s167234" name="Equation" r:id="rId7" imgW="2234880" imgH="850680" progId="Equation.3">
                  <p:embed/>
                </p:oleObj>
              </mc:Choice>
              <mc:Fallback>
                <p:oleObj name="Equation" r:id="rId7" imgW="2234880" imgH="850680" progId="Equation.3">
                  <p:embed/>
                  <p:pic>
                    <p:nvPicPr>
                      <p:cNvPr id="0" name=""/>
                      <p:cNvPicPr>
                        <a:picLocks noChangeAspect="1" noChangeArrowheads="1"/>
                      </p:cNvPicPr>
                      <p:nvPr/>
                    </p:nvPicPr>
                    <p:blipFill>
                      <a:blip r:embed="rId8"/>
                      <a:srcRect/>
                      <a:stretch>
                        <a:fillRect/>
                      </a:stretch>
                    </p:blipFill>
                    <p:spPr bwMode="auto">
                      <a:xfrm>
                        <a:off x="6491288" y="1320800"/>
                        <a:ext cx="2228850" cy="850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2102849327"/>
              </p:ext>
            </p:extLst>
          </p:nvPr>
        </p:nvGraphicFramePr>
        <p:xfrm>
          <a:off x="1082675" y="1400175"/>
          <a:ext cx="4995863" cy="947738"/>
        </p:xfrm>
        <a:graphic>
          <a:graphicData uri="http://schemas.openxmlformats.org/presentationml/2006/ole">
            <mc:AlternateContent xmlns:mc="http://schemas.openxmlformats.org/markup-compatibility/2006">
              <mc:Choice xmlns:v="urn:schemas-microsoft-com:vml" Requires="v">
                <p:oleObj spid="_x0000_s167235" name="Equation" r:id="rId9" imgW="5003640" imgH="952200" progId="Equation.DSMT4">
                  <p:embed/>
                </p:oleObj>
              </mc:Choice>
              <mc:Fallback>
                <p:oleObj name="Equation" r:id="rId9" imgW="5003640" imgH="952200" progId="Equation.DSMT4">
                  <p:embed/>
                  <p:pic>
                    <p:nvPicPr>
                      <p:cNvPr id="0" name="Object 7"/>
                      <p:cNvPicPr>
                        <a:picLocks noChangeAspect="1" noChangeArrowheads="1"/>
                      </p:cNvPicPr>
                      <p:nvPr/>
                    </p:nvPicPr>
                    <p:blipFill>
                      <a:blip r:embed="rId10"/>
                      <a:srcRect/>
                      <a:stretch>
                        <a:fillRect/>
                      </a:stretch>
                    </p:blipFill>
                    <p:spPr bwMode="auto">
                      <a:xfrm>
                        <a:off x="1082675" y="1400175"/>
                        <a:ext cx="4995863" cy="9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4009231831"/>
              </p:ext>
            </p:extLst>
          </p:nvPr>
        </p:nvGraphicFramePr>
        <p:xfrm>
          <a:off x="552450" y="2693988"/>
          <a:ext cx="5545138" cy="514350"/>
        </p:xfrm>
        <a:graphic>
          <a:graphicData uri="http://schemas.openxmlformats.org/presentationml/2006/ole">
            <mc:AlternateContent xmlns:mc="http://schemas.openxmlformats.org/markup-compatibility/2006">
              <mc:Choice xmlns:v="urn:schemas-microsoft-com:vml" Requires="v">
                <p:oleObj spid="_x0000_s167236" name="Equation" r:id="rId11" imgW="5537160" imgH="507960" progId="Equation.DSMT4">
                  <p:embed/>
                </p:oleObj>
              </mc:Choice>
              <mc:Fallback>
                <p:oleObj name="Equation" r:id="rId11" imgW="5537160" imgH="507960" progId="Equation.DSMT4">
                  <p:embed/>
                  <p:pic>
                    <p:nvPicPr>
                      <p:cNvPr id="0" name="Object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52450" y="2693988"/>
                        <a:ext cx="5545138"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054565473"/>
              </p:ext>
            </p:extLst>
          </p:nvPr>
        </p:nvGraphicFramePr>
        <p:xfrm>
          <a:off x="552450" y="4940300"/>
          <a:ext cx="3803650" cy="514350"/>
        </p:xfrm>
        <a:graphic>
          <a:graphicData uri="http://schemas.openxmlformats.org/presentationml/2006/ole">
            <mc:AlternateContent xmlns:mc="http://schemas.openxmlformats.org/markup-compatibility/2006">
              <mc:Choice xmlns:v="urn:schemas-microsoft-com:vml" Requires="v">
                <p:oleObj spid="_x0000_s167237" name="Equation" r:id="rId13" imgW="3797280" imgH="507960" progId="Equation.DSMT4">
                  <p:embed/>
                </p:oleObj>
              </mc:Choice>
              <mc:Fallback>
                <p:oleObj name="Equation" r:id="rId13" imgW="3797280" imgH="507960" progId="Equation.DSMT4">
                  <p:embed/>
                  <p:pic>
                    <p:nvPicPr>
                      <p:cNvPr id="0" name="Object 40"/>
                      <p:cNvPicPr>
                        <a:picLocks noChangeAspect="1" noChangeArrowheads="1"/>
                      </p:cNvPicPr>
                      <p:nvPr/>
                    </p:nvPicPr>
                    <p:blipFill>
                      <a:blip r:embed="rId14"/>
                      <a:srcRect/>
                      <a:stretch>
                        <a:fillRect/>
                      </a:stretch>
                    </p:blipFill>
                    <p:spPr bwMode="auto">
                      <a:xfrm>
                        <a:off x="552450" y="4940300"/>
                        <a:ext cx="380365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487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64878"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Instead we appeal to Assumption B.7.  We saw in the Review chapter that if </a:t>
            </a:r>
            <a:r>
              <a:rPr lang="en-GB" sz="1500" b="1" i="1"/>
              <a:t>X</a:t>
            </a:r>
            <a:r>
              <a:rPr lang="en-GB" sz="1500" b="1"/>
              <a:t> and </a:t>
            </a:r>
            <a:r>
              <a:rPr lang="en-GB" sz="1500" b="1" i="1"/>
              <a:t>Y</a:t>
            </a:r>
            <a:r>
              <a:rPr lang="en-GB" sz="1500" b="1"/>
              <a:t> are two independent random variables, the expectation of the product of functions of them can be decomposed as the product of the expectations of the functions.</a:t>
            </a:r>
            <a:endParaRPr lang="en-GB" sz="1500"/>
          </a:p>
        </p:txBody>
      </p:sp>
      <p:sp>
        <p:nvSpPr>
          <p:cNvPr id="164886" name="Text Box 2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7</a:t>
            </a: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9" name="Text Box 2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MODEL B: PROPERTIES OF THE REGRESSION COEFFICIENTS</a:t>
            </a:r>
            <a:endParaRPr lang="en-GB" sz="1600" dirty="0">
              <a:latin typeface="Times New Roman" pitchFamily="18" charset="0"/>
            </a:endParaRPr>
          </a:p>
        </p:txBody>
      </p:sp>
      <p:sp>
        <p:nvSpPr>
          <p:cNvPr id="24" name="Rectangle 4"/>
          <p:cNvSpPr>
            <a:spLocks noChangeArrowheads="1"/>
          </p:cNvSpPr>
          <p:nvPr/>
        </p:nvSpPr>
        <p:spPr bwMode="auto">
          <a:xfrm>
            <a:off x="0" y="2595600"/>
            <a:ext cx="9144000" cy="71437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5" name="Rectangle 5"/>
          <p:cNvSpPr>
            <a:spLocks noChangeArrowheads="1"/>
          </p:cNvSpPr>
          <p:nvPr/>
        </p:nvSpPr>
        <p:spPr bwMode="auto">
          <a:xfrm>
            <a:off x="0" y="538849"/>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33" name="Rectangle 4"/>
          <p:cNvSpPr>
            <a:spLocks noChangeArrowheads="1"/>
          </p:cNvSpPr>
          <p:nvPr/>
        </p:nvSpPr>
        <p:spPr bwMode="auto">
          <a:xfrm>
            <a:off x="0" y="1274400"/>
            <a:ext cx="9144000" cy="12132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41" name="Rectangle 4"/>
          <p:cNvSpPr>
            <a:spLocks noChangeArrowheads="1"/>
          </p:cNvSpPr>
          <p:nvPr/>
        </p:nvSpPr>
        <p:spPr bwMode="auto">
          <a:xfrm>
            <a:off x="0" y="3470400"/>
            <a:ext cx="9144000" cy="464850"/>
          </a:xfrm>
          <a:prstGeom prst="rect">
            <a:avLst/>
          </a:prstGeom>
          <a:solidFill>
            <a:srgbClr val="F5F5F5"/>
          </a:solidFill>
          <a:ln>
            <a:noFill/>
          </a:ln>
          <a:effectLst>
            <a:innerShdw blurRad="76200">
              <a:srgbClr val="000000"/>
            </a:innerShdw>
          </a:effectLst>
        </p:spPr>
        <p:txBody>
          <a:bodyPr/>
          <a:lstStyle/>
          <a:p>
            <a:pPr>
              <a:defRPr/>
            </a:pPr>
            <a:endParaRPr lang="en-GB"/>
          </a:p>
        </p:txBody>
      </p:sp>
      <p:sp>
        <p:nvSpPr>
          <p:cNvPr id="42" name="Text Box 16"/>
          <p:cNvSpPr txBox="1">
            <a:spLocks noChangeArrowheads="1"/>
          </p:cNvSpPr>
          <p:nvPr/>
        </p:nvSpPr>
        <p:spPr bwMode="auto">
          <a:xfrm>
            <a:off x="234000" y="3520800"/>
            <a:ext cx="1244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Model B</a:t>
            </a:r>
            <a:endParaRPr lang="en-US" sz="1800" b="1" dirty="0"/>
          </a:p>
        </p:txBody>
      </p:sp>
      <p:graphicFrame>
        <p:nvGraphicFramePr>
          <p:cNvPr id="43" name="Object 8"/>
          <p:cNvGraphicFramePr>
            <a:graphicFrameLocks noChangeAspect="1"/>
          </p:cNvGraphicFramePr>
          <p:nvPr>
            <p:extLst>
              <p:ext uri="{D42A27DB-BD31-4B8C-83A1-F6EECF244321}">
                <p14:modId xmlns:p14="http://schemas.microsoft.com/office/powerpoint/2010/main" val="675469065"/>
              </p:ext>
            </p:extLst>
          </p:nvPr>
        </p:nvGraphicFramePr>
        <p:xfrm>
          <a:off x="3384550" y="644400"/>
          <a:ext cx="2374900" cy="381000"/>
        </p:xfrm>
        <a:graphic>
          <a:graphicData uri="http://schemas.openxmlformats.org/presentationml/2006/ole">
            <mc:AlternateContent xmlns:mc="http://schemas.openxmlformats.org/markup-compatibility/2006">
              <mc:Choice xmlns:v="urn:schemas-microsoft-com:vml" Requires="v">
                <p:oleObj spid="_x0000_s165228" name="Equation" r:id="rId3" imgW="2374560" imgH="380880" progId="Equation.3">
                  <p:embed/>
                </p:oleObj>
              </mc:Choice>
              <mc:Fallback>
                <p:oleObj name="Equation" r:id="rId3" imgW="2374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4550" y="6444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4" name="Rectangle 4"/>
          <p:cNvSpPr>
            <a:spLocks noChangeArrowheads="1"/>
          </p:cNvSpPr>
          <p:nvPr/>
        </p:nvSpPr>
        <p:spPr bwMode="auto">
          <a:xfrm>
            <a:off x="6315076" y="1228350"/>
            <a:ext cx="2590800" cy="1057650"/>
          </a:xfrm>
          <a:prstGeom prst="rect">
            <a:avLst/>
          </a:prstGeom>
          <a:solidFill>
            <a:srgbClr val="F8F8FA"/>
          </a:solidFill>
          <a:ln>
            <a:noFill/>
          </a:ln>
          <a:effectLst>
            <a:innerShdw blurRad="95250">
              <a:srgbClr val="003366"/>
            </a:innerShdw>
          </a:effectLst>
        </p:spPr>
        <p:txBody>
          <a:bodyPr/>
          <a:lstStyle/>
          <a:p>
            <a:pPr>
              <a:defRPr/>
            </a:pPr>
            <a:endParaRPr lang="en-GB"/>
          </a:p>
        </p:txBody>
      </p:sp>
      <p:graphicFrame>
        <p:nvGraphicFramePr>
          <p:cNvPr id="45" name="Object 9"/>
          <p:cNvGraphicFramePr>
            <a:graphicFrameLocks noChangeAspect="1"/>
          </p:cNvGraphicFramePr>
          <p:nvPr>
            <p:extLst>
              <p:ext uri="{D42A27DB-BD31-4B8C-83A1-F6EECF244321}">
                <p14:modId xmlns:p14="http://schemas.microsoft.com/office/powerpoint/2010/main" val="3676766430"/>
              </p:ext>
            </p:extLst>
          </p:nvPr>
        </p:nvGraphicFramePr>
        <p:xfrm>
          <a:off x="6491288" y="1320800"/>
          <a:ext cx="2228850" cy="850900"/>
        </p:xfrm>
        <a:graphic>
          <a:graphicData uri="http://schemas.openxmlformats.org/presentationml/2006/ole">
            <mc:AlternateContent xmlns:mc="http://schemas.openxmlformats.org/markup-compatibility/2006">
              <mc:Choice xmlns:v="urn:schemas-microsoft-com:vml" Requires="v">
                <p:oleObj spid="_x0000_s165229" name="Equation" r:id="rId5" imgW="2234880" imgH="850680" progId="Equation.3">
                  <p:embed/>
                </p:oleObj>
              </mc:Choice>
              <mc:Fallback>
                <p:oleObj name="Equation" r:id="rId5" imgW="2234880" imgH="850680" progId="Equation.3">
                  <p:embed/>
                  <p:pic>
                    <p:nvPicPr>
                      <p:cNvPr id="0" name=""/>
                      <p:cNvPicPr>
                        <a:picLocks noChangeAspect="1" noChangeArrowheads="1"/>
                      </p:cNvPicPr>
                      <p:nvPr/>
                    </p:nvPicPr>
                    <p:blipFill>
                      <a:blip r:embed="rId6"/>
                      <a:srcRect/>
                      <a:stretch>
                        <a:fillRect/>
                      </a:stretch>
                    </p:blipFill>
                    <p:spPr bwMode="auto">
                      <a:xfrm>
                        <a:off x="6491288" y="1320800"/>
                        <a:ext cx="2228850" cy="850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7" name="Rectangle 4"/>
          <p:cNvSpPr>
            <a:spLocks noChangeArrowheads="1"/>
          </p:cNvSpPr>
          <p:nvPr/>
        </p:nvSpPr>
        <p:spPr bwMode="auto">
          <a:xfrm>
            <a:off x="-9525" y="4042800"/>
            <a:ext cx="9144000" cy="6912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48" name="Object 47"/>
          <p:cNvGraphicFramePr>
            <a:graphicFrameLocks noChangeAspect="1"/>
          </p:cNvGraphicFramePr>
          <p:nvPr>
            <p:extLst>
              <p:ext uri="{D42A27DB-BD31-4B8C-83A1-F6EECF244321}">
                <p14:modId xmlns:p14="http://schemas.microsoft.com/office/powerpoint/2010/main" val="2175973790"/>
              </p:ext>
            </p:extLst>
          </p:nvPr>
        </p:nvGraphicFramePr>
        <p:xfrm>
          <a:off x="471600" y="4219200"/>
          <a:ext cx="3175000" cy="381000"/>
        </p:xfrm>
        <a:graphic>
          <a:graphicData uri="http://schemas.openxmlformats.org/presentationml/2006/ole">
            <mc:AlternateContent xmlns:mc="http://schemas.openxmlformats.org/markup-compatibility/2006">
              <mc:Choice xmlns:v="urn:schemas-microsoft-com:vml" Requires="v">
                <p:oleObj spid="_x0000_s165230" name="Equation" r:id="rId7" imgW="3174840" imgH="380880" progId="Equation.3">
                  <p:embed/>
                </p:oleObj>
              </mc:Choice>
              <mc:Fallback>
                <p:oleObj name="Equation" r:id="rId7" imgW="3174840" imgH="380880" progId="Equation.3">
                  <p:embed/>
                  <p:pic>
                    <p:nvPicPr>
                      <p:cNvPr id="0" name=""/>
                      <p:cNvPicPr>
                        <a:picLocks noChangeAspect="1" noChangeArrowheads="1"/>
                      </p:cNvPicPr>
                      <p:nvPr/>
                    </p:nvPicPr>
                    <p:blipFill>
                      <a:blip r:embed="rId8"/>
                      <a:srcRect/>
                      <a:stretch>
                        <a:fillRect/>
                      </a:stretch>
                    </p:blipFill>
                    <p:spPr bwMode="auto">
                      <a:xfrm>
                        <a:off x="471600" y="4219200"/>
                        <a:ext cx="3175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2" name="Rectangle 51"/>
          <p:cNvSpPr/>
          <p:nvPr/>
        </p:nvSpPr>
        <p:spPr bwMode="auto">
          <a:xfrm>
            <a:off x="3209925" y="4238625"/>
            <a:ext cx="542925" cy="35242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2102849327"/>
              </p:ext>
            </p:extLst>
          </p:nvPr>
        </p:nvGraphicFramePr>
        <p:xfrm>
          <a:off x="1082675" y="1400175"/>
          <a:ext cx="4995863" cy="947738"/>
        </p:xfrm>
        <a:graphic>
          <a:graphicData uri="http://schemas.openxmlformats.org/presentationml/2006/ole">
            <mc:AlternateContent xmlns:mc="http://schemas.openxmlformats.org/markup-compatibility/2006">
              <mc:Choice xmlns:v="urn:schemas-microsoft-com:vml" Requires="v">
                <p:oleObj spid="_x0000_s165231" name="Equation" r:id="rId9" imgW="5003640" imgH="952200" progId="Equation.DSMT4">
                  <p:embed/>
                </p:oleObj>
              </mc:Choice>
              <mc:Fallback>
                <p:oleObj name="Equation" r:id="rId9" imgW="5003640" imgH="952200" progId="Equation.DSMT4">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82675" y="1400175"/>
                        <a:ext cx="4995863" cy="9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4009231831"/>
              </p:ext>
            </p:extLst>
          </p:nvPr>
        </p:nvGraphicFramePr>
        <p:xfrm>
          <a:off x="552450" y="2693988"/>
          <a:ext cx="5545138" cy="514350"/>
        </p:xfrm>
        <a:graphic>
          <a:graphicData uri="http://schemas.openxmlformats.org/presentationml/2006/ole">
            <mc:AlternateContent xmlns:mc="http://schemas.openxmlformats.org/markup-compatibility/2006">
              <mc:Choice xmlns:v="urn:schemas-microsoft-com:vml" Requires="v">
                <p:oleObj spid="_x0000_s165232" name="Equation" r:id="rId11" imgW="5537160" imgH="507960" progId="Equation.DSMT4">
                  <p:embed/>
                </p:oleObj>
              </mc:Choice>
              <mc:Fallback>
                <p:oleObj name="Equation" r:id="rId11" imgW="5537160" imgH="507960" progId="Equation.DSMT4">
                  <p:embed/>
                  <p:pic>
                    <p:nvPicPr>
                      <p:cNvPr id="0" name="Object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52450" y="2693988"/>
                        <a:ext cx="5545138"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 name="Rectangle 4"/>
          <p:cNvSpPr>
            <a:spLocks noChangeArrowheads="1"/>
          </p:cNvSpPr>
          <p:nvPr/>
        </p:nvSpPr>
        <p:spPr bwMode="auto">
          <a:xfrm>
            <a:off x="3924299" y="3943350"/>
            <a:ext cx="5148000" cy="1002274"/>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31" name="Object 30"/>
          <p:cNvGraphicFramePr>
            <a:graphicFrameLocks noChangeAspect="1"/>
          </p:cNvGraphicFramePr>
          <p:nvPr>
            <p:extLst>
              <p:ext uri="{D42A27DB-BD31-4B8C-83A1-F6EECF244321}">
                <p14:modId xmlns:p14="http://schemas.microsoft.com/office/powerpoint/2010/main" val="540540041"/>
              </p:ext>
            </p:extLst>
          </p:nvPr>
        </p:nvGraphicFramePr>
        <p:xfrm>
          <a:off x="3997325" y="4008438"/>
          <a:ext cx="4986338" cy="439737"/>
        </p:xfrm>
        <a:graphic>
          <a:graphicData uri="http://schemas.openxmlformats.org/presentationml/2006/ole">
            <mc:AlternateContent xmlns:mc="http://schemas.openxmlformats.org/markup-compatibility/2006">
              <mc:Choice xmlns:v="urn:schemas-microsoft-com:vml" Requires="v">
                <p:oleObj spid="_x0000_s165233" name="Equation" r:id="rId13" imgW="4978080" imgH="444240" progId="Equation.DSMT4">
                  <p:embed/>
                </p:oleObj>
              </mc:Choice>
              <mc:Fallback>
                <p:oleObj name="Equation" r:id="rId13" imgW="4978080" imgH="444240" progId="Equation.DSMT4">
                  <p:embed/>
                  <p:pic>
                    <p:nvPicPr>
                      <p:cNvPr id="0" name=""/>
                      <p:cNvPicPr>
                        <a:picLocks noChangeAspect="1" noChangeArrowheads="1"/>
                      </p:cNvPicPr>
                      <p:nvPr/>
                    </p:nvPicPr>
                    <p:blipFill>
                      <a:blip r:embed="rId14"/>
                      <a:srcRect/>
                      <a:stretch>
                        <a:fillRect/>
                      </a:stretch>
                    </p:blipFill>
                    <p:spPr bwMode="auto">
                      <a:xfrm>
                        <a:off x="3997325" y="4008438"/>
                        <a:ext cx="4986338"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2" name="Object 31"/>
          <p:cNvGraphicFramePr>
            <a:graphicFrameLocks noChangeAspect="1"/>
          </p:cNvGraphicFramePr>
          <p:nvPr>
            <p:extLst>
              <p:ext uri="{D42A27DB-BD31-4B8C-83A1-F6EECF244321}">
                <p14:modId xmlns:p14="http://schemas.microsoft.com/office/powerpoint/2010/main" val="3790865017"/>
              </p:ext>
            </p:extLst>
          </p:nvPr>
        </p:nvGraphicFramePr>
        <p:xfrm>
          <a:off x="5259388" y="4467225"/>
          <a:ext cx="2819400" cy="419100"/>
        </p:xfrm>
        <a:graphic>
          <a:graphicData uri="http://schemas.openxmlformats.org/presentationml/2006/ole">
            <mc:AlternateContent xmlns:mc="http://schemas.openxmlformats.org/markup-compatibility/2006">
              <mc:Choice xmlns:v="urn:schemas-microsoft-com:vml" Requires="v">
                <p:oleObj spid="_x0000_s165234" name="Equation" r:id="rId15" imgW="2819160" imgH="419040" progId="Equation.DSMT4">
                  <p:embed/>
                </p:oleObj>
              </mc:Choice>
              <mc:Fallback>
                <p:oleObj name="Equation" r:id="rId15" imgW="2819160" imgH="419040" progId="Equation.DSMT4">
                  <p:embed/>
                  <p:pic>
                    <p:nvPicPr>
                      <p:cNvPr id="0" name=""/>
                      <p:cNvPicPr>
                        <a:picLocks noChangeAspect="1" noChangeArrowheads="1"/>
                      </p:cNvPicPr>
                      <p:nvPr/>
                    </p:nvPicPr>
                    <p:blipFill>
                      <a:blip r:embed="rId16"/>
                      <a:srcRect/>
                      <a:stretch>
                        <a:fillRect/>
                      </a:stretch>
                    </p:blipFill>
                    <p:spPr bwMode="auto">
                      <a:xfrm>
                        <a:off x="5259388" y="4467225"/>
                        <a:ext cx="281940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4"/>
          <p:cNvSpPr>
            <a:spLocks noChangeArrowheads="1"/>
          </p:cNvSpPr>
          <p:nvPr/>
        </p:nvSpPr>
        <p:spPr bwMode="auto">
          <a:xfrm>
            <a:off x="-9525" y="4042800"/>
            <a:ext cx="9144000" cy="6912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8965"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68973"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Under Assumption B.7, </a:t>
            </a:r>
            <a:r>
              <a:rPr lang="en-GB" sz="1500" b="1" i="1"/>
              <a:t>u</a:t>
            </a:r>
            <a:r>
              <a:rPr lang="en-GB" sz="1500" b="1" i="1" baseline="-25000"/>
              <a:t>i</a:t>
            </a:r>
            <a:r>
              <a:rPr lang="en-GB" sz="1500" b="1"/>
              <a:t> is distributed independently of every value of </a:t>
            </a:r>
            <a:r>
              <a:rPr lang="en-GB" sz="1500" b="1" i="1"/>
              <a:t>X</a:t>
            </a:r>
            <a:r>
              <a:rPr lang="en-GB" sz="1500" b="1"/>
              <a:t> in the sample.  It is therefore distributed independently of </a:t>
            </a:r>
            <a:r>
              <a:rPr lang="en-GB" sz="1500" b="1" i="1"/>
              <a:t>a</a:t>
            </a:r>
            <a:r>
              <a:rPr lang="en-GB" sz="1500" b="1" i="1" baseline="-25000"/>
              <a:t>i</a:t>
            </a:r>
            <a:r>
              <a:rPr lang="en-GB" sz="1500" b="1"/>
              <a:t>.  So if </a:t>
            </a:r>
            <a:r>
              <a:rPr lang="en-GB" sz="1500" b="1" i="1"/>
              <a:t>X</a:t>
            </a:r>
            <a:r>
              <a:rPr lang="en-GB" sz="1500" b="1"/>
              <a:t> and </a:t>
            </a:r>
            <a:r>
              <a:rPr lang="en-GB" sz="1500" b="1" i="1"/>
              <a:t>u</a:t>
            </a:r>
            <a:r>
              <a:rPr lang="en-GB" sz="1500" b="1"/>
              <a:t> are independent,</a:t>
            </a:r>
            <a:r>
              <a:rPr lang="en-US" sz="1500" b="1"/>
              <a:t> we can make use of the decomposition.</a:t>
            </a:r>
            <a:r>
              <a:rPr lang="en-US" sz="1500"/>
              <a:t> </a:t>
            </a:r>
            <a:endParaRPr lang="en-GB" sz="1500"/>
          </a:p>
        </p:txBody>
      </p:sp>
      <p:sp>
        <p:nvSpPr>
          <p:cNvPr id="168983" name="Text Box 2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79388" algn="r"/>
              </a:tabLst>
              <a:defRPr sz="2400">
                <a:solidFill>
                  <a:schemeClr val="tx1"/>
                </a:solidFill>
                <a:latin typeface="Times New Roman" pitchFamily="18" charset="0"/>
              </a:defRPr>
            </a:lvl1pPr>
            <a:lvl2pPr>
              <a:tabLst>
                <a:tab pos="179388" algn="r"/>
              </a:tabLst>
              <a:defRPr sz="2400">
                <a:solidFill>
                  <a:schemeClr val="tx1"/>
                </a:solidFill>
                <a:latin typeface="Times New Roman" pitchFamily="18" charset="0"/>
              </a:defRPr>
            </a:lvl2pPr>
            <a:lvl3pPr>
              <a:tabLst>
                <a:tab pos="179388" algn="r"/>
              </a:tabLst>
              <a:defRPr sz="2400">
                <a:solidFill>
                  <a:schemeClr val="tx1"/>
                </a:solidFill>
                <a:latin typeface="Times New Roman" pitchFamily="18" charset="0"/>
              </a:defRPr>
            </a:lvl3pPr>
            <a:lvl4pPr>
              <a:tabLst>
                <a:tab pos="179388" algn="r"/>
              </a:tabLst>
              <a:defRPr sz="2400">
                <a:solidFill>
                  <a:schemeClr val="tx1"/>
                </a:solidFill>
                <a:latin typeface="Times New Roman" pitchFamily="18" charset="0"/>
              </a:defRPr>
            </a:lvl4pPr>
            <a:lvl5pPr>
              <a:tabLst>
                <a:tab pos="179388" algn="r"/>
              </a:tabLst>
              <a:defRPr sz="2400">
                <a:solidFill>
                  <a:schemeClr val="tx1"/>
                </a:solidFill>
                <a:latin typeface="Times New Roman" pitchFamily="18" charset="0"/>
              </a:defRPr>
            </a:lvl5pPr>
            <a:lvl6pPr eaLnBrk="0" fontAlgn="base" hangingPunct="0">
              <a:spcBef>
                <a:spcPct val="0"/>
              </a:spcBef>
              <a:spcAft>
                <a:spcPct val="0"/>
              </a:spcAft>
              <a:tabLst>
                <a:tab pos="179388" algn="r"/>
              </a:tabLst>
              <a:defRPr sz="2400">
                <a:solidFill>
                  <a:schemeClr val="tx1"/>
                </a:solidFill>
                <a:latin typeface="Times New Roman" pitchFamily="18" charset="0"/>
              </a:defRPr>
            </a:lvl6pPr>
            <a:lvl7pPr eaLnBrk="0" fontAlgn="base" hangingPunct="0">
              <a:spcBef>
                <a:spcPct val="0"/>
              </a:spcBef>
              <a:spcAft>
                <a:spcPct val="0"/>
              </a:spcAft>
              <a:tabLst>
                <a:tab pos="179388" algn="r"/>
              </a:tabLst>
              <a:defRPr sz="2400">
                <a:solidFill>
                  <a:schemeClr val="tx1"/>
                </a:solidFill>
                <a:latin typeface="Times New Roman" pitchFamily="18" charset="0"/>
              </a:defRPr>
            </a:lvl7pPr>
            <a:lvl8pPr eaLnBrk="0" fontAlgn="base" hangingPunct="0">
              <a:spcBef>
                <a:spcPct val="0"/>
              </a:spcBef>
              <a:spcAft>
                <a:spcPct val="0"/>
              </a:spcAft>
              <a:tabLst>
                <a:tab pos="179388" algn="r"/>
              </a:tabLst>
              <a:defRPr sz="2400">
                <a:solidFill>
                  <a:schemeClr val="tx1"/>
                </a:solidFill>
                <a:latin typeface="Times New Roman" pitchFamily="18" charset="0"/>
              </a:defRPr>
            </a:lvl8pPr>
            <a:lvl9pPr eaLnBrk="0" fontAlgn="base" hangingPunct="0">
              <a:spcBef>
                <a:spcPct val="0"/>
              </a:spcBef>
              <a:spcAft>
                <a:spcPct val="0"/>
              </a:spcAft>
              <a:tabLst>
                <a:tab pos="179388" algn="r"/>
              </a:tabLst>
              <a:defRPr sz="2400">
                <a:solidFill>
                  <a:schemeClr val="tx1"/>
                </a:solidFill>
                <a:latin typeface="Times New Roman" pitchFamily="18" charset="0"/>
              </a:defRPr>
            </a:lvl9pPr>
          </a:lstStyle>
          <a:p>
            <a:pPr>
              <a:spcBef>
                <a:spcPct val="50000"/>
              </a:spcBef>
            </a:pPr>
            <a:r>
              <a:rPr lang="en-US" sz="1000">
                <a:solidFill>
                  <a:srgbClr val="3366FF"/>
                </a:solidFill>
                <a:latin typeface="Arial" charset="0"/>
              </a:rPr>
              <a:t>	8</a:t>
            </a: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19" name="Text Box 2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MODEL B: PROPERTIES OF THE REGRESSION COEFFICIENTS</a:t>
            </a:r>
            <a:endParaRPr lang="en-GB" sz="1600" dirty="0">
              <a:latin typeface="Times New Roman" pitchFamily="18"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1039645393"/>
              </p:ext>
            </p:extLst>
          </p:nvPr>
        </p:nvGraphicFramePr>
        <p:xfrm>
          <a:off x="471600" y="4219200"/>
          <a:ext cx="3175000" cy="381000"/>
        </p:xfrm>
        <a:graphic>
          <a:graphicData uri="http://schemas.openxmlformats.org/presentationml/2006/ole">
            <mc:AlternateContent xmlns:mc="http://schemas.openxmlformats.org/markup-compatibility/2006">
              <mc:Choice xmlns:v="urn:schemas-microsoft-com:vml" Requires="v">
                <p:oleObj spid="_x0000_s169320" name="Equation" r:id="rId3" imgW="3174840" imgH="380880" progId="Equation.3">
                  <p:embed/>
                </p:oleObj>
              </mc:Choice>
              <mc:Fallback>
                <p:oleObj name="Equation" r:id="rId3" imgW="3174840" imgH="380880" progId="Equation.3">
                  <p:embed/>
                  <p:pic>
                    <p:nvPicPr>
                      <p:cNvPr id="0" name="Object 11"/>
                      <p:cNvPicPr>
                        <a:picLocks noChangeAspect="1" noChangeArrowheads="1"/>
                      </p:cNvPicPr>
                      <p:nvPr/>
                    </p:nvPicPr>
                    <p:blipFill>
                      <a:blip r:embed="rId4"/>
                      <a:srcRect/>
                      <a:stretch>
                        <a:fillRect/>
                      </a:stretch>
                    </p:blipFill>
                    <p:spPr bwMode="auto">
                      <a:xfrm>
                        <a:off x="471600" y="4219200"/>
                        <a:ext cx="3175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4" name="Rectangle 4"/>
          <p:cNvSpPr>
            <a:spLocks noChangeArrowheads="1"/>
          </p:cNvSpPr>
          <p:nvPr/>
        </p:nvSpPr>
        <p:spPr bwMode="auto">
          <a:xfrm>
            <a:off x="0" y="2595600"/>
            <a:ext cx="9144000" cy="71437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34" name="Rectangle 5"/>
          <p:cNvSpPr>
            <a:spLocks noChangeArrowheads="1"/>
          </p:cNvSpPr>
          <p:nvPr/>
        </p:nvSpPr>
        <p:spPr bwMode="auto">
          <a:xfrm>
            <a:off x="0" y="538849"/>
            <a:ext cx="9144000" cy="626400"/>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38" name="Rectangle 4"/>
          <p:cNvSpPr>
            <a:spLocks noChangeArrowheads="1"/>
          </p:cNvSpPr>
          <p:nvPr/>
        </p:nvSpPr>
        <p:spPr bwMode="auto">
          <a:xfrm>
            <a:off x="0" y="1274400"/>
            <a:ext cx="9144000" cy="12132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40" name="Rectangle 4"/>
          <p:cNvSpPr>
            <a:spLocks noChangeArrowheads="1"/>
          </p:cNvSpPr>
          <p:nvPr/>
        </p:nvSpPr>
        <p:spPr bwMode="auto">
          <a:xfrm>
            <a:off x="0" y="3470400"/>
            <a:ext cx="9144000" cy="464850"/>
          </a:xfrm>
          <a:prstGeom prst="rect">
            <a:avLst/>
          </a:prstGeom>
          <a:solidFill>
            <a:srgbClr val="F5F5F5"/>
          </a:solidFill>
          <a:ln>
            <a:noFill/>
          </a:ln>
          <a:effectLst>
            <a:innerShdw blurRad="76200">
              <a:srgbClr val="000000"/>
            </a:innerShdw>
          </a:effectLst>
        </p:spPr>
        <p:txBody>
          <a:bodyPr/>
          <a:lstStyle/>
          <a:p>
            <a:pPr>
              <a:defRPr/>
            </a:pPr>
            <a:endParaRPr lang="en-GB"/>
          </a:p>
        </p:txBody>
      </p:sp>
      <p:sp>
        <p:nvSpPr>
          <p:cNvPr id="41" name="Text Box 16"/>
          <p:cNvSpPr txBox="1">
            <a:spLocks noChangeArrowheads="1"/>
          </p:cNvSpPr>
          <p:nvPr/>
        </p:nvSpPr>
        <p:spPr bwMode="auto">
          <a:xfrm>
            <a:off x="234000" y="3520800"/>
            <a:ext cx="1244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dirty="0"/>
              <a:t>Model B</a:t>
            </a:r>
            <a:endParaRPr lang="en-US" sz="1800" b="1" dirty="0"/>
          </a:p>
        </p:txBody>
      </p:sp>
      <p:graphicFrame>
        <p:nvGraphicFramePr>
          <p:cNvPr id="42" name="Object 8"/>
          <p:cNvGraphicFramePr>
            <a:graphicFrameLocks noChangeAspect="1"/>
          </p:cNvGraphicFramePr>
          <p:nvPr>
            <p:extLst>
              <p:ext uri="{D42A27DB-BD31-4B8C-83A1-F6EECF244321}">
                <p14:modId xmlns:p14="http://schemas.microsoft.com/office/powerpoint/2010/main" val="3561920352"/>
              </p:ext>
            </p:extLst>
          </p:nvPr>
        </p:nvGraphicFramePr>
        <p:xfrm>
          <a:off x="3384550" y="644400"/>
          <a:ext cx="2374900" cy="381000"/>
        </p:xfrm>
        <a:graphic>
          <a:graphicData uri="http://schemas.openxmlformats.org/presentationml/2006/ole">
            <mc:AlternateContent xmlns:mc="http://schemas.openxmlformats.org/markup-compatibility/2006">
              <mc:Choice xmlns:v="urn:schemas-microsoft-com:vml" Requires="v">
                <p:oleObj spid="_x0000_s169321" name="Equation" r:id="rId5" imgW="2374560" imgH="380880" progId="Equation.3">
                  <p:embed/>
                </p:oleObj>
              </mc:Choice>
              <mc:Fallback>
                <p:oleObj name="Equation" r:id="rId5" imgW="23745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84550" y="644400"/>
                        <a:ext cx="2374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3" name="Rectangle 4"/>
          <p:cNvSpPr>
            <a:spLocks noChangeArrowheads="1"/>
          </p:cNvSpPr>
          <p:nvPr/>
        </p:nvSpPr>
        <p:spPr bwMode="auto">
          <a:xfrm>
            <a:off x="6315076" y="1228350"/>
            <a:ext cx="2590800" cy="1057650"/>
          </a:xfrm>
          <a:prstGeom prst="rect">
            <a:avLst/>
          </a:prstGeom>
          <a:solidFill>
            <a:srgbClr val="F8F8FA"/>
          </a:solidFill>
          <a:ln>
            <a:noFill/>
          </a:ln>
          <a:effectLst>
            <a:innerShdw blurRad="95250">
              <a:srgbClr val="003366"/>
            </a:innerShdw>
          </a:effectLst>
        </p:spPr>
        <p:txBody>
          <a:bodyPr/>
          <a:lstStyle/>
          <a:p>
            <a:pPr>
              <a:defRPr/>
            </a:pPr>
            <a:endParaRPr lang="en-GB"/>
          </a:p>
        </p:txBody>
      </p:sp>
      <p:graphicFrame>
        <p:nvGraphicFramePr>
          <p:cNvPr id="44" name="Object 9"/>
          <p:cNvGraphicFramePr>
            <a:graphicFrameLocks noChangeAspect="1"/>
          </p:cNvGraphicFramePr>
          <p:nvPr>
            <p:extLst>
              <p:ext uri="{D42A27DB-BD31-4B8C-83A1-F6EECF244321}">
                <p14:modId xmlns:p14="http://schemas.microsoft.com/office/powerpoint/2010/main" val="992561664"/>
              </p:ext>
            </p:extLst>
          </p:nvPr>
        </p:nvGraphicFramePr>
        <p:xfrm>
          <a:off x="6491288" y="1320800"/>
          <a:ext cx="2228850" cy="850900"/>
        </p:xfrm>
        <a:graphic>
          <a:graphicData uri="http://schemas.openxmlformats.org/presentationml/2006/ole">
            <mc:AlternateContent xmlns:mc="http://schemas.openxmlformats.org/markup-compatibility/2006">
              <mc:Choice xmlns:v="urn:schemas-microsoft-com:vml" Requires="v">
                <p:oleObj spid="_x0000_s169322" name="Equation" r:id="rId7" imgW="2234880" imgH="850680" progId="Equation.3">
                  <p:embed/>
                </p:oleObj>
              </mc:Choice>
              <mc:Fallback>
                <p:oleObj name="Equation" r:id="rId7" imgW="2234880" imgH="850680" progId="Equation.3">
                  <p:embed/>
                  <p:pic>
                    <p:nvPicPr>
                      <p:cNvPr id="0" name=""/>
                      <p:cNvPicPr>
                        <a:picLocks noChangeAspect="1" noChangeArrowheads="1"/>
                      </p:cNvPicPr>
                      <p:nvPr/>
                    </p:nvPicPr>
                    <p:blipFill>
                      <a:blip r:embed="rId8"/>
                      <a:srcRect/>
                      <a:stretch>
                        <a:fillRect/>
                      </a:stretch>
                    </p:blipFill>
                    <p:spPr bwMode="auto">
                      <a:xfrm>
                        <a:off x="6491288" y="1320800"/>
                        <a:ext cx="2228850" cy="850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Rectangle 4"/>
          <p:cNvSpPr/>
          <p:nvPr/>
        </p:nvSpPr>
        <p:spPr bwMode="auto">
          <a:xfrm>
            <a:off x="3209925" y="4238625"/>
            <a:ext cx="542925" cy="352425"/>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2102849327"/>
              </p:ext>
            </p:extLst>
          </p:nvPr>
        </p:nvGraphicFramePr>
        <p:xfrm>
          <a:off x="1082675" y="1400175"/>
          <a:ext cx="4995863" cy="947738"/>
        </p:xfrm>
        <a:graphic>
          <a:graphicData uri="http://schemas.openxmlformats.org/presentationml/2006/ole">
            <mc:AlternateContent xmlns:mc="http://schemas.openxmlformats.org/markup-compatibility/2006">
              <mc:Choice xmlns:v="urn:schemas-microsoft-com:vml" Requires="v">
                <p:oleObj spid="_x0000_s169323" name="Equation" r:id="rId9" imgW="5003640" imgH="952200" progId="Equation.DSMT4">
                  <p:embed/>
                </p:oleObj>
              </mc:Choice>
              <mc:Fallback>
                <p:oleObj name="Equation" r:id="rId9" imgW="5003640" imgH="952200" progId="Equation.DSMT4">
                  <p:embed/>
                  <p:pic>
                    <p:nvPicPr>
                      <p:cNvPr id="0" name="Object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82675" y="1400175"/>
                        <a:ext cx="4995863" cy="9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009231831"/>
              </p:ext>
            </p:extLst>
          </p:nvPr>
        </p:nvGraphicFramePr>
        <p:xfrm>
          <a:off x="552450" y="2693988"/>
          <a:ext cx="5545138" cy="514350"/>
        </p:xfrm>
        <a:graphic>
          <a:graphicData uri="http://schemas.openxmlformats.org/presentationml/2006/ole">
            <mc:AlternateContent xmlns:mc="http://schemas.openxmlformats.org/markup-compatibility/2006">
              <mc:Choice xmlns:v="urn:schemas-microsoft-com:vml" Requires="v">
                <p:oleObj spid="_x0000_s169324" name="Equation" r:id="rId11" imgW="5537160" imgH="507960" progId="Equation.DSMT4">
                  <p:embed/>
                </p:oleObj>
              </mc:Choice>
              <mc:Fallback>
                <p:oleObj name="Equation" r:id="rId11" imgW="5537160" imgH="507960" progId="Equation.DSMT4">
                  <p:embed/>
                  <p:pic>
                    <p:nvPicPr>
                      <p:cNvPr id="0" name="Object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52450" y="2693988"/>
                        <a:ext cx="5545138"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 name="Rectangle 4"/>
          <p:cNvSpPr>
            <a:spLocks noChangeArrowheads="1"/>
          </p:cNvSpPr>
          <p:nvPr/>
        </p:nvSpPr>
        <p:spPr bwMode="auto">
          <a:xfrm>
            <a:off x="3924299" y="3943350"/>
            <a:ext cx="5148000" cy="1002274"/>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31" name="Object 30"/>
          <p:cNvGraphicFramePr>
            <a:graphicFrameLocks noChangeAspect="1"/>
          </p:cNvGraphicFramePr>
          <p:nvPr>
            <p:extLst>
              <p:ext uri="{D42A27DB-BD31-4B8C-83A1-F6EECF244321}">
                <p14:modId xmlns:p14="http://schemas.microsoft.com/office/powerpoint/2010/main" val="540540041"/>
              </p:ext>
            </p:extLst>
          </p:nvPr>
        </p:nvGraphicFramePr>
        <p:xfrm>
          <a:off x="3997325" y="4008438"/>
          <a:ext cx="4986338" cy="439737"/>
        </p:xfrm>
        <a:graphic>
          <a:graphicData uri="http://schemas.openxmlformats.org/presentationml/2006/ole">
            <mc:AlternateContent xmlns:mc="http://schemas.openxmlformats.org/markup-compatibility/2006">
              <mc:Choice xmlns:v="urn:schemas-microsoft-com:vml" Requires="v">
                <p:oleObj spid="_x0000_s169325" name="Equation" r:id="rId13" imgW="4978080" imgH="444240" progId="Equation.DSMT4">
                  <p:embed/>
                </p:oleObj>
              </mc:Choice>
              <mc:Fallback>
                <p:oleObj name="Equation" r:id="rId13" imgW="4978080" imgH="444240" progId="Equation.DSMT4">
                  <p:embed/>
                  <p:pic>
                    <p:nvPicPr>
                      <p:cNvPr id="0" name=""/>
                      <p:cNvPicPr>
                        <a:picLocks noChangeAspect="1" noChangeArrowheads="1"/>
                      </p:cNvPicPr>
                      <p:nvPr/>
                    </p:nvPicPr>
                    <p:blipFill>
                      <a:blip r:embed="rId14"/>
                      <a:srcRect/>
                      <a:stretch>
                        <a:fillRect/>
                      </a:stretch>
                    </p:blipFill>
                    <p:spPr bwMode="auto">
                      <a:xfrm>
                        <a:off x="3997325" y="4008438"/>
                        <a:ext cx="4986338"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2" name="Object 31"/>
          <p:cNvGraphicFramePr>
            <a:graphicFrameLocks noChangeAspect="1"/>
          </p:cNvGraphicFramePr>
          <p:nvPr>
            <p:extLst>
              <p:ext uri="{D42A27DB-BD31-4B8C-83A1-F6EECF244321}">
                <p14:modId xmlns:p14="http://schemas.microsoft.com/office/powerpoint/2010/main" val="3790865017"/>
              </p:ext>
            </p:extLst>
          </p:nvPr>
        </p:nvGraphicFramePr>
        <p:xfrm>
          <a:off x="5259388" y="4467225"/>
          <a:ext cx="2819400" cy="419100"/>
        </p:xfrm>
        <a:graphic>
          <a:graphicData uri="http://schemas.openxmlformats.org/presentationml/2006/ole">
            <mc:AlternateContent xmlns:mc="http://schemas.openxmlformats.org/markup-compatibility/2006">
              <mc:Choice xmlns:v="urn:schemas-microsoft-com:vml" Requires="v">
                <p:oleObj spid="_x0000_s169326" name="Equation" r:id="rId15" imgW="2819160" imgH="419040" progId="Equation.DSMT4">
                  <p:embed/>
                </p:oleObj>
              </mc:Choice>
              <mc:Fallback>
                <p:oleObj name="Equation" r:id="rId15" imgW="2819160" imgH="419040" progId="Equation.DSMT4">
                  <p:embed/>
                  <p:pic>
                    <p:nvPicPr>
                      <p:cNvPr id="0" name=""/>
                      <p:cNvPicPr>
                        <a:picLocks noChangeAspect="1" noChangeArrowheads="1"/>
                      </p:cNvPicPr>
                      <p:nvPr/>
                    </p:nvPicPr>
                    <p:blipFill>
                      <a:blip r:embed="rId16"/>
                      <a:srcRect/>
                      <a:stretch>
                        <a:fillRect/>
                      </a:stretch>
                    </p:blipFill>
                    <p:spPr bwMode="auto">
                      <a:xfrm>
                        <a:off x="5259388" y="4467225"/>
                        <a:ext cx="281940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8CE4806-2BCD-4C00-9447-911BAD5C7418}"/>
</file>

<file path=customXml/itemProps2.xml><?xml version="1.0" encoding="utf-8"?>
<ds:datastoreItem xmlns:ds="http://schemas.openxmlformats.org/officeDocument/2006/customXml" ds:itemID="{757E272E-9CF9-43BC-B2EB-1959D3CF771B}"/>
</file>

<file path=customXml/itemProps3.xml><?xml version="1.0" encoding="utf-8"?>
<ds:datastoreItem xmlns:ds="http://schemas.openxmlformats.org/officeDocument/2006/customXml" ds:itemID="{20D0AB37-B5C3-499C-BAE9-FAB91EBB55C0}"/>
</file>

<file path=docProps/app.xml><?xml version="1.0" encoding="utf-8"?>
<Properties xmlns="http://schemas.openxmlformats.org/officeDocument/2006/extended-properties" xmlns:vt="http://schemas.openxmlformats.org/officeDocument/2006/docPropsVTypes">
  <TotalTime>4089</TotalTime>
  <Words>1240</Words>
  <Application>Microsoft Office PowerPoint</Application>
  <PresentationFormat>On-screen Show (4:3)</PresentationFormat>
  <Paragraphs>122</Paragraphs>
  <Slides>26</Slides>
  <Notes>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26</vt:i4>
      </vt:variant>
    </vt:vector>
  </HeadingPairs>
  <TitlesOfParts>
    <vt:vector size="28"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126</cp:revision>
  <dcterms:created xsi:type="dcterms:W3CDTF">1998-05-09T13:24:56Z</dcterms:created>
  <dcterms:modified xsi:type="dcterms:W3CDTF">2016-05-12T14:52:31Z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