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5.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6.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2.xml" ContentType="application/vnd.openxmlformats-officedocument.presentationml.slide+xml"/>
  <Override PartName="/ppt/slides/slide17.xml" ContentType="application/vnd.openxmlformats-officedocument.presentationml.slide+xml"/>
  <Override PartName="/ppt/slides/slide24.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3.xml" ContentType="application/vnd.openxmlformats-officedocument.presentationml.slide+xml"/>
  <Override PartName="/ppt/slides/slide2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xml" ContentType="application/vnd.openxmlformats-officedocument.presentationml.notes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9"/>
  </p:notesMasterIdLst>
  <p:sldIdLst>
    <p:sldId id="441" r:id="rId2"/>
    <p:sldId id="390" r:id="rId3"/>
    <p:sldId id="397" r:id="rId4"/>
    <p:sldId id="410" r:id="rId5"/>
    <p:sldId id="411" r:id="rId6"/>
    <p:sldId id="412" r:id="rId7"/>
    <p:sldId id="413" r:id="rId8"/>
    <p:sldId id="414" r:id="rId9"/>
    <p:sldId id="415" r:id="rId10"/>
    <p:sldId id="421" r:id="rId11"/>
    <p:sldId id="422" r:id="rId12"/>
    <p:sldId id="423" r:id="rId13"/>
    <p:sldId id="424" r:id="rId14"/>
    <p:sldId id="417" r:id="rId15"/>
    <p:sldId id="425" r:id="rId16"/>
    <p:sldId id="431" r:id="rId17"/>
    <p:sldId id="430" r:id="rId18"/>
    <p:sldId id="432" r:id="rId19"/>
    <p:sldId id="433" r:id="rId20"/>
    <p:sldId id="437" r:id="rId21"/>
    <p:sldId id="440" r:id="rId22"/>
    <p:sldId id="438" r:id="rId23"/>
    <p:sldId id="434" r:id="rId24"/>
    <p:sldId id="427" r:id="rId25"/>
    <p:sldId id="428" r:id="rId26"/>
    <p:sldId id="439" r:id="rId27"/>
    <p:sldId id="317" r:id="rId2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CDCDCD"/>
    <a:srgbClr val="F3F6FF"/>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46" autoAdjust="0"/>
    <p:restoredTop sz="98865" autoAdjust="0"/>
  </p:normalViewPr>
  <p:slideViewPr>
    <p:cSldViewPr snapToGrid="0" showGuides="1">
      <p:cViewPr>
        <p:scale>
          <a:sx n="100" d="100"/>
          <a:sy n="100" d="100"/>
        </p:scale>
        <p:origin x="-2172" y="-432"/>
      </p:cViewPr>
      <p:guideLst>
        <p:guide orient="horz" pos="1546"/>
        <p:guide pos="228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2.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2.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2.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wmf"/><Relationship Id="rId1" Type="http://schemas.openxmlformats.org/officeDocument/2006/relationships/image" Target="../media/image19.wmf"/><Relationship Id="rId4" Type="http://schemas.openxmlformats.org/officeDocument/2006/relationships/image" Target="../media/image20.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wmf"/><Relationship Id="rId1" Type="http://schemas.openxmlformats.org/officeDocument/2006/relationships/image" Target="../media/image19.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wmf"/><Relationship Id="rId1" Type="http://schemas.openxmlformats.org/officeDocument/2006/relationships/image" Target="../media/image19.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wmf"/><Relationship Id="rId1" Type="http://schemas.openxmlformats.org/officeDocument/2006/relationships/image" Target="../media/image19.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wmf"/><Relationship Id="rId1" Type="http://schemas.openxmlformats.org/officeDocument/2006/relationships/image" Target="../media/image19.wmf"/><Relationship Id="rId4"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19.wmf"/><Relationship Id="rId1" Type="http://schemas.openxmlformats.org/officeDocument/2006/relationships/image" Target="../media/image2.wmf"/><Relationship Id="rId4" Type="http://schemas.openxmlformats.org/officeDocument/2006/relationships/image" Target="../media/image17.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9.wmf"/><Relationship Id="rId1" Type="http://schemas.openxmlformats.org/officeDocument/2006/relationships/image" Target="../media/image2.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wmf"/><Relationship Id="rId1" Type="http://schemas.openxmlformats.org/officeDocument/2006/relationships/image" Target="../media/image24.wmf"/><Relationship Id="rId4" Type="http://schemas.openxmlformats.org/officeDocument/2006/relationships/image" Target="../media/image25.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17.wmf"/><Relationship Id="rId1" Type="http://schemas.openxmlformats.org/officeDocument/2006/relationships/image" Target="../media/image2.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17.wmf"/><Relationship Id="rId1" Type="http://schemas.openxmlformats.org/officeDocument/2006/relationships/image" Target="../media/image2.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17.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2.wmf"/><Relationship Id="rId4"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2.wmf"/><Relationship Id="rId6" Type="http://schemas.openxmlformats.org/officeDocument/2006/relationships/image" Target="../media/image12.wmf"/><Relationship Id="rId5" Type="http://schemas.openxmlformats.org/officeDocument/2006/relationships/image" Target="../media/image8.wmf"/><Relationship Id="rId4"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A7CFE6-48C0-4735-99AA-84D96C6F168F}" type="datetimeFigureOut">
              <a:rPr lang="en-GB" smtClean="0"/>
              <a:t>12/05/2016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2EA2B6-45A7-464B-8B57-43322BF6F313}" type="slidenum">
              <a:rPr lang="en-GB" smtClean="0"/>
              <a:t>‹#›</a:t>
            </a:fld>
            <a:endParaRPr lang="en-GB"/>
          </a:p>
        </p:txBody>
      </p:sp>
    </p:spTree>
    <p:extLst>
      <p:ext uri="{BB962C8B-B14F-4D97-AF65-F5344CB8AC3E}">
        <p14:creationId xmlns:p14="http://schemas.microsoft.com/office/powerpoint/2010/main" val="1059741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92EA2B6-45A7-464B-8B57-43322BF6F313}" type="slidenum">
              <a:rPr lang="en-GB" smtClean="0"/>
              <a:t>2</a:t>
            </a:fld>
            <a:endParaRPr lang="en-GB"/>
          </a:p>
        </p:txBody>
      </p:sp>
    </p:spTree>
    <p:extLst>
      <p:ext uri="{BB962C8B-B14F-4D97-AF65-F5344CB8AC3E}">
        <p14:creationId xmlns:p14="http://schemas.microsoft.com/office/powerpoint/2010/main" val="891291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B860350-0183-4225-85A3-5FF96C27FA21}" type="slidenum">
              <a:rPr lang="en-US"/>
              <a:pPr>
                <a:defRPr/>
              </a:pPr>
              <a:t>‹#›</a:t>
            </a:fld>
            <a:endParaRPr lang="en-US"/>
          </a:p>
        </p:txBody>
      </p:sp>
    </p:spTree>
    <p:extLst>
      <p:ext uri="{BB962C8B-B14F-4D97-AF65-F5344CB8AC3E}">
        <p14:creationId xmlns:p14="http://schemas.microsoft.com/office/powerpoint/2010/main" val="381315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497091-16B8-49FF-9230-3602EB5D89B3}" type="slidenum">
              <a:rPr lang="en-US"/>
              <a:pPr>
                <a:defRPr/>
              </a:pPr>
              <a:t>‹#›</a:t>
            </a:fld>
            <a:endParaRPr lang="en-US"/>
          </a:p>
        </p:txBody>
      </p:sp>
    </p:spTree>
    <p:extLst>
      <p:ext uri="{BB962C8B-B14F-4D97-AF65-F5344CB8AC3E}">
        <p14:creationId xmlns:p14="http://schemas.microsoft.com/office/powerpoint/2010/main" val="1241591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A370256-FFCB-4B51-8DA7-52F3BF3DB4DB}" type="slidenum">
              <a:rPr lang="en-US"/>
              <a:pPr>
                <a:defRPr/>
              </a:pPr>
              <a:t>‹#›</a:t>
            </a:fld>
            <a:endParaRPr lang="en-US"/>
          </a:p>
        </p:txBody>
      </p:sp>
    </p:spTree>
    <p:extLst>
      <p:ext uri="{BB962C8B-B14F-4D97-AF65-F5344CB8AC3E}">
        <p14:creationId xmlns:p14="http://schemas.microsoft.com/office/powerpoint/2010/main" val="1590962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905DC33-14D0-410F-B03B-A7DF3F7650B7}" type="slidenum">
              <a:rPr lang="en-US"/>
              <a:pPr>
                <a:defRPr/>
              </a:pPr>
              <a:t>‹#›</a:t>
            </a:fld>
            <a:endParaRPr lang="en-US"/>
          </a:p>
        </p:txBody>
      </p:sp>
    </p:spTree>
    <p:extLst>
      <p:ext uri="{BB962C8B-B14F-4D97-AF65-F5344CB8AC3E}">
        <p14:creationId xmlns:p14="http://schemas.microsoft.com/office/powerpoint/2010/main" val="808033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9896FE8-C003-4AFC-98BE-BC768F5CB6EA}" type="slidenum">
              <a:rPr lang="en-US"/>
              <a:pPr>
                <a:defRPr/>
              </a:pPr>
              <a:t>‹#›</a:t>
            </a:fld>
            <a:endParaRPr lang="en-US"/>
          </a:p>
        </p:txBody>
      </p:sp>
    </p:spTree>
    <p:extLst>
      <p:ext uri="{BB962C8B-B14F-4D97-AF65-F5344CB8AC3E}">
        <p14:creationId xmlns:p14="http://schemas.microsoft.com/office/powerpoint/2010/main" val="702447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1699DCC-5D0C-4C5A-AD7A-48695CD7F6A6}" type="slidenum">
              <a:rPr lang="en-US"/>
              <a:pPr>
                <a:defRPr/>
              </a:pPr>
              <a:t>‹#›</a:t>
            </a:fld>
            <a:endParaRPr lang="en-US"/>
          </a:p>
        </p:txBody>
      </p:sp>
    </p:spTree>
    <p:extLst>
      <p:ext uri="{BB962C8B-B14F-4D97-AF65-F5344CB8AC3E}">
        <p14:creationId xmlns:p14="http://schemas.microsoft.com/office/powerpoint/2010/main" val="2350414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A08897B-D68F-44A9-8D95-EF60701BFA9D}" type="slidenum">
              <a:rPr lang="en-US"/>
              <a:pPr>
                <a:defRPr/>
              </a:pPr>
              <a:t>‹#›</a:t>
            </a:fld>
            <a:endParaRPr lang="en-US"/>
          </a:p>
        </p:txBody>
      </p:sp>
    </p:spTree>
    <p:extLst>
      <p:ext uri="{BB962C8B-B14F-4D97-AF65-F5344CB8AC3E}">
        <p14:creationId xmlns:p14="http://schemas.microsoft.com/office/powerpoint/2010/main" val="4167386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50C84B7-9ADB-493F-BEE4-B9529DEA0ECD}" type="slidenum">
              <a:rPr lang="en-US"/>
              <a:pPr>
                <a:defRPr/>
              </a:pPr>
              <a:t>‹#›</a:t>
            </a:fld>
            <a:endParaRPr lang="en-US"/>
          </a:p>
        </p:txBody>
      </p:sp>
    </p:spTree>
    <p:extLst>
      <p:ext uri="{BB962C8B-B14F-4D97-AF65-F5344CB8AC3E}">
        <p14:creationId xmlns:p14="http://schemas.microsoft.com/office/powerpoint/2010/main" val="3309785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EF3E674-D3E4-43E0-A320-3B1508EEA7FB}" type="slidenum">
              <a:rPr lang="en-US"/>
              <a:pPr>
                <a:defRPr/>
              </a:pPr>
              <a:t>‹#›</a:t>
            </a:fld>
            <a:endParaRPr lang="en-US"/>
          </a:p>
        </p:txBody>
      </p:sp>
    </p:spTree>
    <p:extLst>
      <p:ext uri="{BB962C8B-B14F-4D97-AF65-F5344CB8AC3E}">
        <p14:creationId xmlns:p14="http://schemas.microsoft.com/office/powerpoint/2010/main" val="2357556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A3C34EB-8661-471C-BDEE-3F6988233C0C}" type="slidenum">
              <a:rPr lang="en-US"/>
              <a:pPr>
                <a:defRPr/>
              </a:pPr>
              <a:t>‹#›</a:t>
            </a:fld>
            <a:endParaRPr lang="en-US"/>
          </a:p>
        </p:txBody>
      </p:sp>
    </p:spTree>
    <p:extLst>
      <p:ext uri="{BB962C8B-B14F-4D97-AF65-F5344CB8AC3E}">
        <p14:creationId xmlns:p14="http://schemas.microsoft.com/office/powerpoint/2010/main" val="1749695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A9346E0-84B5-45CC-85F8-2018AA5347E0}" type="slidenum">
              <a:rPr lang="en-US"/>
              <a:pPr>
                <a:defRPr/>
              </a:pPr>
              <a:t>‹#›</a:t>
            </a:fld>
            <a:endParaRPr lang="en-US"/>
          </a:p>
        </p:txBody>
      </p:sp>
    </p:spTree>
    <p:extLst>
      <p:ext uri="{BB962C8B-B14F-4D97-AF65-F5344CB8AC3E}">
        <p14:creationId xmlns:p14="http://schemas.microsoft.com/office/powerpoint/2010/main" val="1941095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mtClean="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mtClean="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mtClean="0">
                <a:latin typeface="+mn-lt"/>
              </a:defRPr>
            </a:lvl1pPr>
          </a:lstStyle>
          <a:p>
            <a:pPr>
              <a:defRPr/>
            </a:pPr>
            <a:fld id="{E2B03B9E-9C9A-42CD-9427-46FAFBD1111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4.wmf"/><Relationship Id="rId5" Type="http://schemas.openxmlformats.org/officeDocument/2006/relationships/oleObject" Target="../embeddings/oleObject25.bin"/><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4.wmf"/><Relationship Id="rId5" Type="http://schemas.openxmlformats.org/officeDocument/2006/relationships/oleObject" Target="../embeddings/oleObject27.bin"/><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4.wmf"/><Relationship Id="rId5" Type="http://schemas.openxmlformats.org/officeDocument/2006/relationships/oleObject" Target="../embeddings/oleObject29.bin"/><Relationship Id="rId4" Type="http://schemas.openxmlformats.org/officeDocument/2006/relationships/image" Target="../media/image2.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6.wmf"/><Relationship Id="rId5" Type="http://schemas.openxmlformats.org/officeDocument/2006/relationships/oleObject" Target="../embeddings/oleObject31.bin"/><Relationship Id="rId4" Type="http://schemas.openxmlformats.org/officeDocument/2006/relationships/image" Target="../media/image2.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7.wmf"/><Relationship Id="rId5" Type="http://schemas.openxmlformats.org/officeDocument/2006/relationships/oleObject" Target="../embeddings/oleObject33.bin"/><Relationship Id="rId4" Type="http://schemas.openxmlformats.org/officeDocument/2006/relationships/image" Target="../media/image2.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8.wmf"/><Relationship Id="rId5" Type="http://schemas.openxmlformats.org/officeDocument/2006/relationships/oleObject" Target="../embeddings/oleObject35.bin"/><Relationship Id="rId4" Type="http://schemas.openxmlformats.org/officeDocument/2006/relationships/image" Target="../media/image2.wmf"/></Relationships>
</file>

<file path=ppt/slides/_rels/slide16.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wmf"/><Relationship Id="rId5" Type="http://schemas.openxmlformats.org/officeDocument/2006/relationships/oleObject" Target="../embeddings/oleObject37.bin"/><Relationship Id="rId10" Type="http://schemas.openxmlformats.org/officeDocument/2006/relationships/image" Target="../media/image20.wmf"/><Relationship Id="rId4" Type="http://schemas.openxmlformats.org/officeDocument/2006/relationships/image" Target="../media/image19.wmf"/><Relationship Id="rId9" Type="http://schemas.openxmlformats.org/officeDocument/2006/relationships/oleObject" Target="../embeddings/oleObject39.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42.bin"/><Relationship Id="rId3" Type="http://schemas.openxmlformats.org/officeDocument/2006/relationships/oleObject" Target="../embeddings/oleObject40.bin"/><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wmf"/><Relationship Id="rId5" Type="http://schemas.openxmlformats.org/officeDocument/2006/relationships/oleObject" Target="../embeddings/oleObject41.bin"/><Relationship Id="rId4" Type="http://schemas.openxmlformats.org/officeDocument/2006/relationships/image" Target="../media/image19.wmf"/><Relationship Id="rId9" Type="http://schemas.openxmlformats.org/officeDocument/2006/relationships/image" Target="../media/image17.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45.bin"/><Relationship Id="rId3" Type="http://schemas.openxmlformats.org/officeDocument/2006/relationships/oleObject" Target="../embeddings/oleObject43.bin"/><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2.wmf"/><Relationship Id="rId5" Type="http://schemas.openxmlformats.org/officeDocument/2006/relationships/oleObject" Target="../embeddings/oleObject44.bin"/><Relationship Id="rId4" Type="http://schemas.openxmlformats.org/officeDocument/2006/relationships/image" Target="../media/image19.wmf"/><Relationship Id="rId9" Type="http://schemas.openxmlformats.org/officeDocument/2006/relationships/image" Target="../media/image17.wmf"/></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48.bin"/><Relationship Id="rId3" Type="http://schemas.openxmlformats.org/officeDocument/2006/relationships/oleObject" Target="../embeddings/oleObject46.bin"/><Relationship Id="rId7" Type="http://schemas.openxmlformats.org/officeDocument/2006/relationships/image" Target="../media/image21.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2.wmf"/><Relationship Id="rId5" Type="http://schemas.openxmlformats.org/officeDocument/2006/relationships/oleObject" Target="../embeddings/oleObject47.bin"/><Relationship Id="rId4" Type="http://schemas.openxmlformats.org/officeDocument/2006/relationships/image" Target="../media/image19.wmf"/><Relationship Id="rId9" Type="http://schemas.openxmlformats.org/officeDocument/2006/relationships/image" Target="../media/image17.w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49.bin"/><Relationship Id="rId7"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wmf"/><Relationship Id="rId5" Type="http://schemas.openxmlformats.org/officeDocument/2006/relationships/oleObject" Target="../embeddings/oleObject50.bin"/><Relationship Id="rId10" Type="http://schemas.openxmlformats.org/officeDocument/2006/relationships/image" Target="../media/image17.wmf"/><Relationship Id="rId4" Type="http://schemas.openxmlformats.org/officeDocument/2006/relationships/image" Target="../media/image19.wmf"/><Relationship Id="rId9" Type="http://schemas.openxmlformats.org/officeDocument/2006/relationships/oleObject" Target="../embeddings/oleObject52.bin"/></Relationships>
</file>

<file path=ppt/slides/_rels/slide21.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53.bin"/><Relationship Id="rId7" Type="http://schemas.openxmlformats.org/officeDocument/2006/relationships/oleObject" Target="../embeddings/oleObject55.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19.wmf"/><Relationship Id="rId5" Type="http://schemas.openxmlformats.org/officeDocument/2006/relationships/oleObject" Target="../embeddings/oleObject54.bin"/><Relationship Id="rId10" Type="http://schemas.openxmlformats.org/officeDocument/2006/relationships/image" Target="../media/image17.wmf"/><Relationship Id="rId4" Type="http://schemas.openxmlformats.org/officeDocument/2006/relationships/image" Target="../media/image2.wmf"/><Relationship Id="rId9" Type="http://schemas.openxmlformats.org/officeDocument/2006/relationships/oleObject" Target="../embeddings/oleObject56.bin"/></Relationships>
</file>

<file path=ppt/slides/_rels/slide22.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57.bin"/><Relationship Id="rId7" Type="http://schemas.openxmlformats.org/officeDocument/2006/relationships/oleObject" Target="../embeddings/oleObject59.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19.wmf"/><Relationship Id="rId5" Type="http://schemas.openxmlformats.org/officeDocument/2006/relationships/oleObject" Target="../embeddings/oleObject58.bin"/><Relationship Id="rId4" Type="http://schemas.openxmlformats.org/officeDocument/2006/relationships/image" Target="../media/image2.wmf"/></Relationships>
</file>

<file path=ppt/slides/_rels/slide23.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60.bin"/><Relationship Id="rId7" Type="http://schemas.openxmlformats.org/officeDocument/2006/relationships/oleObject" Target="../embeddings/oleObject62.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2.wmf"/><Relationship Id="rId5" Type="http://schemas.openxmlformats.org/officeDocument/2006/relationships/oleObject" Target="../embeddings/oleObject61.bin"/><Relationship Id="rId10" Type="http://schemas.openxmlformats.org/officeDocument/2006/relationships/image" Target="../media/image25.wmf"/><Relationship Id="rId4" Type="http://schemas.openxmlformats.org/officeDocument/2006/relationships/image" Target="../media/image24.wmf"/><Relationship Id="rId9" Type="http://schemas.openxmlformats.org/officeDocument/2006/relationships/oleObject" Target="../embeddings/oleObject63.bin"/></Relationships>
</file>

<file path=ppt/slides/_rels/slide24.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64.bin"/><Relationship Id="rId7"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17.wmf"/><Relationship Id="rId5" Type="http://schemas.openxmlformats.org/officeDocument/2006/relationships/oleObject" Target="../embeddings/oleObject65.bin"/><Relationship Id="rId4" Type="http://schemas.openxmlformats.org/officeDocument/2006/relationships/image" Target="../media/image2.wmf"/></Relationships>
</file>

<file path=ppt/slides/_rels/slide25.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67.bin"/><Relationship Id="rId7"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17.wmf"/><Relationship Id="rId5" Type="http://schemas.openxmlformats.org/officeDocument/2006/relationships/oleObject" Target="../embeddings/oleObject68.bin"/><Relationship Id="rId4" Type="http://schemas.openxmlformats.org/officeDocument/2006/relationships/image" Target="../media/image2.wmf"/></Relationships>
</file>

<file path=ppt/slides/_rels/slide26.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70.bin"/><Relationship Id="rId7"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17.wmf"/><Relationship Id="rId5" Type="http://schemas.openxmlformats.org/officeDocument/2006/relationships/oleObject" Target="../embeddings/oleObject71.bin"/><Relationship Id="rId4" Type="http://schemas.openxmlformats.org/officeDocument/2006/relationships/image" Target="../media/image2.wmf"/></Relationships>
</file>

<file path=ppt/slides/_rels/slide2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3.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5.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5.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6.wmf"/><Relationship Id="rId5" Type="http://schemas.openxmlformats.org/officeDocument/2006/relationships/oleObject" Target="../embeddings/oleObject10.bin"/><Relationship Id="rId10" Type="http://schemas.openxmlformats.org/officeDocument/2006/relationships/image" Target="../media/image8.wmf"/><Relationship Id="rId4" Type="http://schemas.openxmlformats.org/officeDocument/2006/relationships/image" Target="../media/image2.wmf"/><Relationship Id="rId9" Type="http://schemas.openxmlformats.org/officeDocument/2006/relationships/oleObject" Target="../embeddings/oleObject12.bin"/></Relationships>
</file>

<file path=ppt/slides/_rels/slide7.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oleObject" Target="../embeddings/oleObject18.bin"/><Relationship Id="rId3" Type="http://schemas.openxmlformats.org/officeDocument/2006/relationships/oleObject" Target="../embeddings/oleObject13.bin"/><Relationship Id="rId7" Type="http://schemas.openxmlformats.org/officeDocument/2006/relationships/oleObject" Target="../embeddings/oleObject15.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9.wmf"/><Relationship Id="rId11" Type="http://schemas.openxmlformats.org/officeDocument/2006/relationships/oleObject" Target="../embeddings/oleObject17.bin"/><Relationship Id="rId5" Type="http://schemas.openxmlformats.org/officeDocument/2006/relationships/oleObject" Target="../embeddings/oleObject14.bin"/><Relationship Id="rId10" Type="http://schemas.openxmlformats.org/officeDocument/2006/relationships/image" Target="../media/image11.wmf"/><Relationship Id="rId4" Type="http://schemas.openxmlformats.org/officeDocument/2006/relationships/image" Target="../media/image2.wmf"/><Relationship Id="rId9" Type="http://schemas.openxmlformats.org/officeDocument/2006/relationships/oleObject" Target="../embeddings/oleObject16.bin"/><Relationship Id="rId14" Type="http://schemas.openxmlformats.org/officeDocument/2006/relationships/image" Target="../media/image12.w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3.wmf"/><Relationship Id="rId5" Type="http://schemas.openxmlformats.org/officeDocument/2006/relationships/oleObject" Target="../embeddings/oleObject20.bin"/><Relationship Id="rId4" Type="http://schemas.openxmlformats.org/officeDocument/2006/relationships/image" Target="../media/image2.wmf"/></Relationships>
</file>

<file path=ppt/slides/_rels/slide9.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4.wmf"/><Relationship Id="rId5" Type="http://schemas.openxmlformats.org/officeDocument/2006/relationships/oleObject" Target="../embeddings/oleObject22.bin"/><Relationship Id="rId4"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8: </a:t>
            </a:r>
            <a:r>
              <a:rPr lang="en-US" dirty="0">
                <a:solidFill>
                  <a:schemeClr val="bg1"/>
                </a:solidFill>
                <a:latin typeface="Arial" pitchFamily="34" charset="0"/>
                <a:cs typeface="Arial" pitchFamily="34" charset="0"/>
              </a:rPr>
              <a:t>Stochastic Regressors and Measurement Errors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825686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7"/>
          <p:cNvSpPr>
            <a:spLocks noChangeArrowheads="1"/>
          </p:cNvSpPr>
          <p:nvPr/>
        </p:nvSpPr>
        <p:spPr bwMode="auto">
          <a:xfrm>
            <a:off x="0" y="1274400"/>
            <a:ext cx="9140825" cy="43128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3"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262427551"/>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0328"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5"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9</a:t>
            </a:r>
            <a:endParaRPr lang="en-US" sz="1000">
              <a:solidFill>
                <a:srgbClr val="3366FF"/>
              </a:solidFill>
            </a:endParaRPr>
          </a:p>
        </p:txBody>
      </p:sp>
      <p:sp>
        <p:nvSpPr>
          <p:cNvPr id="1024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new estimator is described as an instrumental variables (IV) estimator, with </a:t>
            </a:r>
            <a:r>
              <a:rPr lang="en-GB" sz="1500" b="1" i="1"/>
              <a:t>Z</a:t>
            </a:r>
            <a:r>
              <a:rPr lang="en-GB" sz="1500" b="1"/>
              <a:t> being described as an instrument.  We will check its properties.</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295688885"/>
              </p:ext>
            </p:extLst>
          </p:nvPr>
        </p:nvGraphicFramePr>
        <p:xfrm>
          <a:off x="1736725" y="1358900"/>
          <a:ext cx="6731000" cy="4127500"/>
        </p:xfrm>
        <a:graphic>
          <a:graphicData uri="http://schemas.openxmlformats.org/presentationml/2006/ole">
            <mc:AlternateContent xmlns:mc="http://schemas.openxmlformats.org/markup-compatibility/2006">
              <mc:Choice xmlns:v="urn:schemas-microsoft-com:vml" Requires="v">
                <p:oleObj spid="_x0000_s10329" name="Equation" r:id="rId5" imgW="6730920" imgH="4127400" progId="Equation.DSMT4">
                  <p:embed/>
                </p:oleObj>
              </mc:Choice>
              <mc:Fallback>
                <p:oleObj name="Equation" r:id="rId5" imgW="6730920" imgH="41274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6725" y="1358900"/>
                        <a:ext cx="6731000" cy="412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51" name="Rectangle 10"/>
          <p:cNvSpPr>
            <a:spLocks noChangeArrowheads="1"/>
          </p:cNvSpPr>
          <p:nvPr/>
        </p:nvSpPr>
        <p:spPr bwMode="auto">
          <a:xfrm>
            <a:off x="2224088" y="2312988"/>
            <a:ext cx="6308725" cy="318293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7"/>
          <p:cNvSpPr>
            <a:spLocks noChangeArrowheads="1"/>
          </p:cNvSpPr>
          <p:nvPr/>
        </p:nvSpPr>
        <p:spPr bwMode="auto">
          <a:xfrm>
            <a:off x="0" y="1274400"/>
            <a:ext cx="9140825" cy="43128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3"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3355589616"/>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1354"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9"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10</a:t>
            </a:r>
            <a:endParaRPr lang="en-US" sz="1000">
              <a:solidFill>
                <a:srgbClr val="3366FF"/>
              </a:solidFill>
            </a:endParaRPr>
          </a:p>
        </p:txBody>
      </p:sp>
      <p:sp>
        <p:nvSpPr>
          <p:cNvPr id="11270"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To do this, we start as usual by substituting for </a:t>
            </a:r>
            <a:r>
              <a:rPr lang="en-GB" sz="1500" b="1" i="1"/>
              <a:t>Y</a:t>
            </a:r>
            <a:r>
              <a:rPr lang="en-GB" sz="1500" b="1"/>
              <a:t> from the true model.</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295688885"/>
              </p:ext>
            </p:extLst>
          </p:nvPr>
        </p:nvGraphicFramePr>
        <p:xfrm>
          <a:off x="1736725" y="1358900"/>
          <a:ext cx="6731000" cy="4127500"/>
        </p:xfrm>
        <a:graphic>
          <a:graphicData uri="http://schemas.openxmlformats.org/presentationml/2006/ole">
            <mc:AlternateContent xmlns:mc="http://schemas.openxmlformats.org/markup-compatibility/2006">
              <mc:Choice xmlns:v="urn:schemas-microsoft-com:vml" Requires="v">
                <p:oleObj spid="_x0000_s11355" name="Equation" r:id="rId5" imgW="6730920" imgH="4127400" progId="Equation.DSMT4">
                  <p:embed/>
                </p:oleObj>
              </mc:Choice>
              <mc:Fallback>
                <p:oleObj name="Equation" r:id="rId5" imgW="6730920" imgH="41274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6725" y="1358900"/>
                        <a:ext cx="6731000" cy="412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275" name="Rectangle 10"/>
          <p:cNvSpPr>
            <a:spLocks noChangeArrowheads="1"/>
          </p:cNvSpPr>
          <p:nvPr/>
        </p:nvSpPr>
        <p:spPr bwMode="auto">
          <a:xfrm>
            <a:off x="2224088" y="3409951"/>
            <a:ext cx="4913312" cy="20669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7"/>
          <p:cNvSpPr>
            <a:spLocks noChangeArrowheads="1"/>
          </p:cNvSpPr>
          <p:nvPr/>
        </p:nvSpPr>
        <p:spPr bwMode="auto">
          <a:xfrm>
            <a:off x="0" y="1274400"/>
            <a:ext cx="9140825" cy="43128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4"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1422084471"/>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2380"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9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11</a:t>
            </a:r>
            <a:endParaRPr lang="en-US" sz="1000">
              <a:solidFill>
                <a:srgbClr val="3366FF"/>
              </a:solidFill>
            </a:endParaRPr>
          </a:p>
        </p:txBody>
      </p:sp>
      <p:sp>
        <p:nvSpPr>
          <p:cNvPr id="1229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rearrange the numerator.</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295688885"/>
              </p:ext>
            </p:extLst>
          </p:nvPr>
        </p:nvGraphicFramePr>
        <p:xfrm>
          <a:off x="1736725" y="1358900"/>
          <a:ext cx="6731000" cy="4127500"/>
        </p:xfrm>
        <a:graphic>
          <a:graphicData uri="http://schemas.openxmlformats.org/presentationml/2006/ole">
            <mc:AlternateContent xmlns:mc="http://schemas.openxmlformats.org/markup-compatibility/2006">
              <mc:Choice xmlns:v="urn:schemas-microsoft-com:vml" Requires="v">
                <p:oleObj spid="_x0000_s12381" name="Equation" r:id="rId5" imgW="6730920" imgH="4127400" progId="Equation.DSMT4">
                  <p:embed/>
                </p:oleObj>
              </mc:Choice>
              <mc:Fallback>
                <p:oleObj name="Equation" r:id="rId5" imgW="6730920" imgH="41274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6725" y="1358900"/>
                        <a:ext cx="6731000" cy="412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300" name="Rectangle 10"/>
          <p:cNvSpPr>
            <a:spLocks noChangeArrowheads="1"/>
          </p:cNvSpPr>
          <p:nvPr/>
        </p:nvSpPr>
        <p:spPr bwMode="auto">
          <a:xfrm>
            <a:off x="2224088" y="4533900"/>
            <a:ext cx="3744912" cy="9715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7"/>
          <p:cNvSpPr>
            <a:spLocks noChangeArrowheads="1"/>
          </p:cNvSpPr>
          <p:nvPr/>
        </p:nvSpPr>
        <p:spPr bwMode="auto">
          <a:xfrm>
            <a:off x="0" y="1274400"/>
            <a:ext cx="9140825" cy="43128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31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12</a:t>
            </a:r>
            <a:endParaRPr lang="en-US" sz="1000">
              <a:solidFill>
                <a:srgbClr val="3366FF"/>
              </a:solidFill>
            </a:endParaRPr>
          </a:p>
        </p:txBody>
      </p:sp>
      <p:sp>
        <p:nvSpPr>
          <p:cNvPr id="1332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Thus the new estimator simplifies as shown.</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15"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6" name="Object 15"/>
          <p:cNvGraphicFramePr>
            <a:graphicFrameLocks noChangeAspect="1"/>
          </p:cNvGraphicFramePr>
          <p:nvPr>
            <p:extLst>
              <p:ext uri="{D42A27DB-BD31-4B8C-83A1-F6EECF244321}">
                <p14:modId xmlns:p14="http://schemas.microsoft.com/office/powerpoint/2010/main" val="783377131"/>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3406"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3295688885"/>
              </p:ext>
            </p:extLst>
          </p:nvPr>
        </p:nvGraphicFramePr>
        <p:xfrm>
          <a:off x="1736725" y="1358900"/>
          <a:ext cx="6731000" cy="4127500"/>
        </p:xfrm>
        <a:graphic>
          <a:graphicData uri="http://schemas.openxmlformats.org/presentationml/2006/ole">
            <mc:AlternateContent xmlns:mc="http://schemas.openxmlformats.org/markup-compatibility/2006">
              <mc:Choice xmlns:v="urn:schemas-microsoft-com:vml" Requires="v">
                <p:oleObj spid="_x0000_s13407" name="Equation" r:id="rId5" imgW="6730920" imgH="4127400" progId="Equation.DSMT4">
                  <p:embed/>
                </p:oleObj>
              </mc:Choice>
              <mc:Fallback>
                <p:oleObj name="Equation" r:id="rId5" imgW="6730920" imgH="4127400" progId="Equation.DSMT4">
                  <p:embed/>
                  <p:pic>
                    <p:nvPicPr>
                      <p:cNvPr id="0" name="Object 7"/>
                      <p:cNvPicPr>
                        <a:picLocks noChangeAspect="1" noChangeArrowheads="1"/>
                      </p:cNvPicPr>
                      <p:nvPr/>
                    </p:nvPicPr>
                    <p:blipFill>
                      <a:blip r:embed="rId6"/>
                      <a:srcRect/>
                      <a:stretch>
                        <a:fillRect/>
                      </a:stretch>
                    </p:blipFill>
                    <p:spPr bwMode="auto">
                      <a:xfrm>
                        <a:off x="1736725" y="1358900"/>
                        <a:ext cx="6731000" cy="412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34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13</a:t>
            </a:r>
            <a:endParaRPr lang="en-US" sz="1000">
              <a:solidFill>
                <a:srgbClr val="3366FF"/>
              </a:solidFill>
            </a:endParaRPr>
          </a:p>
        </p:txBody>
      </p:sp>
      <p:sp>
        <p:nvSpPr>
          <p:cNvPr id="1434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would like to check whether the estimator is unbiased.  Unfortunately we are unable to do this.  </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1"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3"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160890149"/>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4421"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14422" name="Equation" r:id="rId5" imgW="7035480" imgH="901440" progId="Equation.DSMT4">
                  <p:embed/>
                </p:oleObj>
              </mc:Choice>
              <mc:Fallback>
                <p:oleObj name="Equation" r:id="rId5" imgW="703548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7"/>
          <p:cNvSpPr>
            <a:spLocks noChangeArrowheads="1"/>
          </p:cNvSpPr>
          <p:nvPr/>
        </p:nvSpPr>
        <p:spPr bwMode="auto">
          <a:xfrm>
            <a:off x="0" y="2673351"/>
            <a:ext cx="9140825" cy="536400"/>
          </a:xfrm>
          <a:prstGeom prst="rect">
            <a:avLst/>
          </a:prstGeom>
          <a:solidFill>
            <a:srgbClr val="F8F8FA"/>
          </a:solidFill>
          <a:ln>
            <a:noFill/>
          </a:ln>
          <a:effectLst>
            <a:innerShdw blurRad="95250">
              <a:srgbClr val="003366"/>
            </a:innerShdw>
          </a:effectLst>
        </p:spPr>
        <p:txBody>
          <a:bodyPr wrap="none"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36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14</a:t>
            </a:r>
            <a:endParaRPr lang="en-US" sz="1000">
              <a:solidFill>
                <a:srgbClr val="3366FF"/>
              </a:solidFill>
            </a:endParaRPr>
          </a:p>
        </p:txBody>
      </p:sp>
      <p:sp>
        <p:nvSpPr>
          <p:cNvPr id="15368"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could demonstrate that the expected value of the error term is 0 if </a:t>
            </a:r>
            <a:r>
              <a:rPr lang="en-GB" sz="1500" b="1" i="1"/>
              <a:t>u</a:t>
            </a:r>
            <a:r>
              <a:rPr lang="en-GB" sz="1500" b="1"/>
              <a:t> were distributed independently of </a:t>
            </a:r>
            <a:r>
              <a:rPr lang="en-GB" sz="1500" b="1" i="1"/>
              <a:t>X</a:t>
            </a:r>
            <a:r>
              <a:rPr lang="en-GB" sz="1500" b="1"/>
              <a:t> and </a:t>
            </a:r>
            <a:r>
              <a:rPr lang="en-GB" sz="1500" b="1" i="1"/>
              <a:t>Z</a:t>
            </a:r>
            <a:r>
              <a:rPr lang="en-GB" sz="1500" b="1"/>
              <a:t>.  But because Assumption B.7 is invalid, </a:t>
            </a:r>
            <a:r>
              <a:rPr lang="en-GB" sz="1500" b="1" i="1"/>
              <a:t>u</a:t>
            </a:r>
            <a:r>
              <a:rPr lang="en-GB" sz="1500" b="1"/>
              <a:t> is not distributed independently of </a:t>
            </a:r>
            <a:r>
              <a:rPr lang="en-GB" sz="1500" b="1" i="1"/>
              <a:t>X</a:t>
            </a:r>
            <a:r>
              <a:rPr lang="en-GB" sz="1500" b="1"/>
              <a:t>.  Otherwise we would use OLS.</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18" name="TextBox 16"/>
          <p:cNvSpPr txBox="1">
            <a:spLocks noChangeArrowheads="1"/>
          </p:cNvSpPr>
          <p:nvPr/>
        </p:nvSpPr>
        <p:spPr bwMode="auto">
          <a:xfrm>
            <a:off x="742950" y="2747963"/>
            <a:ext cx="7867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dirty="0" smtClean="0"/>
              <a:t>It is not possible to take expectations since </a:t>
            </a:r>
            <a:r>
              <a:rPr lang="en-GB" sz="1800" b="1" i="1" dirty="0" smtClean="0"/>
              <a:t>X</a:t>
            </a:r>
            <a:r>
              <a:rPr lang="en-GB" sz="1800" b="1" dirty="0" smtClean="0"/>
              <a:t> is not </a:t>
            </a:r>
            <a:r>
              <a:rPr lang="en-GB" sz="1800" b="1" dirty="0"/>
              <a:t>independent of </a:t>
            </a:r>
            <a:r>
              <a:rPr lang="en-GB" sz="1800" b="1" i="1" dirty="0"/>
              <a:t>u</a:t>
            </a:r>
          </a:p>
        </p:txBody>
      </p:sp>
      <p:sp>
        <p:nvSpPr>
          <p:cNvPr id="24"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6"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1427301806"/>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5449"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15450" name="Equation" r:id="rId5" imgW="7035480" imgH="901440" progId="Equation.DSMT4">
                  <p:embed/>
                </p:oleObj>
              </mc:Choice>
              <mc:Fallback>
                <p:oleObj name="Equation" r:id="rId5" imgW="7035480" imgH="901440" progId="Equation.DSMT4">
                  <p:embed/>
                  <p:pic>
                    <p:nvPicPr>
                      <p:cNvPr id="0" name="Object 7"/>
                      <p:cNvPicPr>
                        <a:picLocks noChangeAspect="1" noChangeArrowheads="1"/>
                      </p:cNvPicPr>
                      <p:nvPr/>
                    </p:nvPicPr>
                    <p:blipFill>
                      <a:blip r:embed="rId6"/>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39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15</a:t>
            </a:r>
            <a:endParaRPr lang="en-US" sz="1000">
              <a:solidFill>
                <a:srgbClr val="3366FF"/>
              </a:solidFill>
            </a:endParaRPr>
          </a:p>
        </p:txBody>
      </p:sp>
      <p:sp>
        <p:nvSpPr>
          <p:cNvPr id="1639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Instead, as a second-best measure, we will demonstrate </a:t>
            </a:r>
            <a:r>
              <a:rPr lang="en-GB" sz="1500" b="1" dirty="0" smtClean="0"/>
              <a:t>that        </a:t>
            </a:r>
            <a:r>
              <a:rPr lang="en-GB" sz="1500" b="1" dirty="0"/>
              <a:t>is a consistent estimator of </a:t>
            </a:r>
            <a:r>
              <a:rPr lang="en-GB" sz="1500" b="1" i="1" dirty="0">
                <a:latin typeface="Symbol" pitchFamily="18" charset="2"/>
              </a:rPr>
              <a:t>b</a:t>
            </a:r>
            <a:r>
              <a:rPr lang="en-GB" sz="1500" b="1" baseline="-25000" dirty="0"/>
              <a:t>2</a:t>
            </a:r>
            <a:r>
              <a:rPr lang="en-GB" sz="1500" b="1" dirty="0"/>
              <a:t>.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5" name="Rectangle 7"/>
          <p:cNvSpPr>
            <a:spLocks noChangeArrowheads="1"/>
          </p:cNvSpPr>
          <p:nvPr/>
        </p:nvSpPr>
        <p:spPr bwMode="auto">
          <a:xfrm>
            <a:off x="0" y="2516400"/>
            <a:ext cx="9140825" cy="1741275"/>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4074123417"/>
              </p:ext>
            </p:extLst>
          </p:nvPr>
        </p:nvGraphicFramePr>
        <p:xfrm>
          <a:off x="768350" y="2638425"/>
          <a:ext cx="7556500" cy="2425700"/>
        </p:xfrm>
        <a:graphic>
          <a:graphicData uri="http://schemas.openxmlformats.org/presentationml/2006/ole">
            <mc:AlternateContent xmlns:mc="http://schemas.openxmlformats.org/markup-compatibility/2006">
              <mc:Choice xmlns:v="urn:schemas-microsoft-com:vml" Requires="v">
                <p:oleObj spid="_x0000_s16505" name="Equation" r:id="rId3" imgW="7556500" imgH="2425700" progId="Equation.3">
                  <p:embed/>
                </p:oleObj>
              </mc:Choice>
              <mc:Fallback>
                <p:oleObj name="Equation" r:id="rId3" imgW="7556500" imgH="2425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350" y="2638425"/>
                        <a:ext cx="7556500" cy="242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9"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1613482190"/>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6506" name="Equation" r:id="rId5" imgW="2171700" imgH="368300" progId="Equation.3">
                  <p:embed/>
                </p:oleObj>
              </mc:Choice>
              <mc:Fallback>
                <p:oleObj name="Equation" r:id="rId5" imgW="21717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33" name="Rectangle 32"/>
          <p:cNvSpPr/>
          <p:nvPr/>
        </p:nvSpPr>
        <p:spPr bwMode="auto">
          <a:xfrm>
            <a:off x="3752850" y="4276725"/>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7" name="Rectangle 9"/>
          <p:cNvSpPr>
            <a:spLocks noChangeArrowheads="1"/>
          </p:cNvSpPr>
          <p:nvPr/>
        </p:nvSpPr>
        <p:spPr bwMode="auto">
          <a:xfrm>
            <a:off x="4318000" y="2630488"/>
            <a:ext cx="4127500" cy="15224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16507" name="Equation" r:id="rId7" imgW="7035480" imgH="901440" progId="Equation.DSMT4">
                  <p:embed/>
                </p:oleObj>
              </mc:Choice>
              <mc:Fallback>
                <p:oleObj name="Equation" r:id="rId7" imgW="7035480" imgH="9014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479139658"/>
              </p:ext>
            </p:extLst>
          </p:nvPr>
        </p:nvGraphicFramePr>
        <p:xfrm>
          <a:off x="5953125" y="5860800"/>
          <a:ext cx="304800" cy="280987"/>
        </p:xfrm>
        <a:graphic>
          <a:graphicData uri="http://schemas.openxmlformats.org/presentationml/2006/ole">
            <mc:AlternateContent xmlns:mc="http://schemas.openxmlformats.org/markup-compatibility/2006">
              <mc:Choice xmlns:v="urn:schemas-microsoft-com:vml" Requires="v">
                <p:oleObj spid="_x0000_s16508" name="Equation" r:id="rId9" imgW="469800" imgH="431640" progId="Equation.DSMT4">
                  <p:embed/>
                </p:oleObj>
              </mc:Choice>
              <mc:Fallback>
                <p:oleObj name="Equation" r:id="rId9" imgW="469800" imgH="431640" progId="Equation.DSMT4">
                  <p:embed/>
                  <p:pic>
                    <p:nvPicPr>
                      <p:cNvPr id="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53125" y="5860800"/>
                        <a:ext cx="304800"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41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16</a:t>
            </a:r>
            <a:endParaRPr lang="en-US" sz="1000">
              <a:solidFill>
                <a:srgbClr val="3366FF"/>
              </a:solidFill>
            </a:endParaRPr>
          </a:p>
        </p:txBody>
      </p:sp>
      <p:sp>
        <p:nvSpPr>
          <p:cNvPr id="1741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focus on the error term.  We would like to use the plim quotient rule.  The plim of a quotient is the plim of the numerator divided by the plim of the denominator, provided tha both of these limits exist.</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3" name="Rectangle 7"/>
          <p:cNvSpPr>
            <a:spLocks noChangeArrowheads="1"/>
          </p:cNvSpPr>
          <p:nvPr/>
        </p:nvSpPr>
        <p:spPr bwMode="auto">
          <a:xfrm>
            <a:off x="0" y="2516400"/>
            <a:ext cx="9140825" cy="1741275"/>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4074123417"/>
              </p:ext>
            </p:extLst>
          </p:nvPr>
        </p:nvGraphicFramePr>
        <p:xfrm>
          <a:off x="768350" y="2638425"/>
          <a:ext cx="7556500" cy="2425700"/>
        </p:xfrm>
        <a:graphic>
          <a:graphicData uri="http://schemas.openxmlformats.org/presentationml/2006/ole">
            <mc:AlternateContent xmlns:mc="http://schemas.openxmlformats.org/markup-compatibility/2006">
              <mc:Choice xmlns:v="urn:schemas-microsoft-com:vml" Requires="v">
                <p:oleObj spid="_x0000_s17540" name="Equation" r:id="rId3" imgW="7556500" imgH="2425700" progId="Equation.3">
                  <p:embed/>
                </p:oleObj>
              </mc:Choice>
              <mc:Fallback>
                <p:oleObj name="Equation" r:id="rId3" imgW="7556500" imgH="2425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350" y="2638425"/>
                        <a:ext cx="7556500" cy="242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6"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7" name="Object 36"/>
          <p:cNvGraphicFramePr>
            <a:graphicFrameLocks noChangeAspect="1"/>
          </p:cNvGraphicFramePr>
          <p:nvPr>
            <p:extLst>
              <p:ext uri="{D42A27DB-BD31-4B8C-83A1-F6EECF244321}">
                <p14:modId xmlns:p14="http://schemas.microsoft.com/office/powerpoint/2010/main" val="1613482190"/>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7541" name="Equation" r:id="rId5" imgW="2171700" imgH="368300" progId="Equation.3">
                  <p:embed/>
                </p:oleObj>
              </mc:Choice>
              <mc:Fallback>
                <p:oleObj name="Equation" r:id="rId5" imgW="21717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39" name="Rectangle 38"/>
          <p:cNvSpPr/>
          <p:nvPr/>
        </p:nvSpPr>
        <p:spPr bwMode="auto">
          <a:xfrm>
            <a:off x="3752850" y="4591050"/>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0" name="Rectangle 39"/>
          <p:cNvSpPr/>
          <p:nvPr/>
        </p:nvSpPr>
        <p:spPr bwMode="auto">
          <a:xfrm>
            <a:off x="3752850" y="4276725"/>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1" name="Rectangle 40"/>
          <p:cNvSpPr>
            <a:spLocks noChangeArrowheads="1"/>
          </p:cNvSpPr>
          <p:nvPr/>
        </p:nvSpPr>
        <p:spPr bwMode="auto">
          <a:xfrm>
            <a:off x="0" y="4366800"/>
            <a:ext cx="9144000" cy="1024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2" name="Picture 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00200" y="448151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14"/>
          <p:cNvSpPr>
            <a:spLocks noChangeArrowheads="1"/>
          </p:cNvSpPr>
          <p:nvPr/>
        </p:nvSpPr>
        <p:spPr bwMode="auto">
          <a:xfrm>
            <a:off x="4244975" y="447357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sp>
        <p:nvSpPr>
          <p:cNvPr id="44" name="Rectangle 9"/>
          <p:cNvSpPr>
            <a:spLocks noChangeArrowheads="1"/>
          </p:cNvSpPr>
          <p:nvPr/>
        </p:nvSpPr>
        <p:spPr bwMode="auto">
          <a:xfrm>
            <a:off x="4318000" y="2630488"/>
            <a:ext cx="4127500" cy="15224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17542" name="Equation" r:id="rId8" imgW="7035480" imgH="901440" progId="Equation.DSMT4">
                  <p:embed/>
                </p:oleObj>
              </mc:Choice>
              <mc:Fallback>
                <p:oleObj name="Equation" r:id="rId8" imgW="7035480" imgH="90144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
          <p:cNvSpPr>
            <a:spLocks noChangeArrowheads="1"/>
          </p:cNvSpPr>
          <p:nvPr/>
        </p:nvSpPr>
        <p:spPr bwMode="auto">
          <a:xfrm>
            <a:off x="0" y="2516400"/>
            <a:ext cx="9140825" cy="1741275"/>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1971625254"/>
              </p:ext>
            </p:extLst>
          </p:nvPr>
        </p:nvGraphicFramePr>
        <p:xfrm>
          <a:off x="768350" y="2638425"/>
          <a:ext cx="7556500" cy="2425700"/>
        </p:xfrm>
        <a:graphic>
          <a:graphicData uri="http://schemas.openxmlformats.org/presentationml/2006/ole">
            <mc:AlternateContent xmlns:mc="http://schemas.openxmlformats.org/markup-compatibility/2006">
              <mc:Choice xmlns:v="urn:schemas-microsoft-com:vml" Requires="v">
                <p:oleObj spid="_x0000_s18562" name="Equation" r:id="rId3" imgW="7556500" imgH="2425700" progId="Equation.3">
                  <p:embed/>
                </p:oleObj>
              </mc:Choice>
              <mc:Fallback>
                <p:oleObj name="Equation" r:id="rId3" imgW="7556500" imgH="2425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350" y="2638425"/>
                        <a:ext cx="7556500" cy="242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7"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2214448776"/>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8563" name="Equation" r:id="rId5" imgW="2171700" imgH="368300" progId="Equation.3">
                  <p:embed/>
                </p:oleObj>
              </mc:Choice>
              <mc:Fallback>
                <p:oleObj name="Equation" r:id="rId5" imgW="21717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36" name="Rectangle 35"/>
          <p:cNvSpPr/>
          <p:nvPr/>
        </p:nvSpPr>
        <p:spPr bwMode="auto">
          <a:xfrm>
            <a:off x="3752850" y="4591050"/>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7" name="Rectangle 36"/>
          <p:cNvSpPr/>
          <p:nvPr/>
        </p:nvSpPr>
        <p:spPr bwMode="auto">
          <a:xfrm>
            <a:off x="3752850" y="4276725"/>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2" name="Rectangle 41"/>
          <p:cNvSpPr>
            <a:spLocks noChangeArrowheads="1"/>
          </p:cNvSpPr>
          <p:nvPr/>
        </p:nvSpPr>
        <p:spPr bwMode="auto">
          <a:xfrm>
            <a:off x="0" y="4366800"/>
            <a:ext cx="9144000" cy="1024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3" name="Picture 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00200" y="448151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Rectangle 14"/>
          <p:cNvSpPr>
            <a:spLocks noChangeArrowheads="1"/>
          </p:cNvSpPr>
          <p:nvPr/>
        </p:nvSpPr>
        <p:spPr bwMode="auto">
          <a:xfrm>
            <a:off x="4244975" y="447357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437"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17</a:t>
            </a:r>
            <a:endParaRPr lang="en-US" sz="1000">
              <a:solidFill>
                <a:srgbClr val="3366FF"/>
              </a:solidFill>
            </a:endParaRPr>
          </a:p>
        </p:txBody>
      </p:sp>
      <p:sp>
        <p:nvSpPr>
          <p:cNvPr id="18439"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However, as the expression stands, the numerator </a:t>
            </a:r>
            <a:r>
              <a:rPr lang="en-GB" sz="1500" b="1" dirty="0" smtClean="0"/>
              <a:t>and </a:t>
            </a:r>
            <a:r>
              <a:rPr lang="en-GB" sz="1500" b="1" dirty="0"/>
              <a:t>the denominator do not </a:t>
            </a:r>
            <a:r>
              <a:rPr lang="en-GB" sz="1500" b="1" dirty="0" smtClean="0"/>
              <a:t>converge on </a:t>
            </a:r>
            <a:r>
              <a:rPr lang="en-GB" sz="1500" b="1" dirty="0"/>
              <a:t>limits</a:t>
            </a:r>
            <a:r>
              <a:rPr lang="en-GB" sz="1500" b="1" dirty="0" smtClean="0"/>
              <a:t>. </a:t>
            </a:r>
            <a:endParaRPr lang="en-GB" sz="1500" b="1" dirty="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34" name="Rectangle 9"/>
          <p:cNvSpPr>
            <a:spLocks noChangeArrowheads="1"/>
          </p:cNvSpPr>
          <p:nvPr/>
        </p:nvSpPr>
        <p:spPr bwMode="auto">
          <a:xfrm>
            <a:off x="4318000" y="2630488"/>
            <a:ext cx="4127500" cy="152241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18564" name="Equation" r:id="rId8" imgW="7035480" imgH="901440" progId="Equation.DSMT4">
                  <p:embed/>
                </p:oleObj>
              </mc:Choice>
              <mc:Fallback>
                <p:oleObj name="Equation" r:id="rId8" imgW="7035480" imgH="90144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46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18</a:t>
            </a:r>
            <a:endParaRPr lang="en-US" sz="1000">
              <a:solidFill>
                <a:srgbClr val="3366FF"/>
              </a:solidFill>
            </a:endParaRPr>
          </a:p>
        </p:txBody>
      </p:sp>
      <p:sp>
        <p:nvSpPr>
          <p:cNvPr id="1946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To deal with this problem, we divide both of them by </a:t>
            </a:r>
            <a:r>
              <a:rPr lang="en-GB" sz="1500" b="1" i="1"/>
              <a:t>n</a:t>
            </a:r>
            <a:r>
              <a:rPr lang="en-GB" sz="1500" b="1"/>
              <a:t>. </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3" name="Rectangle 7"/>
          <p:cNvSpPr>
            <a:spLocks noChangeArrowheads="1"/>
          </p:cNvSpPr>
          <p:nvPr/>
        </p:nvSpPr>
        <p:spPr bwMode="auto">
          <a:xfrm>
            <a:off x="0" y="2516400"/>
            <a:ext cx="9140825" cy="1741275"/>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2133759623"/>
              </p:ext>
            </p:extLst>
          </p:nvPr>
        </p:nvGraphicFramePr>
        <p:xfrm>
          <a:off x="768350" y="2638425"/>
          <a:ext cx="7556500" cy="2425700"/>
        </p:xfrm>
        <a:graphic>
          <a:graphicData uri="http://schemas.openxmlformats.org/presentationml/2006/ole">
            <mc:AlternateContent xmlns:mc="http://schemas.openxmlformats.org/markup-compatibility/2006">
              <mc:Choice xmlns:v="urn:schemas-microsoft-com:vml" Requires="v">
                <p:oleObj spid="_x0000_s19586" name="Equation" r:id="rId3" imgW="7556500" imgH="2425700" progId="Equation.3">
                  <p:embed/>
                </p:oleObj>
              </mc:Choice>
              <mc:Fallback>
                <p:oleObj name="Equation" r:id="rId3" imgW="7556500" imgH="2425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350" y="2638425"/>
                        <a:ext cx="7556500" cy="242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7"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3" name="Object 32"/>
          <p:cNvGraphicFramePr>
            <a:graphicFrameLocks noChangeAspect="1"/>
          </p:cNvGraphicFramePr>
          <p:nvPr>
            <p:extLst>
              <p:ext uri="{D42A27DB-BD31-4B8C-83A1-F6EECF244321}">
                <p14:modId xmlns:p14="http://schemas.microsoft.com/office/powerpoint/2010/main" val="696916788"/>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19587" name="Equation" r:id="rId5" imgW="2171700" imgH="368300" progId="Equation.3">
                  <p:embed/>
                </p:oleObj>
              </mc:Choice>
              <mc:Fallback>
                <p:oleObj name="Equation" r:id="rId5" imgW="21717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36" name="Rectangle 35"/>
          <p:cNvSpPr/>
          <p:nvPr/>
        </p:nvSpPr>
        <p:spPr bwMode="auto">
          <a:xfrm>
            <a:off x="3752850" y="4591050"/>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4" name="Rectangle 43"/>
          <p:cNvSpPr/>
          <p:nvPr/>
        </p:nvSpPr>
        <p:spPr bwMode="auto">
          <a:xfrm>
            <a:off x="3752850" y="4276725"/>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0" name="Rectangle 39"/>
          <p:cNvSpPr>
            <a:spLocks noChangeArrowheads="1"/>
          </p:cNvSpPr>
          <p:nvPr/>
        </p:nvSpPr>
        <p:spPr bwMode="auto">
          <a:xfrm>
            <a:off x="0" y="4366800"/>
            <a:ext cx="9144000" cy="10243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2" name="Picture 1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00200" y="448151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Rectangle 14"/>
          <p:cNvSpPr>
            <a:spLocks noChangeArrowheads="1"/>
          </p:cNvSpPr>
          <p:nvPr/>
        </p:nvSpPr>
        <p:spPr bwMode="auto">
          <a:xfrm>
            <a:off x="4244975" y="447357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19588" name="Equation" r:id="rId8" imgW="7035480" imgH="901440" progId="Equation.DSMT4">
                  <p:embed/>
                </p:oleObj>
              </mc:Choice>
              <mc:Fallback>
                <p:oleObj name="Equation" r:id="rId8" imgW="7035480" imgH="90144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53"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054" name="Text Box 2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a:t>
            </a:r>
          </a:p>
        </p:txBody>
      </p:sp>
      <p:sp>
        <p:nvSpPr>
          <p:cNvPr id="2055" name="Text Box 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Suppose that you have a model in which </a:t>
            </a:r>
            <a:r>
              <a:rPr lang="en-GB" sz="1500" b="1" i="1" dirty="0"/>
              <a:t>Y</a:t>
            </a:r>
            <a:r>
              <a:rPr lang="en-GB" sz="1500" b="1" dirty="0"/>
              <a:t> is determined by </a:t>
            </a:r>
            <a:r>
              <a:rPr lang="en-GB" sz="1500" b="1" i="1" dirty="0"/>
              <a:t>X</a:t>
            </a:r>
            <a:r>
              <a:rPr lang="en-GB" sz="1500" b="1" dirty="0"/>
              <a:t> but you have reason to believe that Assumption B.7 is invalid and </a:t>
            </a:r>
            <a:r>
              <a:rPr lang="en-GB" sz="1500" b="1" i="1" dirty="0"/>
              <a:t>u</a:t>
            </a:r>
            <a:r>
              <a:rPr lang="en-GB" sz="1500" b="1" dirty="0"/>
              <a:t> is not distributed independently of </a:t>
            </a:r>
            <a:r>
              <a:rPr lang="en-GB" sz="1500" b="1" i="1" dirty="0"/>
              <a:t>X</a:t>
            </a:r>
            <a:r>
              <a:rPr lang="en-GB" sz="1500" b="1" dirty="0"/>
              <a:t>.  An OLS regression would then yield inconsistent estimates.</a:t>
            </a:r>
            <a:endParaRPr lang="en-GB" sz="1500" b="1" dirty="0">
              <a:latin typeface="Times New Roman" pitchFamily="18" charset="0"/>
            </a:endParaRPr>
          </a:p>
        </p:txBody>
      </p:sp>
      <p:sp>
        <p:nvSpPr>
          <p:cNvPr id="14"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28"/>
          <p:cNvGraphicFramePr>
            <a:graphicFrameLocks noChangeAspect="1"/>
          </p:cNvGraphicFramePr>
          <p:nvPr>
            <p:extLst>
              <p:ext uri="{D42A27DB-BD31-4B8C-83A1-F6EECF244321}">
                <p14:modId xmlns:p14="http://schemas.microsoft.com/office/powerpoint/2010/main" val="2723427399"/>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2095" name="Equation" r:id="rId4" imgW="2171700" imgH="368300" progId="Equation.3">
                  <p:embed/>
                </p:oleObj>
              </mc:Choice>
              <mc:Fallback>
                <p:oleObj name="Equation" r:id="rId4" imgW="2171700" imgH="3683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7"/>
          <p:cNvSpPr>
            <a:spLocks noChangeArrowheads="1"/>
          </p:cNvSpPr>
          <p:nvPr/>
        </p:nvSpPr>
        <p:spPr bwMode="auto">
          <a:xfrm>
            <a:off x="0" y="2516400"/>
            <a:ext cx="9140825" cy="1741275"/>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3958416505"/>
              </p:ext>
            </p:extLst>
          </p:nvPr>
        </p:nvGraphicFramePr>
        <p:xfrm>
          <a:off x="768350" y="2638425"/>
          <a:ext cx="7556500" cy="2425700"/>
        </p:xfrm>
        <a:graphic>
          <a:graphicData uri="http://schemas.openxmlformats.org/presentationml/2006/ole">
            <mc:AlternateContent xmlns:mc="http://schemas.openxmlformats.org/markup-compatibility/2006">
              <mc:Choice xmlns:v="urn:schemas-microsoft-com:vml" Requires="v">
                <p:oleObj spid="_x0000_s20680" name="Equation" r:id="rId3" imgW="7556500" imgH="2425700" progId="Equation.3">
                  <p:embed/>
                </p:oleObj>
              </mc:Choice>
              <mc:Fallback>
                <p:oleObj name="Equation" r:id="rId3" imgW="7556500" imgH="2425700" progId="Equation.3">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350" y="2638425"/>
                        <a:ext cx="7556500" cy="242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48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19</a:t>
            </a:r>
            <a:endParaRPr lang="en-US" sz="1000">
              <a:solidFill>
                <a:srgbClr val="3366FF"/>
              </a:solidFill>
            </a:endParaRPr>
          </a:p>
        </p:txBody>
      </p:sp>
      <p:sp>
        <p:nvSpPr>
          <p:cNvPr id="2048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Now they do have limits. It can be shown that the limit of the numerator is the covariance of </a:t>
            </a:r>
            <a:r>
              <a:rPr lang="en-GB" sz="1500" b="1" i="1" dirty="0"/>
              <a:t>Z</a:t>
            </a:r>
            <a:r>
              <a:rPr lang="en-GB" sz="1500" b="1" dirty="0"/>
              <a:t> with </a:t>
            </a:r>
            <a:r>
              <a:rPr lang="en-GB" sz="1500" b="1" i="1" dirty="0" smtClean="0"/>
              <a:t>u</a:t>
            </a:r>
            <a:r>
              <a:rPr lang="en-GB" sz="1500" b="1" dirty="0" smtClean="0"/>
              <a:t>.</a:t>
            </a:r>
            <a:endParaRPr lang="en-GB" sz="1500" b="1" dirty="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0"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370247281"/>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20681" name="Equation" r:id="rId5" imgW="2171700" imgH="368300" progId="Equation.3">
                  <p:embed/>
                </p:oleObj>
              </mc:Choice>
              <mc:Fallback>
                <p:oleObj name="Equation" r:id="rId5" imgW="21717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3" name="Rectangle 2"/>
          <p:cNvSpPr/>
          <p:nvPr/>
        </p:nvSpPr>
        <p:spPr bwMode="auto">
          <a:xfrm>
            <a:off x="3752850" y="4276725"/>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6" name="Rectangle 25"/>
          <p:cNvSpPr>
            <a:spLocks noChangeArrowheads="1"/>
          </p:cNvSpPr>
          <p:nvPr/>
        </p:nvSpPr>
        <p:spPr bwMode="auto">
          <a:xfrm>
            <a:off x="0" y="4366800"/>
            <a:ext cx="9144000" cy="938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0496" name="Object 2"/>
          <p:cNvGraphicFramePr>
            <a:graphicFrameLocks noChangeAspect="1"/>
          </p:cNvGraphicFramePr>
          <p:nvPr>
            <p:extLst>
              <p:ext uri="{D42A27DB-BD31-4B8C-83A1-F6EECF244321}">
                <p14:modId xmlns:p14="http://schemas.microsoft.com/office/powerpoint/2010/main" val="130420516"/>
              </p:ext>
            </p:extLst>
          </p:nvPr>
        </p:nvGraphicFramePr>
        <p:xfrm>
          <a:off x="766800" y="4449763"/>
          <a:ext cx="4737100" cy="723900"/>
        </p:xfrm>
        <a:graphic>
          <a:graphicData uri="http://schemas.openxmlformats.org/presentationml/2006/ole">
            <mc:AlternateContent xmlns:mc="http://schemas.openxmlformats.org/markup-compatibility/2006">
              <mc:Choice xmlns:v="urn:schemas-microsoft-com:vml" Requires="v">
                <p:oleObj spid="_x0000_s20682" name="Equation" r:id="rId7" imgW="4736880" imgH="723600" progId="Equation.3">
                  <p:embed/>
                </p:oleObj>
              </mc:Choice>
              <mc:Fallback>
                <p:oleObj name="Equation" r:id="rId7" imgW="4736880" imgH="723600" progId="Equation.3">
                  <p:embed/>
                  <p:pic>
                    <p:nvPicPr>
                      <p:cNvPr id="0" name="Object 2"/>
                      <p:cNvPicPr>
                        <a:picLocks noChangeAspect="1" noChangeArrowheads="1"/>
                      </p:cNvPicPr>
                      <p:nvPr/>
                    </p:nvPicPr>
                    <p:blipFill>
                      <a:blip r:embed="rId8"/>
                      <a:srcRect/>
                      <a:stretch>
                        <a:fillRect/>
                      </a:stretch>
                    </p:blipFill>
                    <p:spPr bwMode="auto">
                      <a:xfrm>
                        <a:off x="766800" y="4449763"/>
                        <a:ext cx="47371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20683" name="Equation" r:id="rId9" imgW="7035480" imgH="901440" progId="Equation.DSMT4">
                  <p:embed/>
                </p:oleObj>
              </mc:Choice>
              <mc:Fallback>
                <p:oleObj name="Equation" r:id="rId9" imgW="7035480" imgH="90144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48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2048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t>The </a:t>
            </a:r>
            <a:r>
              <a:rPr lang="en-GB" sz="1500" b="1" dirty="0"/>
              <a:t>limit of the denominator is the covariance of </a:t>
            </a:r>
            <a:r>
              <a:rPr lang="en-GB" sz="1500" b="1" i="1" dirty="0"/>
              <a:t>Z</a:t>
            </a:r>
            <a:r>
              <a:rPr lang="en-GB" sz="1500" b="1" dirty="0"/>
              <a:t> with </a:t>
            </a:r>
            <a:r>
              <a:rPr lang="en-GB" sz="1500" b="1" i="1" dirty="0"/>
              <a:t>X</a:t>
            </a:r>
            <a:r>
              <a:rPr lang="en-GB" sz="1500" b="1" dirty="0"/>
              <a:t>.</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0"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852463980"/>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36912"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23" name="Rectangle 7"/>
          <p:cNvSpPr>
            <a:spLocks noChangeArrowheads="1"/>
          </p:cNvSpPr>
          <p:nvPr/>
        </p:nvSpPr>
        <p:spPr bwMode="auto">
          <a:xfrm>
            <a:off x="0" y="2516400"/>
            <a:ext cx="9140825" cy="1741275"/>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4" name="Object 23"/>
          <p:cNvGraphicFramePr>
            <a:graphicFrameLocks noChangeAspect="1"/>
          </p:cNvGraphicFramePr>
          <p:nvPr>
            <p:extLst>
              <p:ext uri="{D42A27DB-BD31-4B8C-83A1-F6EECF244321}">
                <p14:modId xmlns:p14="http://schemas.microsoft.com/office/powerpoint/2010/main" val="3462291638"/>
              </p:ext>
            </p:extLst>
          </p:nvPr>
        </p:nvGraphicFramePr>
        <p:xfrm>
          <a:off x="768350" y="2638425"/>
          <a:ext cx="7556500" cy="2425700"/>
        </p:xfrm>
        <a:graphic>
          <a:graphicData uri="http://schemas.openxmlformats.org/presentationml/2006/ole">
            <mc:AlternateContent xmlns:mc="http://schemas.openxmlformats.org/markup-compatibility/2006">
              <mc:Choice xmlns:v="urn:schemas-microsoft-com:vml" Requires="v">
                <p:oleObj spid="_x0000_s36913" name="Equation" r:id="rId5" imgW="7556500" imgH="2425700" progId="Equation.3">
                  <p:embed/>
                </p:oleObj>
              </mc:Choice>
              <mc:Fallback>
                <p:oleObj name="Equation" r:id="rId5" imgW="7556500" imgH="24257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350" y="2638425"/>
                        <a:ext cx="7556500" cy="242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24"/>
          <p:cNvSpPr/>
          <p:nvPr/>
        </p:nvSpPr>
        <p:spPr bwMode="auto">
          <a:xfrm>
            <a:off x="3752850" y="4276725"/>
            <a:ext cx="2790825" cy="819150"/>
          </a:xfrm>
          <a:prstGeom prst="rect">
            <a:avLst/>
          </a:prstGeom>
          <a:solidFill>
            <a:srgbClr val="969696"/>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Rectangle 27"/>
          <p:cNvSpPr>
            <a:spLocks noChangeArrowheads="1"/>
          </p:cNvSpPr>
          <p:nvPr/>
        </p:nvSpPr>
        <p:spPr bwMode="auto">
          <a:xfrm>
            <a:off x="0" y="4366800"/>
            <a:ext cx="9144000" cy="9386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1627121602"/>
              </p:ext>
            </p:extLst>
          </p:nvPr>
        </p:nvGraphicFramePr>
        <p:xfrm>
          <a:off x="766763" y="4449600"/>
          <a:ext cx="5003800" cy="723900"/>
        </p:xfrm>
        <a:graphic>
          <a:graphicData uri="http://schemas.openxmlformats.org/presentationml/2006/ole">
            <mc:AlternateContent xmlns:mc="http://schemas.openxmlformats.org/markup-compatibility/2006">
              <mc:Choice xmlns:v="urn:schemas-microsoft-com:vml" Requires="v">
                <p:oleObj spid="_x0000_s36914" name="Equation" r:id="rId7" imgW="5003640" imgH="723600" progId="Equation.3">
                  <p:embed/>
                </p:oleObj>
              </mc:Choice>
              <mc:Fallback>
                <p:oleObj name="Equation" r:id="rId7" imgW="5003640" imgH="723600" progId="Equation.3">
                  <p:embed/>
                  <p:pic>
                    <p:nvPicPr>
                      <p:cNvPr id="0" name=""/>
                      <p:cNvPicPr>
                        <a:picLocks noChangeAspect="1" noChangeArrowheads="1"/>
                      </p:cNvPicPr>
                      <p:nvPr/>
                    </p:nvPicPr>
                    <p:blipFill>
                      <a:blip r:embed="rId8"/>
                      <a:srcRect/>
                      <a:stretch>
                        <a:fillRect/>
                      </a:stretch>
                    </p:blipFill>
                    <p:spPr bwMode="auto">
                      <a:xfrm>
                        <a:off x="766763" y="4449600"/>
                        <a:ext cx="50038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36915" name="Equation" r:id="rId9" imgW="7035480" imgH="901440" progId="Equation.DSMT4">
                  <p:embed/>
                </p:oleObj>
              </mc:Choice>
              <mc:Fallback>
                <p:oleObj name="Equation" r:id="rId9" imgW="7035480" imgH="90144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38780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51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2151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Hence we may now apply the plim quotient rule, provided that cov(</a:t>
            </a:r>
            <a:r>
              <a:rPr lang="en-GB" sz="1500" b="1" i="1"/>
              <a:t>Z</a:t>
            </a:r>
            <a:r>
              <a:rPr lang="en-GB" sz="1500" b="1"/>
              <a:t>,</a:t>
            </a:r>
            <a:r>
              <a:rPr lang="en-GB" sz="1500" b="1" i="1"/>
              <a:t>X</a:t>
            </a:r>
            <a:r>
              <a:rPr lang="en-GB" sz="1500" b="1"/>
              <a:t>) is not zero.  A requirement for </a:t>
            </a:r>
            <a:r>
              <a:rPr lang="en-GB" sz="1500" b="1" i="1"/>
              <a:t>Z</a:t>
            </a:r>
            <a:r>
              <a:rPr lang="en-GB" sz="1500" b="1"/>
              <a:t>, therefore, is that it is correlated with </a:t>
            </a:r>
            <a:r>
              <a:rPr lang="en-GB" sz="1500" b="1" i="1"/>
              <a:t>X</a:t>
            </a:r>
            <a:r>
              <a:rPr lang="en-GB" sz="1500" b="1"/>
              <a:t>, while remaining independent of </a:t>
            </a:r>
            <a:r>
              <a:rPr lang="en-GB" sz="1500" b="1" i="1"/>
              <a:t>u</a:t>
            </a:r>
            <a:r>
              <a:rPr lang="en-GB" sz="1500" b="1"/>
              <a:t>.</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4"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6"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7" name="Object 26"/>
          <p:cNvGraphicFramePr>
            <a:graphicFrameLocks noChangeAspect="1"/>
          </p:cNvGraphicFramePr>
          <p:nvPr>
            <p:extLst>
              <p:ext uri="{D42A27DB-BD31-4B8C-83A1-F6EECF244321}">
                <p14:modId xmlns:p14="http://schemas.microsoft.com/office/powerpoint/2010/main" val="2343062778"/>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21635"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29" name="Rectangle 7"/>
          <p:cNvSpPr>
            <a:spLocks noChangeArrowheads="1"/>
          </p:cNvSpPr>
          <p:nvPr/>
        </p:nvSpPr>
        <p:spPr bwMode="auto">
          <a:xfrm>
            <a:off x="0" y="2516400"/>
            <a:ext cx="9140825" cy="2712825"/>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30" name="Object 29"/>
          <p:cNvGraphicFramePr>
            <a:graphicFrameLocks noChangeAspect="1"/>
          </p:cNvGraphicFramePr>
          <p:nvPr>
            <p:extLst>
              <p:ext uri="{D42A27DB-BD31-4B8C-83A1-F6EECF244321}">
                <p14:modId xmlns:p14="http://schemas.microsoft.com/office/powerpoint/2010/main" val="3623581763"/>
              </p:ext>
            </p:extLst>
          </p:nvPr>
        </p:nvGraphicFramePr>
        <p:xfrm>
          <a:off x="768350" y="2638425"/>
          <a:ext cx="7556500" cy="2425700"/>
        </p:xfrm>
        <a:graphic>
          <a:graphicData uri="http://schemas.openxmlformats.org/presentationml/2006/ole">
            <mc:AlternateContent xmlns:mc="http://schemas.openxmlformats.org/markup-compatibility/2006">
              <mc:Choice xmlns:v="urn:schemas-microsoft-com:vml" Requires="v">
                <p:oleObj spid="_x0000_s21636" name="Equation" r:id="rId5" imgW="7556500" imgH="2425700" progId="Equation.3">
                  <p:embed/>
                </p:oleObj>
              </mc:Choice>
              <mc:Fallback>
                <p:oleObj name="Equation" r:id="rId5" imgW="7556500" imgH="24257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350" y="2638425"/>
                        <a:ext cx="7556500" cy="2425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21637" name="Equation" r:id="rId7" imgW="7035480" imgH="901440" progId="Equation.DSMT4">
                  <p:embed/>
                </p:oleObj>
              </mc:Choice>
              <mc:Fallback>
                <p:oleObj name="Equation" r:id="rId7" imgW="7035480" imgH="9014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7"/>
          <p:cNvSpPr>
            <a:spLocks noChangeArrowheads="1"/>
          </p:cNvSpPr>
          <p:nvPr/>
        </p:nvSpPr>
        <p:spPr bwMode="auto">
          <a:xfrm>
            <a:off x="0" y="3844800"/>
            <a:ext cx="9140825" cy="11463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7" name="Rectangle 7"/>
          <p:cNvSpPr>
            <a:spLocks noChangeArrowheads="1"/>
          </p:cNvSpPr>
          <p:nvPr/>
        </p:nvSpPr>
        <p:spPr bwMode="auto">
          <a:xfrm>
            <a:off x="0" y="2516400"/>
            <a:ext cx="9140825" cy="12204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53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22537"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cov(</a:t>
            </a:r>
            <a:r>
              <a:rPr lang="en-GB" sz="1500" b="1" i="1"/>
              <a:t>Z</a:t>
            </a:r>
            <a:r>
              <a:rPr lang="en-GB" sz="1500" b="1"/>
              <a:t>, </a:t>
            </a:r>
            <a:r>
              <a:rPr lang="en-GB" sz="1500" b="1" i="1"/>
              <a:t>u</a:t>
            </a:r>
            <a:r>
              <a:rPr lang="en-GB" sz="1500" b="1"/>
              <a:t>) = 0 by assumption if </a:t>
            </a:r>
            <a:r>
              <a:rPr lang="en-GB" sz="1500" b="1" i="1"/>
              <a:t>Z</a:t>
            </a:r>
            <a:r>
              <a:rPr lang="en-GB" sz="1500" b="1"/>
              <a:t> is independent of </a:t>
            </a:r>
            <a:r>
              <a:rPr lang="en-GB" sz="1500" b="1" i="1"/>
              <a:t>u</a:t>
            </a:r>
            <a:r>
              <a:rPr lang="en-GB" sz="1500" b="1"/>
              <a:t>.  Thus the IV estimator is consistent.</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703466837"/>
              </p:ext>
            </p:extLst>
          </p:nvPr>
        </p:nvGraphicFramePr>
        <p:xfrm>
          <a:off x="1872000" y="2644775"/>
          <a:ext cx="5118100" cy="927100"/>
        </p:xfrm>
        <a:graphic>
          <a:graphicData uri="http://schemas.openxmlformats.org/presentationml/2006/ole">
            <mc:AlternateContent xmlns:mc="http://schemas.openxmlformats.org/markup-compatibility/2006">
              <mc:Choice xmlns:v="urn:schemas-microsoft-com:vml" Requires="v">
                <p:oleObj spid="_x0000_s22671" name="Equation" r:id="rId3" imgW="5117760" imgH="927000" progId="Equation.3">
                  <p:embed/>
                </p:oleObj>
              </mc:Choice>
              <mc:Fallback>
                <p:oleObj name="Equation" r:id="rId3" imgW="5117760" imgH="927000" progId="Equation.3">
                  <p:embed/>
                  <p:pic>
                    <p:nvPicPr>
                      <p:cNvPr id="0" name="Object 1"/>
                      <p:cNvPicPr>
                        <a:picLocks noChangeAspect="1" noChangeArrowheads="1"/>
                      </p:cNvPicPr>
                      <p:nvPr/>
                    </p:nvPicPr>
                    <p:blipFill>
                      <a:blip r:embed="rId4"/>
                      <a:srcRect/>
                      <a:stretch>
                        <a:fillRect/>
                      </a:stretch>
                    </p:blipFill>
                    <p:spPr bwMode="auto">
                      <a:xfrm>
                        <a:off x="1872000" y="2644775"/>
                        <a:ext cx="5118100" cy="927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5"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4274782423"/>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22672" name="Equation" r:id="rId5" imgW="2171700" imgH="368300" progId="Equation.3">
                  <p:embed/>
                </p:oleObj>
              </mc:Choice>
              <mc:Fallback>
                <p:oleObj name="Equation" r:id="rId5" imgW="21717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3" name="Object 2"/>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22673" name="Equation" r:id="rId7" imgW="7035480" imgH="901440" progId="Equation.DSMT4">
                  <p:embed/>
                </p:oleObj>
              </mc:Choice>
              <mc:Fallback>
                <p:oleObj name="Equation" r:id="rId7" imgW="7035480" imgH="90144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71293984"/>
              </p:ext>
            </p:extLst>
          </p:nvPr>
        </p:nvGraphicFramePr>
        <p:xfrm>
          <a:off x="1798638" y="4011613"/>
          <a:ext cx="5473700" cy="850900"/>
        </p:xfrm>
        <a:graphic>
          <a:graphicData uri="http://schemas.openxmlformats.org/presentationml/2006/ole">
            <mc:AlternateContent xmlns:mc="http://schemas.openxmlformats.org/markup-compatibility/2006">
              <mc:Choice xmlns:v="urn:schemas-microsoft-com:vml" Requires="v">
                <p:oleObj spid="_x0000_s22674" name="Equation" r:id="rId9" imgW="5473440" imgH="850680" progId="Equation.DSMT4">
                  <p:embed/>
                </p:oleObj>
              </mc:Choice>
              <mc:Fallback>
                <p:oleObj name="Equation" r:id="rId9" imgW="5473440" imgH="850680" progId="Equation.DSMT4">
                  <p:embed/>
                  <p:pic>
                    <p:nvPicPr>
                      <p:cNvPr id="0" name="Object 6"/>
                      <p:cNvPicPr>
                        <a:picLocks noChangeAspect="1" noChangeArrowheads="1"/>
                      </p:cNvPicPr>
                      <p:nvPr/>
                    </p:nvPicPr>
                    <p:blipFill>
                      <a:blip r:embed="rId10"/>
                      <a:srcRect/>
                      <a:stretch>
                        <a:fillRect/>
                      </a:stretch>
                    </p:blipFill>
                    <p:spPr bwMode="auto">
                      <a:xfrm>
                        <a:off x="1798638" y="4011613"/>
                        <a:ext cx="5473700" cy="850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7"/>
          <p:cNvSpPr>
            <a:spLocks noChangeArrowheads="1"/>
          </p:cNvSpPr>
          <p:nvPr/>
        </p:nvSpPr>
        <p:spPr bwMode="auto">
          <a:xfrm>
            <a:off x="0" y="2516400"/>
            <a:ext cx="9140825" cy="12204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55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23</a:t>
            </a:r>
            <a:endParaRPr lang="en-US" sz="1000" dirty="0">
              <a:solidFill>
                <a:srgbClr val="3366FF"/>
              </a:solidFill>
            </a:endParaRPr>
          </a:p>
        </p:txBody>
      </p:sp>
      <p:sp>
        <p:nvSpPr>
          <p:cNvPr id="23561"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variance of the IV estimator is given by the expression shown.  It is the expression for the variance of the OLS estimator, multiplied by the square of the reciprocal of the correlation between </a:t>
            </a:r>
            <a:r>
              <a:rPr lang="en-GB" sz="1500" b="1" i="1"/>
              <a:t>X</a:t>
            </a:r>
            <a:r>
              <a:rPr lang="en-GB" sz="1500" b="1"/>
              <a:t> and </a:t>
            </a:r>
            <a:r>
              <a:rPr lang="en-GB" sz="1500" b="1" i="1"/>
              <a:t>Z</a:t>
            </a:r>
            <a:r>
              <a:rPr lang="en-GB" sz="1500" b="1"/>
              <a:t>.</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3"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5"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3913498099"/>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23681"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23682" name="Equation" r:id="rId5" imgW="7035480" imgH="901440" progId="Equation.DSMT4">
                  <p:embed/>
                </p:oleObj>
              </mc:Choice>
              <mc:Fallback>
                <p:oleObj name="Equation" r:id="rId5" imgW="703548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941792952"/>
              </p:ext>
            </p:extLst>
          </p:nvPr>
        </p:nvGraphicFramePr>
        <p:xfrm>
          <a:off x="2095500" y="2636838"/>
          <a:ext cx="4838700" cy="925512"/>
        </p:xfrm>
        <a:graphic>
          <a:graphicData uri="http://schemas.openxmlformats.org/presentationml/2006/ole">
            <mc:AlternateContent xmlns:mc="http://schemas.openxmlformats.org/markup-compatibility/2006">
              <mc:Choice xmlns:v="urn:schemas-microsoft-com:vml" Requires="v">
                <p:oleObj spid="_x0000_s23683" name="Equation" r:id="rId7" imgW="4838400" imgH="927000" progId="Equation.DSMT4">
                  <p:embed/>
                </p:oleObj>
              </mc:Choice>
              <mc:Fallback>
                <p:oleObj name="Equation" r:id="rId7" imgW="4838400" imgH="927000" progId="Equation.DSMT4">
                  <p:embed/>
                  <p:pic>
                    <p:nvPicPr>
                      <p:cNvPr id="0" name="Object 9"/>
                      <p:cNvPicPr>
                        <a:picLocks noChangeAspect="1" noChangeArrowheads="1"/>
                      </p:cNvPicPr>
                      <p:nvPr/>
                    </p:nvPicPr>
                    <p:blipFill>
                      <a:blip r:embed="rId8"/>
                      <a:srcRect/>
                      <a:stretch>
                        <a:fillRect/>
                      </a:stretch>
                    </p:blipFill>
                    <p:spPr bwMode="auto">
                      <a:xfrm>
                        <a:off x="2095500" y="2636838"/>
                        <a:ext cx="4838700" cy="925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58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24</a:t>
            </a:r>
            <a:endParaRPr lang="en-US" sz="1000" dirty="0">
              <a:solidFill>
                <a:srgbClr val="3366FF"/>
              </a:solidFill>
            </a:endParaRPr>
          </a:p>
        </p:txBody>
      </p:sp>
      <p:sp>
        <p:nvSpPr>
          <p:cNvPr id="2458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Obviously, we would like the population variance to be as small as possible.  This means that we want the correlation between </a:t>
            </a:r>
            <a:r>
              <a:rPr lang="en-GB" sz="1500" b="1" i="1"/>
              <a:t>X</a:t>
            </a:r>
            <a:r>
              <a:rPr lang="en-GB" sz="1500" b="1"/>
              <a:t> and </a:t>
            </a:r>
            <a:r>
              <a:rPr lang="en-GB" sz="1500" b="1" i="1"/>
              <a:t>Z</a:t>
            </a:r>
            <a:r>
              <a:rPr lang="en-GB" sz="1500" b="1"/>
              <a:t> to be as large (positive or negative) as possible.</a:t>
            </a:r>
            <a:endParaRPr lang="en-GB" sz="1500" b="1">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4" name="Rectangle 7"/>
          <p:cNvSpPr>
            <a:spLocks noChangeArrowheads="1"/>
          </p:cNvSpPr>
          <p:nvPr/>
        </p:nvSpPr>
        <p:spPr bwMode="auto">
          <a:xfrm>
            <a:off x="0" y="2516400"/>
            <a:ext cx="9140825" cy="12204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6"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8"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3132638117"/>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24703"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24704" name="Equation" r:id="rId5" imgW="7035480" imgH="901440" progId="Equation.DSMT4">
                  <p:embed/>
                </p:oleObj>
              </mc:Choice>
              <mc:Fallback>
                <p:oleObj name="Equation" r:id="rId5" imgW="703548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941792952"/>
              </p:ext>
            </p:extLst>
          </p:nvPr>
        </p:nvGraphicFramePr>
        <p:xfrm>
          <a:off x="2095500" y="2636838"/>
          <a:ext cx="4838700" cy="925512"/>
        </p:xfrm>
        <a:graphic>
          <a:graphicData uri="http://schemas.openxmlformats.org/presentationml/2006/ole">
            <mc:AlternateContent xmlns:mc="http://schemas.openxmlformats.org/markup-compatibility/2006">
              <mc:Choice xmlns:v="urn:schemas-microsoft-com:vml" Requires="v">
                <p:oleObj spid="_x0000_s24705" name="Equation" r:id="rId7" imgW="4838400" imgH="927000" progId="Equation.DSMT4">
                  <p:embed/>
                </p:oleObj>
              </mc:Choice>
              <mc:Fallback>
                <p:oleObj name="Equation" r:id="rId7" imgW="4838400" imgH="92700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95500" y="2636838"/>
                        <a:ext cx="4838700" cy="925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58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25</a:t>
            </a:r>
            <a:endParaRPr lang="en-US" sz="1000" dirty="0">
              <a:solidFill>
                <a:srgbClr val="3366FF"/>
              </a:solidFill>
            </a:endParaRPr>
          </a:p>
        </p:txBody>
      </p:sp>
      <p:sp>
        <p:nvSpPr>
          <p:cNvPr id="2458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smtClean="0"/>
              <a:t>However, we would not want </a:t>
            </a:r>
            <a:r>
              <a:rPr lang="en-GB" sz="1500" b="1" i="1" dirty="0" smtClean="0"/>
              <a:t>Z</a:t>
            </a:r>
            <a:r>
              <a:rPr lang="en-GB" sz="1500" b="1" dirty="0" smtClean="0"/>
              <a:t> to be perfectly correlated with </a:t>
            </a:r>
            <a:r>
              <a:rPr lang="en-GB" sz="1500" b="1" i="1" dirty="0" smtClean="0"/>
              <a:t>X</a:t>
            </a:r>
            <a:r>
              <a:rPr lang="en-GB" sz="1500" b="1" dirty="0" smtClean="0"/>
              <a:t>, because then it could not be independent of </a:t>
            </a:r>
            <a:r>
              <a:rPr lang="en-GB" sz="1500" b="1" i="1" dirty="0" smtClean="0"/>
              <a:t>u</a:t>
            </a:r>
            <a:r>
              <a:rPr lang="en-GB" sz="1500" b="1" dirty="0" smtClean="0"/>
              <a:t> and the </a:t>
            </a:r>
            <a:r>
              <a:rPr lang="en-GB" sz="1500" b="1" dirty="0" err="1" smtClean="0"/>
              <a:t>plim</a:t>
            </a:r>
            <a:r>
              <a:rPr lang="en-GB" sz="1500" b="1" dirty="0" smtClean="0"/>
              <a:t> of the error term would not be zero.</a:t>
            </a:r>
            <a:endParaRPr lang="en-GB" sz="1500" b="1" dirty="0">
              <a:latin typeface="Times New Roman" pitchFamily="18"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4" name="Rectangle 7"/>
          <p:cNvSpPr>
            <a:spLocks noChangeArrowheads="1"/>
          </p:cNvSpPr>
          <p:nvPr/>
        </p:nvSpPr>
        <p:spPr bwMode="auto">
          <a:xfrm>
            <a:off x="0" y="2516400"/>
            <a:ext cx="9140825" cy="12204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6" name="Rectangle 7"/>
          <p:cNvSpPr>
            <a:spLocks noChangeArrowheads="1"/>
          </p:cNvSpPr>
          <p:nvPr/>
        </p:nvSpPr>
        <p:spPr bwMode="auto">
          <a:xfrm>
            <a:off x="0" y="1274400"/>
            <a:ext cx="9140825" cy="113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8"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3132638117"/>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35886"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2387060603"/>
              </p:ext>
            </p:extLst>
          </p:nvPr>
        </p:nvGraphicFramePr>
        <p:xfrm>
          <a:off x="839788" y="1379538"/>
          <a:ext cx="7035800" cy="901700"/>
        </p:xfrm>
        <a:graphic>
          <a:graphicData uri="http://schemas.openxmlformats.org/presentationml/2006/ole">
            <mc:AlternateContent xmlns:mc="http://schemas.openxmlformats.org/markup-compatibility/2006">
              <mc:Choice xmlns:v="urn:schemas-microsoft-com:vml" Requires="v">
                <p:oleObj spid="_x0000_s35887" name="Equation" r:id="rId5" imgW="7035480" imgH="901440" progId="Equation.DSMT4">
                  <p:embed/>
                </p:oleObj>
              </mc:Choice>
              <mc:Fallback>
                <p:oleObj name="Equation" r:id="rId5" imgW="7035480" imgH="9014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88" y="1379538"/>
                        <a:ext cx="7035800" cy="901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941792952"/>
              </p:ext>
            </p:extLst>
          </p:nvPr>
        </p:nvGraphicFramePr>
        <p:xfrm>
          <a:off x="2095500" y="2636838"/>
          <a:ext cx="4838700" cy="925512"/>
        </p:xfrm>
        <a:graphic>
          <a:graphicData uri="http://schemas.openxmlformats.org/presentationml/2006/ole">
            <mc:AlternateContent xmlns:mc="http://schemas.openxmlformats.org/markup-compatibility/2006">
              <mc:Choice xmlns:v="urn:schemas-microsoft-com:vml" Requires="v">
                <p:oleObj spid="_x0000_s35888" name="Equation" r:id="rId7" imgW="4838400" imgH="927000" progId="Equation.DSMT4">
                  <p:embed/>
                </p:oleObj>
              </mc:Choice>
              <mc:Fallback>
                <p:oleObj name="Equation" r:id="rId7" imgW="4838400" imgH="92700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95500" y="2636838"/>
                        <a:ext cx="4838700" cy="925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8947260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5843" name="Text Box 8"/>
          <p:cNvSpPr txBox="1">
            <a:spLocks noChangeArrowheads="1"/>
          </p:cNvSpPr>
          <p:nvPr/>
        </p:nvSpPr>
        <p:spPr bwMode="auto">
          <a:xfrm>
            <a:off x="8243888" y="6553200"/>
            <a:ext cx="82391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2016.05.07</a:t>
            </a:r>
            <a:endParaRPr lang="en-US" sz="1000" dirty="0">
              <a:solidFill>
                <a:srgbClr val="3366FF"/>
              </a:solidFill>
            </a:endParaRPr>
          </a:p>
        </p:txBody>
      </p:sp>
      <p:sp>
        <p:nvSpPr>
          <p:cNvPr id="4"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a:t>
            </a:r>
            <a:r>
              <a:rPr lang="en-GB" sz="1200" b="1" dirty="0" smtClean="0">
                <a:solidFill>
                  <a:schemeClr val="bg1"/>
                </a:solidFill>
              </a:rPr>
              <a:t>8.5 </a:t>
            </a:r>
            <a:r>
              <a:rPr lang="en-GB" sz="1200" b="1" dirty="0">
                <a:solidFill>
                  <a:schemeClr val="bg1"/>
                </a:solidFill>
              </a:rPr>
              <a:t>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a:t>
            </a:r>
            <a:r>
              <a:rPr lang="en-GB" sz="1200" b="1" dirty="0" smtClean="0">
                <a:solidFill>
                  <a:schemeClr val="bg1"/>
                </a:solidFill>
                <a:hlinkClick r:id="rId2"/>
              </a:rPr>
              <a:t>www.oxfordtextbooks.co.uk/orc/dougherty5e</a:t>
            </a:r>
            <a:r>
              <a:rPr lang="en-GB" sz="1200" b="1" dirty="0" smtClean="0">
                <a:solidFill>
                  <a:schemeClr val="bg1"/>
                </a:solidFill>
                <a:hlinkClick r:id="rId2"/>
              </a:rPr>
              <a:t>/</a:t>
            </a:r>
            <a:r>
              <a:rPr lang="en-GB" sz="1200" b="1" dirty="0" smtClean="0">
                <a:solidFill>
                  <a:schemeClr val="bg1"/>
                </a:solidFill>
              </a:rPr>
              <a:t>.</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a:solidFill>
                  <a:schemeClr val="bg1"/>
                </a:solidFill>
              </a:rPr>
              <a:t>EC2020 Elements of Econometrics</a:t>
            </a:r>
          </a:p>
          <a:p>
            <a:pPr algn="l">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7" name="Rectangle 7"/>
          <p:cNvSpPr>
            <a:spLocks noChangeArrowheads="1"/>
          </p:cNvSpPr>
          <p:nvPr/>
        </p:nvSpPr>
        <p:spPr bwMode="auto">
          <a:xfrm>
            <a:off x="0" y="1274400"/>
            <a:ext cx="9140825" cy="43128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24" name="Object 28"/>
          <p:cNvGraphicFramePr>
            <a:graphicFrameLocks noChangeAspect="1"/>
          </p:cNvGraphicFramePr>
          <p:nvPr>
            <p:extLst>
              <p:ext uri="{D42A27DB-BD31-4B8C-83A1-F6EECF244321}">
                <p14:modId xmlns:p14="http://schemas.microsoft.com/office/powerpoint/2010/main" val="3888617787"/>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3158"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7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However, suppose that you have reason to believe that another variable </a:t>
            </a:r>
            <a:r>
              <a:rPr lang="en-GB" sz="1500" b="1" i="1" dirty="0"/>
              <a:t>Z</a:t>
            </a:r>
            <a:r>
              <a:rPr lang="en-GB" sz="1500" b="1" dirty="0"/>
              <a:t> is related to </a:t>
            </a:r>
            <a:r>
              <a:rPr lang="en-GB" sz="1500" b="1" i="1" dirty="0"/>
              <a:t>X</a:t>
            </a:r>
            <a:r>
              <a:rPr lang="en-GB" sz="1500" b="1" dirty="0"/>
              <a:t> but is unrelated to </a:t>
            </a:r>
            <a:r>
              <a:rPr lang="en-GB" sz="1500" b="1" i="1" dirty="0"/>
              <a:t>u</a:t>
            </a:r>
            <a:r>
              <a:rPr lang="en-GB" sz="1500" b="1" dirty="0"/>
              <a:t>.  We will see that we can use it to obtain consistent estimates of the parameters.  As a first step, suppose that we use it as a proxy for </a:t>
            </a:r>
            <a:r>
              <a:rPr lang="en-GB" sz="1500" b="1" i="1" dirty="0"/>
              <a:t>X</a:t>
            </a:r>
            <a:r>
              <a:rPr lang="en-GB" sz="1500" b="1" dirty="0"/>
              <a:t>.</a:t>
            </a:r>
            <a:endParaRPr lang="en-GB" sz="1500" b="1" dirty="0">
              <a:latin typeface="Times New Roman" pitchFamily="18" charset="0"/>
            </a:endParaRPr>
          </a:p>
        </p:txBody>
      </p:sp>
      <p:sp>
        <p:nvSpPr>
          <p:cNvPr id="3079"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65592400"/>
              </p:ext>
            </p:extLst>
          </p:nvPr>
        </p:nvGraphicFramePr>
        <p:xfrm>
          <a:off x="1319213" y="1366838"/>
          <a:ext cx="6629400" cy="4076700"/>
        </p:xfrm>
        <a:graphic>
          <a:graphicData uri="http://schemas.openxmlformats.org/presentationml/2006/ole">
            <mc:AlternateContent xmlns:mc="http://schemas.openxmlformats.org/markup-compatibility/2006">
              <mc:Choice xmlns:v="urn:schemas-microsoft-com:vml" Requires="v">
                <p:oleObj spid="_x0000_s3159" name="Equation" r:id="rId5" imgW="6629400" imgH="4076640" progId="Equation.DSMT4">
                  <p:embed/>
                </p:oleObj>
              </mc:Choice>
              <mc:Fallback>
                <p:oleObj name="Equation" r:id="rId5" imgW="6629400" imgH="40766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9213" y="1366838"/>
                        <a:ext cx="6629400" cy="407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84" name="Rectangle 10"/>
          <p:cNvSpPr>
            <a:spLocks noChangeArrowheads="1"/>
          </p:cNvSpPr>
          <p:nvPr/>
        </p:nvSpPr>
        <p:spPr bwMode="auto">
          <a:xfrm>
            <a:off x="1187450" y="2355851"/>
            <a:ext cx="6840538" cy="31115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6" name="Rectangle 7"/>
          <p:cNvSpPr>
            <a:spLocks noChangeArrowheads="1"/>
          </p:cNvSpPr>
          <p:nvPr/>
        </p:nvSpPr>
        <p:spPr bwMode="auto">
          <a:xfrm>
            <a:off x="0" y="1274400"/>
            <a:ext cx="9140825" cy="43128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19" name="Object 28"/>
          <p:cNvGraphicFramePr>
            <a:graphicFrameLocks noChangeAspect="1"/>
          </p:cNvGraphicFramePr>
          <p:nvPr>
            <p:extLst>
              <p:ext uri="{D42A27DB-BD31-4B8C-83A1-F6EECF244321}">
                <p14:modId xmlns:p14="http://schemas.microsoft.com/office/powerpoint/2010/main" val="474649379"/>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4187"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10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3</a:t>
            </a:r>
            <a:endParaRPr lang="en-US" sz="1000">
              <a:solidFill>
                <a:srgbClr val="3366FF"/>
              </a:solidFill>
            </a:endParaRPr>
          </a:p>
        </p:txBody>
      </p:sp>
      <p:sp>
        <p:nvSpPr>
          <p:cNvPr id="410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We will demonstrate that the resulting estimates will be biased.  However, we will be able to do something about the bias.  To investigate the properties </a:t>
            </a:r>
            <a:r>
              <a:rPr lang="en-GB" sz="1500" b="1" dirty="0" smtClean="0"/>
              <a:t>of     , </a:t>
            </a:r>
            <a:r>
              <a:rPr lang="en-GB" sz="1500" b="1" dirty="0"/>
              <a:t>we first substitute for </a:t>
            </a:r>
            <a:r>
              <a:rPr lang="en-GB" sz="1500" b="1" i="1" dirty="0"/>
              <a:t>Y</a:t>
            </a:r>
            <a:r>
              <a:rPr lang="en-GB" sz="1500" b="1" dirty="0"/>
              <a:t> from the true model.</a:t>
            </a:r>
            <a:endParaRPr lang="en-GB" sz="1500" b="1" dirty="0">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65592400"/>
              </p:ext>
            </p:extLst>
          </p:nvPr>
        </p:nvGraphicFramePr>
        <p:xfrm>
          <a:off x="1319213" y="1366838"/>
          <a:ext cx="6629400" cy="4076700"/>
        </p:xfrm>
        <a:graphic>
          <a:graphicData uri="http://schemas.openxmlformats.org/presentationml/2006/ole">
            <mc:AlternateContent xmlns:mc="http://schemas.openxmlformats.org/markup-compatibility/2006">
              <mc:Choice xmlns:v="urn:schemas-microsoft-com:vml" Requires="v">
                <p:oleObj spid="_x0000_s4188" name="Equation" r:id="rId5" imgW="6629400" imgH="4076640" progId="Equation.DSMT4">
                  <p:embed/>
                </p:oleObj>
              </mc:Choice>
              <mc:Fallback>
                <p:oleObj name="Equation" r:id="rId5" imgW="6629400" imgH="407664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9213" y="1366838"/>
                        <a:ext cx="6629400" cy="407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07" name="Rectangle 10"/>
          <p:cNvSpPr>
            <a:spLocks noChangeArrowheads="1"/>
          </p:cNvSpPr>
          <p:nvPr/>
        </p:nvSpPr>
        <p:spPr bwMode="auto">
          <a:xfrm>
            <a:off x="1187450" y="3405188"/>
            <a:ext cx="6840538" cy="20478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 name="Object 2"/>
          <p:cNvGraphicFramePr>
            <a:graphicFrameLocks noChangeAspect="1"/>
          </p:cNvGraphicFramePr>
          <p:nvPr>
            <p:extLst>
              <p:ext uri="{D42A27DB-BD31-4B8C-83A1-F6EECF244321}">
                <p14:modId xmlns:p14="http://schemas.microsoft.com/office/powerpoint/2010/main" val="935411376"/>
              </p:ext>
            </p:extLst>
          </p:nvPr>
        </p:nvGraphicFramePr>
        <p:xfrm>
          <a:off x="6008688" y="6084888"/>
          <a:ext cx="230958" cy="280566"/>
        </p:xfrm>
        <a:graphic>
          <a:graphicData uri="http://schemas.openxmlformats.org/presentationml/2006/ole">
            <mc:AlternateContent xmlns:mc="http://schemas.openxmlformats.org/markup-compatibility/2006">
              <mc:Choice xmlns:v="urn:schemas-microsoft-com:vml" Requires="v">
                <p:oleObj spid="_x0000_s4189" name="Equation" r:id="rId7" imgW="355320" imgH="431640" progId="Equation.DSMT4">
                  <p:embed/>
                </p:oleObj>
              </mc:Choice>
              <mc:Fallback>
                <p:oleObj name="Equation" r:id="rId7" imgW="355320" imgH="431640" progId="Equation.DSMT4">
                  <p:embed/>
                  <p:pic>
                    <p:nvPicPr>
                      <p:cNvPr id="0" name="Object 1"/>
                      <p:cNvPicPr>
                        <a:picLocks noChangeAspect="1" noChangeArrowheads="1"/>
                      </p:cNvPicPr>
                      <p:nvPr/>
                    </p:nvPicPr>
                    <p:blipFill>
                      <a:blip r:embed="rId8"/>
                      <a:srcRect/>
                      <a:stretch>
                        <a:fillRect/>
                      </a:stretch>
                    </p:blipFill>
                    <p:spPr bwMode="auto">
                      <a:xfrm>
                        <a:off x="6008688" y="6084888"/>
                        <a:ext cx="230958" cy="280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0" name="Rectangle 7"/>
          <p:cNvSpPr>
            <a:spLocks noChangeArrowheads="1"/>
          </p:cNvSpPr>
          <p:nvPr/>
        </p:nvSpPr>
        <p:spPr bwMode="auto">
          <a:xfrm>
            <a:off x="0" y="1274400"/>
            <a:ext cx="9140825" cy="43128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512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4</a:t>
            </a:r>
            <a:endParaRPr lang="en-US" sz="1000">
              <a:solidFill>
                <a:srgbClr val="3366FF"/>
              </a:solidFill>
            </a:endParaRPr>
          </a:p>
        </p:txBody>
      </p:sp>
      <p:sp>
        <p:nvSpPr>
          <p:cNvPr id="512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decompose the expression.</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graphicFrame>
        <p:nvGraphicFramePr>
          <p:cNvPr id="17" name="Object 28"/>
          <p:cNvGraphicFramePr>
            <a:graphicFrameLocks noChangeAspect="1"/>
          </p:cNvGraphicFramePr>
          <p:nvPr>
            <p:extLst>
              <p:ext uri="{D42A27DB-BD31-4B8C-83A1-F6EECF244321}">
                <p14:modId xmlns:p14="http://schemas.microsoft.com/office/powerpoint/2010/main" val="2907398372"/>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5219"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165592400"/>
              </p:ext>
            </p:extLst>
          </p:nvPr>
        </p:nvGraphicFramePr>
        <p:xfrm>
          <a:off x="1319213" y="1366838"/>
          <a:ext cx="6629400" cy="4076700"/>
        </p:xfrm>
        <a:graphic>
          <a:graphicData uri="http://schemas.openxmlformats.org/presentationml/2006/ole">
            <mc:AlternateContent xmlns:mc="http://schemas.openxmlformats.org/markup-compatibility/2006">
              <mc:Choice xmlns:v="urn:schemas-microsoft-com:vml" Requires="v">
                <p:oleObj spid="_x0000_s5220" name="Equation" r:id="rId5" imgW="6629400" imgH="4076640" progId="Equation.DSMT4">
                  <p:embed/>
                </p:oleObj>
              </mc:Choice>
              <mc:Fallback>
                <p:oleObj name="Equation" r:id="rId5" imgW="6629400" imgH="4076640" progId="Equation.DSMT4">
                  <p:embed/>
                  <p:pic>
                    <p:nvPicPr>
                      <p:cNvPr id="0" name="Object 1"/>
                      <p:cNvPicPr>
                        <a:picLocks noChangeAspect="1" noChangeArrowheads="1"/>
                      </p:cNvPicPr>
                      <p:nvPr/>
                    </p:nvPicPr>
                    <p:blipFill>
                      <a:blip r:embed="rId6"/>
                      <a:srcRect/>
                      <a:stretch>
                        <a:fillRect/>
                      </a:stretch>
                    </p:blipFill>
                    <p:spPr bwMode="auto">
                      <a:xfrm>
                        <a:off x="1319213" y="1366838"/>
                        <a:ext cx="6629400" cy="407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7"/>
          <p:cNvSpPr>
            <a:spLocks noChangeArrowheads="1"/>
          </p:cNvSpPr>
          <p:nvPr/>
        </p:nvSpPr>
        <p:spPr bwMode="auto">
          <a:xfrm>
            <a:off x="0" y="2613600"/>
            <a:ext cx="9140825" cy="122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1" name="Rectangle 7"/>
          <p:cNvSpPr>
            <a:spLocks noChangeArrowheads="1"/>
          </p:cNvSpPr>
          <p:nvPr/>
        </p:nvSpPr>
        <p:spPr bwMode="auto">
          <a:xfrm>
            <a:off x="0" y="1274400"/>
            <a:ext cx="9140825" cy="1230675"/>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149"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5</a:t>
            </a:r>
            <a:endParaRPr lang="en-US" sz="1000">
              <a:solidFill>
                <a:srgbClr val="3366FF"/>
              </a:solidFill>
            </a:endParaRPr>
          </a:p>
        </p:txBody>
      </p:sp>
      <p:sp>
        <p:nvSpPr>
          <p:cNvPr id="615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Under the assumption that </a:t>
            </a:r>
            <a:r>
              <a:rPr lang="en-GB" sz="1500" b="1" i="1" dirty="0"/>
              <a:t>u</a:t>
            </a:r>
            <a:r>
              <a:rPr lang="en-GB" sz="1500" b="1" dirty="0"/>
              <a:t> is distributed independently of </a:t>
            </a:r>
            <a:r>
              <a:rPr lang="en-GB" sz="1500" b="1" i="1" dirty="0"/>
              <a:t>Z</a:t>
            </a:r>
            <a:r>
              <a:rPr lang="en-GB" sz="1500" b="1" dirty="0"/>
              <a:t>, the second term disappears when we take expectations.  We see that </a:t>
            </a:r>
            <a:r>
              <a:rPr lang="en-GB" sz="1500" b="1" i="1" dirty="0"/>
              <a:t> </a:t>
            </a:r>
            <a:r>
              <a:rPr lang="en-GB" sz="1500" b="1" i="1" dirty="0" smtClean="0"/>
              <a:t>   </a:t>
            </a:r>
            <a:r>
              <a:rPr lang="en-GB" sz="1500" b="1" dirty="0" smtClean="0"/>
              <a:t> </a:t>
            </a:r>
            <a:r>
              <a:rPr lang="en-GB" sz="1500" b="1" dirty="0"/>
              <a:t>is nevertheless a biased estimator of </a:t>
            </a:r>
            <a:r>
              <a:rPr lang="en-GB" sz="1500" b="1" i="1" dirty="0">
                <a:latin typeface="Symbol" pitchFamily="18" charset="2"/>
              </a:rPr>
              <a:t>b</a:t>
            </a:r>
            <a:r>
              <a:rPr lang="en-GB" sz="1500" b="1" baseline="-25000" dirty="0"/>
              <a:t>2</a:t>
            </a:r>
            <a:r>
              <a:rPr lang="en-GB" sz="1500" b="1" dirty="0"/>
              <a:t>.</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15"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6" name="Object 28"/>
          <p:cNvGraphicFramePr>
            <a:graphicFrameLocks noChangeAspect="1"/>
          </p:cNvGraphicFramePr>
          <p:nvPr>
            <p:extLst>
              <p:ext uri="{D42A27DB-BD31-4B8C-83A1-F6EECF244321}">
                <p14:modId xmlns:p14="http://schemas.microsoft.com/office/powerpoint/2010/main" val="2723427399"/>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6276"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197718613"/>
              </p:ext>
            </p:extLst>
          </p:nvPr>
        </p:nvGraphicFramePr>
        <p:xfrm>
          <a:off x="793750" y="2754313"/>
          <a:ext cx="4241800" cy="952500"/>
        </p:xfrm>
        <a:graphic>
          <a:graphicData uri="http://schemas.openxmlformats.org/presentationml/2006/ole">
            <mc:AlternateContent xmlns:mc="http://schemas.openxmlformats.org/markup-compatibility/2006">
              <mc:Choice xmlns:v="urn:schemas-microsoft-com:vml" Requires="v">
                <p:oleObj spid="_x0000_s6277" name="Equation" r:id="rId5" imgW="4241520" imgH="952200" progId="Equation.DSMT4">
                  <p:embed/>
                </p:oleObj>
              </mc:Choice>
              <mc:Fallback>
                <p:oleObj name="Equation" r:id="rId5" imgW="4241520" imgH="9522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750" y="2754313"/>
                        <a:ext cx="42418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843478591"/>
              </p:ext>
            </p:extLst>
          </p:nvPr>
        </p:nvGraphicFramePr>
        <p:xfrm>
          <a:off x="1309688" y="1406525"/>
          <a:ext cx="6451600" cy="952500"/>
        </p:xfrm>
        <a:graphic>
          <a:graphicData uri="http://schemas.openxmlformats.org/presentationml/2006/ole">
            <mc:AlternateContent xmlns:mc="http://schemas.openxmlformats.org/markup-compatibility/2006">
              <mc:Choice xmlns:v="urn:schemas-microsoft-com:vml" Requires="v">
                <p:oleObj spid="_x0000_s6278" name="Equation" r:id="rId7" imgW="6451560" imgH="952200" progId="Equation.DSMT4">
                  <p:embed/>
                </p:oleObj>
              </mc:Choice>
              <mc:Fallback>
                <p:oleObj name="Equation" r:id="rId7" imgW="6451560" imgH="9522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09688" y="1406525"/>
                        <a:ext cx="64516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535668745"/>
              </p:ext>
            </p:extLst>
          </p:nvPr>
        </p:nvGraphicFramePr>
        <p:xfrm>
          <a:off x="4113213" y="6084888"/>
          <a:ext cx="230187" cy="280987"/>
        </p:xfrm>
        <a:graphic>
          <a:graphicData uri="http://schemas.openxmlformats.org/presentationml/2006/ole">
            <mc:AlternateContent xmlns:mc="http://schemas.openxmlformats.org/markup-compatibility/2006">
              <mc:Choice xmlns:v="urn:schemas-microsoft-com:vml" Requires="v">
                <p:oleObj spid="_x0000_s6279" name="Equation" r:id="rId9" imgW="355320" imgH="431640" progId="Equation.DSMT4">
                  <p:embed/>
                </p:oleObj>
              </mc:Choice>
              <mc:Fallback>
                <p:oleObj name="Equation" r:id="rId9" imgW="355320" imgH="43164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13213" y="6084888"/>
                        <a:ext cx="230187"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173"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6</a:t>
            </a:r>
            <a:endParaRPr lang="en-US" sz="1000">
              <a:solidFill>
                <a:srgbClr val="3366FF"/>
              </a:solidFill>
            </a:endParaRPr>
          </a:p>
        </p:txBody>
      </p:sp>
      <p:sp>
        <p:nvSpPr>
          <p:cNvPr id="7174"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However, we can neutralize the bias by multiplying </a:t>
            </a:r>
            <a:r>
              <a:rPr lang="en-GB" sz="1500" b="1" dirty="0" smtClean="0"/>
              <a:t>      by </a:t>
            </a:r>
            <a:r>
              <a:rPr lang="en-GB" sz="1500" b="1" dirty="0"/>
              <a:t>the reciprocal of the bias factor.  We will call the new estimator </a:t>
            </a:r>
            <a:r>
              <a:rPr lang="en-GB" sz="1500" b="1" dirty="0" smtClean="0"/>
              <a:t>     , </a:t>
            </a:r>
            <a:r>
              <a:rPr lang="en-GB" sz="1500" b="1" dirty="0"/>
              <a:t>for reasons that will be explained later.</a:t>
            </a:r>
            <a:endParaRPr lang="en-GB" sz="1500" b="1" dirty="0">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30" name="Rectangle 7"/>
          <p:cNvSpPr>
            <a:spLocks noChangeArrowheads="1"/>
          </p:cNvSpPr>
          <p:nvPr/>
        </p:nvSpPr>
        <p:spPr bwMode="auto">
          <a:xfrm>
            <a:off x="0" y="3945600"/>
            <a:ext cx="9140825" cy="122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1" name="Rectangle 7"/>
          <p:cNvSpPr>
            <a:spLocks noChangeArrowheads="1"/>
          </p:cNvSpPr>
          <p:nvPr/>
        </p:nvSpPr>
        <p:spPr bwMode="auto">
          <a:xfrm>
            <a:off x="0" y="2613600"/>
            <a:ext cx="9140825" cy="1224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2" name="Rectangle 7"/>
          <p:cNvSpPr>
            <a:spLocks noChangeArrowheads="1"/>
          </p:cNvSpPr>
          <p:nvPr/>
        </p:nvSpPr>
        <p:spPr bwMode="auto">
          <a:xfrm>
            <a:off x="0" y="1274400"/>
            <a:ext cx="9140825" cy="1230675"/>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35"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6" name="Object 28"/>
          <p:cNvGraphicFramePr>
            <a:graphicFrameLocks noChangeAspect="1"/>
          </p:cNvGraphicFramePr>
          <p:nvPr>
            <p:extLst>
              <p:ext uri="{D42A27DB-BD31-4B8C-83A1-F6EECF244321}">
                <p14:modId xmlns:p14="http://schemas.microsoft.com/office/powerpoint/2010/main" val="1490292612"/>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7351"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2843478591"/>
              </p:ext>
            </p:extLst>
          </p:nvPr>
        </p:nvGraphicFramePr>
        <p:xfrm>
          <a:off x="1309688" y="1406525"/>
          <a:ext cx="6451600" cy="952500"/>
        </p:xfrm>
        <a:graphic>
          <a:graphicData uri="http://schemas.openxmlformats.org/presentationml/2006/ole">
            <mc:AlternateContent xmlns:mc="http://schemas.openxmlformats.org/markup-compatibility/2006">
              <mc:Choice xmlns:v="urn:schemas-microsoft-com:vml" Requires="v">
                <p:oleObj spid="_x0000_s7352" name="Equation" r:id="rId5" imgW="6451560" imgH="952200" progId="Equation.DSMT4">
                  <p:embed/>
                </p:oleObj>
              </mc:Choice>
              <mc:Fallback>
                <p:oleObj name="Equation" r:id="rId5" imgW="6451560" imgH="952200" progId="Equation.DSMT4">
                  <p:embed/>
                  <p:pic>
                    <p:nvPicPr>
                      <p:cNvPr id="0" name="Object 6"/>
                      <p:cNvPicPr>
                        <a:picLocks noChangeAspect="1" noChangeArrowheads="1"/>
                      </p:cNvPicPr>
                      <p:nvPr/>
                    </p:nvPicPr>
                    <p:blipFill>
                      <a:blip r:embed="rId6"/>
                      <a:srcRect/>
                      <a:stretch>
                        <a:fillRect/>
                      </a:stretch>
                    </p:blipFill>
                    <p:spPr bwMode="auto">
                      <a:xfrm>
                        <a:off x="1309688" y="1406525"/>
                        <a:ext cx="64516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97718613"/>
              </p:ext>
            </p:extLst>
          </p:nvPr>
        </p:nvGraphicFramePr>
        <p:xfrm>
          <a:off x="793750" y="2754313"/>
          <a:ext cx="4241800" cy="952500"/>
        </p:xfrm>
        <a:graphic>
          <a:graphicData uri="http://schemas.openxmlformats.org/presentationml/2006/ole">
            <mc:AlternateContent xmlns:mc="http://schemas.openxmlformats.org/markup-compatibility/2006">
              <mc:Choice xmlns:v="urn:schemas-microsoft-com:vml" Requires="v">
                <p:oleObj spid="_x0000_s7353" name="Equation" r:id="rId7" imgW="4241520" imgH="952200" progId="Equation.DSMT4">
                  <p:embed/>
                </p:oleObj>
              </mc:Choice>
              <mc:Fallback>
                <p:oleObj name="Equation" r:id="rId7" imgW="4241520" imgH="952200" progId="Equation.DSMT4">
                  <p:embed/>
                  <p:pic>
                    <p:nvPicPr>
                      <p:cNvPr id="0" name="Object 1"/>
                      <p:cNvPicPr>
                        <a:picLocks noChangeAspect="1" noChangeArrowheads="1"/>
                      </p:cNvPicPr>
                      <p:nvPr/>
                    </p:nvPicPr>
                    <p:blipFill>
                      <a:blip r:embed="rId8"/>
                      <a:srcRect/>
                      <a:stretch>
                        <a:fillRect/>
                      </a:stretch>
                    </p:blipFill>
                    <p:spPr bwMode="auto">
                      <a:xfrm>
                        <a:off x="793750" y="2754313"/>
                        <a:ext cx="42418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954774559"/>
              </p:ext>
            </p:extLst>
          </p:nvPr>
        </p:nvGraphicFramePr>
        <p:xfrm>
          <a:off x="1200150" y="4049713"/>
          <a:ext cx="3822700" cy="952500"/>
        </p:xfrm>
        <a:graphic>
          <a:graphicData uri="http://schemas.openxmlformats.org/presentationml/2006/ole">
            <mc:AlternateContent xmlns:mc="http://schemas.openxmlformats.org/markup-compatibility/2006">
              <mc:Choice xmlns:v="urn:schemas-microsoft-com:vml" Requires="v">
                <p:oleObj spid="_x0000_s7354" name="Equation" r:id="rId9" imgW="3822480" imgH="952200" progId="Equation.DSMT4">
                  <p:embed/>
                </p:oleObj>
              </mc:Choice>
              <mc:Fallback>
                <p:oleObj name="Equation" r:id="rId9" imgW="3822480" imgH="952200" progId="Equation.DSMT4">
                  <p:embed/>
                  <p:pic>
                    <p:nvPicPr>
                      <p:cNvPr id="0" name="Object 37"/>
                      <p:cNvPicPr>
                        <a:picLocks noChangeAspect="1" noChangeArrowheads="1"/>
                      </p:cNvPicPr>
                      <p:nvPr/>
                    </p:nvPicPr>
                    <p:blipFill>
                      <a:blip r:embed="rId10"/>
                      <a:srcRect/>
                      <a:stretch>
                        <a:fillRect/>
                      </a:stretch>
                    </p:blipFill>
                    <p:spPr bwMode="auto">
                      <a:xfrm>
                        <a:off x="1200150" y="4049713"/>
                        <a:ext cx="3822700" cy="952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806584476"/>
              </p:ext>
            </p:extLst>
          </p:nvPr>
        </p:nvGraphicFramePr>
        <p:xfrm>
          <a:off x="5056188" y="5856288"/>
          <a:ext cx="230187" cy="280987"/>
        </p:xfrm>
        <a:graphic>
          <a:graphicData uri="http://schemas.openxmlformats.org/presentationml/2006/ole">
            <mc:AlternateContent xmlns:mc="http://schemas.openxmlformats.org/markup-compatibility/2006">
              <mc:Choice xmlns:v="urn:schemas-microsoft-com:vml" Requires="v">
                <p:oleObj spid="_x0000_s7355" name="Equation" r:id="rId11" imgW="355320" imgH="431640" progId="Equation.DSMT4">
                  <p:embed/>
                </p:oleObj>
              </mc:Choice>
              <mc:Fallback>
                <p:oleObj name="Equation" r:id="rId11" imgW="355320" imgH="43164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56188" y="5856288"/>
                        <a:ext cx="230187"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498910076"/>
              </p:ext>
            </p:extLst>
          </p:nvPr>
        </p:nvGraphicFramePr>
        <p:xfrm>
          <a:off x="3124200" y="6081713"/>
          <a:ext cx="305370" cy="280566"/>
        </p:xfrm>
        <a:graphic>
          <a:graphicData uri="http://schemas.openxmlformats.org/presentationml/2006/ole">
            <mc:AlternateContent xmlns:mc="http://schemas.openxmlformats.org/markup-compatibility/2006">
              <mc:Choice xmlns:v="urn:schemas-microsoft-com:vml" Requires="v">
                <p:oleObj spid="_x0000_s7356" name="Equation" r:id="rId13" imgW="469800" imgH="431640" progId="Equation.DSMT4">
                  <p:embed/>
                </p:oleObj>
              </mc:Choice>
              <mc:Fallback>
                <p:oleObj name="Equation" r:id="rId13" imgW="469800" imgH="431640" progId="Equation.DSMT4">
                  <p:embed/>
                  <p:pic>
                    <p:nvPicPr>
                      <p:cNvPr id="0" name="Object 3"/>
                      <p:cNvPicPr>
                        <a:picLocks noChangeAspect="1" noChangeArrowheads="1"/>
                      </p:cNvPicPr>
                      <p:nvPr/>
                    </p:nvPicPr>
                    <p:blipFill>
                      <a:blip r:embed="rId14"/>
                      <a:srcRect/>
                      <a:stretch>
                        <a:fillRect/>
                      </a:stretch>
                    </p:blipFill>
                    <p:spPr bwMode="auto">
                      <a:xfrm>
                        <a:off x="3124200" y="6081713"/>
                        <a:ext cx="305370" cy="280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7"/>
          <p:cNvSpPr>
            <a:spLocks noChangeArrowheads="1"/>
          </p:cNvSpPr>
          <p:nvPr/>
        </p:nvSpPr>
        <p:spPr bwMode="auto">
          <a:xfrm>
            <a:off x="0" y="1274399"/>
            <a:ext cx="9140825" cy="3364275"/>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19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7</a:t>
            </a:r>
            <a:endParaRPr lang="en-US" sz="1000">
              <a:solidFill>
                <a:srgbClr val="3366FF"/>
              </a:solidFill>
            </a:endParaRPr>
          </a:p>
        </p:txBody>
      </p:sp>
      <p:sp>
        <p:nvSpPr>
          <p:cNvPr id="8202"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new estimator simplifies as shown.</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27"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9" name="Object 28"/>
          <p:cNvGraphicFramePr>
            <a:graphicFrameLocks noChangeAspect="1"/>
          </p:cNvGraphicFramePr>
          <p:nvPr>
            <p:extLst>
              <p:ext uri="{D42A27DB-BD31-4B8C-83A1-F6EECF244321}">
                <p14:modId xmlns:p14="http://schemas.microsoft.com/office/powerpoint/2010/main" val="1806593355"/>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8343"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4123289830"/>
              </p:ext>
            </p:extLst>
          </p:nvPr>
        </p:nvGraphicFramePr>
        <p:xfrm>
          <a:off x="2133600" y="1379538"/>
          <a:ext cx="5994400" cy="3035300"/>
        </p:xfrm>
        <a:graphic>
          <a:graphicData uri="http://schemas.openxmlformats.org/presentationml/2006/ole">
            <mc:AlternateContent xmlns:mc="http://schemas.openxmlformats.org/markup-compatibility/2006">
              <mc:Choice xmlns:v="urn:schemas-microsoft-com:vml" Requires="v">
                <p:oleObj spid="_x0000_s8344" name="Equation" r:id="rId5" imgW="5994360" imgH="3035160" progId="Equation.DSMT4">
                  <p:embed/>
                </p:oleObj>
              </mc:Choice>
              <mc:Fallback>
                <p:oleObj name="Equation" r:id="rId5" imgW="5994360" imgH="3035160" progId="Equation.DSMT4">
                  <p:embed/>
                  <p:pic>
                    <p:nvPicPr>
                      <p:cNvPr id="0" name="Object 9"/>
                      <p:cNvPicPr>
                        <a:picLocks noChangeAspect="1" noChangeArrowheads="1"/>
                      </p:cNvPicPr>
                      <p:nvPr/>
                    </p:nvPicPr>
                    <p:blipFill>
                      <a:blip r:embed="rId6"/>
                      <a:srcRect/>
                      <a:stretch>
                        <a:fillRect/>
                      </a:stretch>
                    </p:blipFill>
                    <p:spPr bwMode="auto">
                      <a:xfrm>
                        <a:off x="2133600" y="1379538"/>
                        <a:ext cx="5994400" cy="303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7"/>
          <p:cNvSpPr>
            <a:spLocks noChangeArrowheads="1"/>
          </p:cNvSpPr>
          <p:nvPr/>
        </p:nvSpPr>
        <p:spPr bwMode="auto">
          <a:xfrm>
            <a:off x="0" y="1274400"/>
            <a:ext cx="9140825" cy="1116000"/>
          </a:xfrm>
          <a:prstGeom prst="rect">
            <a:avLst/>
          </a:prstGeom>
          <a:solidFill>
            <a:schemeClr val="bg1"/>
          </a:solidFill>
          <a:ln>
            <a:noFill/>
          </a:ln>
          <a:effectLst>
            <a:innerShdw blurRad="76200">
              <a:schemeClr val="tx1"/>
            </a:innerShdw>
          </a:effectLst>
        </p:spPr>
        <p:txBody>
          <a:bodyPr wrap="none" anchor="ctr"/>
          <a:lstStyle/>
          <a:p>
            <a:endParaRPr lang="en-GB"/>
          </a:p>
        </p:txBody>
      </p:sp>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223"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8</a:t>
            </a:r>
            <a:endParaRPr lang="en-US" sz="1000">
              <a:solidFill>
                <a:srgbClr val="3366FF"/>
              </a:solidFill>
            </a:endParaRPr>
          </a:p>
        </p:txBody>
      </p:sp>
      <p:sp>
        <p:nvSpPr>
          <p:cNvPr id="922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If you compare this with the OLS estimator of the slope coefficient, you see that </a:t>
            </a:r>
            <a:r>
              <a:rPr lang="en-GB" sz="1500" b="1" i="1"/>
              <a:t>Z</a:t>
            </a:r>
            <a:r>
              <a:rPr lang="en-GB" sz="1500" b="1"/>
              <a:t> replaces </a:t>
            </a:r>
            <a:r>
              <a:rPr lang="en-GB" sz="1500" b="1" i="1"/>
              <a:t>X</a:t>
            </a:r>
            <a:r>
              <a:rPr lang="en-GB" sz="1500" b="1"/>
              <a:t> in the numerator, but in the denominator it replaces only one of the two </a:t>
            </a:r>
            <a:r>
              <a:rPr lang="en-GB" sz="1500" b="1" i="1"/>
              <a:t>X</a:t>
            </a:r>
            <a:r>
              <a:rPr lang="en-GB" sz="1500" b="1"/>
              <a:t> arguments.</a:t>
            </a:r>
            <a:endParaRPr lang="en-GB" sz="1500" b="1">
              <a:latin typeface="Times New Roman" pitchFamily="18" charset="0"/>
            </a:endParaRP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7"/>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INSTRUMENTAL VARIABLES</a:t>
            </a:r>
            <a:endParaRPr lang="en-GB" sz="1600" dirty="0">
              <a:latin typeface="Times New Roman" pitchFamily="18" charset="0"/>
            </a:endParaRPr>
          </a:p>
        </p:txBody>
      </p:sp>
      <p:sp>
        <p:nvSpPr>
          <p:cNvPr id="16" name="Rectangle 5"/>
          <p:cNvSpPr>
            <a:spLocks noChangeArrowheads="1"/>
          </p:cNvSpPr>
          <p:nvPr/>
        </p:nvSpPr>
        <p:spPr bwMode="auto">
          <a:xfrm>
            <a:off x="0" y="540000"/>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783377131"/>
              </p:ext>
            </p:extLst>
          </p:nvPr>
        </p:nvGraphicFramePr>
        <p:xfrm>
          <a:off x="2247900" y="663575"/>
          <a:ext cx="2171700" cy="368300"/>
        </p:xfrm>
        <a:graphic>
          <a:graphicData uri="http://schemas.openxmlformats.org/presentationml/2006/ole">
            <mc:AlternateContent xmlns:mc="http://schemas.openxmlformats.org/markup-compatibility/2006">
              <mc:Choice xmlns:v="urn:schemas-microsoft-com:vml" Requires="v">
                <p:oleObj spid="_x0000_s9349" name="Equation" r:id="rId3" imgW="2171700" imgH="368300" progId="Equation.3">
                  <p:embed/>
                </p:oleObj>
              </mc:Choice>
              <mc:Fallback>
                <p:oleObj name="Equation" r:id="rId3" imgW="21717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663575"/>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Box 16"/>
          <p:cNvSpPr txBox="1">
            <a:spLocks noChangeArrowheads="1"/>
          </p:cNvSpPr>
          <p:nvPr/>
        </p:nvSpPr>
        <p:spPr bwMode="auto">
          <a:xfrm>
            <a:off x="5003800" y="652463"/>
            <a:ext cx="2768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GB" sz="1800" b="1" i="1"/>
              <a:t>X</a:t>
            </a:r>
            <a:r>
              <a:rPr lang="en-GB" sz="1800" b="1"/>
              <a:t> not independent of </a:t>
            </a:r>
            <a:r>
              <a:rPr lang="en-GB" sz="1800" b="1" i="1"/>
              <a:t>u</a:t>
            </a:r>
          </a:p>
        </p:txBody>
      </p:sp>
      <p:graphicFrame>
        <p:nvGraphicFramePr>
          <p:cNvPr id="2" name="Object 1"/>
          <p:cNvGraphicFramePr>
            <a:graphicFrameLocks noChangeAspect="1"/>
          </p:cNvGraphicFramePr>
          <p:nvPr>
            <p:extLst>
              <p:ext uri="{D42A27DB-BD31-4B8C-83A1-F6EECF244321}">
                <p14:modId xmlns:p14="http://schemas.microsoft.com/office/powerpoint/2010/main" val="3295688885"/>
              </p:ext>
            </p:extLst>
          </p:nvPr>
        </p:nvGraphicFramePr>
        <p:xfrm>
          <a:off x="1736725" y="1358900"/>
          <a:ext cx="6731000" cy="4127500"/>
        </p:xfrm>
        <a:graphic>
          <a:graphicData uri="http://schemas.openxmlformats.org/presentationml/2006/ole">
            <mc:AlternateContent xmlns:mc="http://schemas.openxmlformats.org/markup-compatibility/2006">
              <mc:Choice xmlns:v="urn:schemas-microsoft-com:vml" Requires="v">
                <p:oleObj spid="_x0000_s9350" name="Equation" r:id="rId5" imgW="6730920" imgH="4127400" progId="Equation.DSMT4">
                  <p:embed/>
                </p:oleObj>
              </mc:Choice>
              <mc:Fallback>
                <p:oleObj name="Equation" r:id="rId5" imgW="6730920" imgH="41274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6725" y="1358900"/>
                        <a:ext cx="6731000" cy="412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230" name="Rectangle 10"/>
          <p:cNvSpPr>
            <a:spLocks noChangeArrowheads="1"/>
          </p:cNvSpPr>
          <p:nvPr/>
        </p:nvSpPr>
        <p:spPr bwMode="auto">
          <a:xfrm>
            <a:off x="2224088" y="2447925"/>
            <a:ext cx="6308725" cy="1042488"/>
          </a:xfrm>
          <a:prstGeom prst="rect">
            <a:avLst/>
          </a:prstGeom>
          <a:solidFill>
            <a:srgbClr val="969696"/>
          </a:solidFill>
          <a:ln>
            <a:noFill/>
          </a:ln>
          <a:effectLst/>
          <a:extLst/>
        </p:spPr>
        <p:txBody>
          <a:bodyPr wrap="none" anchor="ctr"/>
          <a:lstStyle/>
          <a:p>
            <a:endParaRPr lang="en-GB"/>
          </a:p>
        </p:txBody>
      </p:sp>
      <p:sp>
        <p:nvSpPr>
          <p:cNvPr id="28" name="Rectangle 10"/>
          <p:cNvSpPr>
            <a:spLocks noChangeArrowheads="1"/>
          </p:cNvSpPr>
          <p:nvPr/>
        </p:nvSpPr>
        <p:spPr bwMode="auto">
          <a:xfrm>
            <a:off x="2119313" y="3513138"/>
            <a:ext cx="6308725" cy="2087562"/>
          </a:xfrm>
          <a:prstGeom prst="rect">
            <a:avLst/>
          </a:prstGeom>
          <a:solidFill>
            <a:srgbClr val="969696"/>
          </a:solidFill>
          <a:ln>
            <a:noFill/>
          </a:ln>
          <a:effectLst/>
          <a:extLst/>
        </p:spPr>
        <p:txBody>
          <a:bodyPr wrap="none" anchor="ctr"/>
          <a:lstStyle/>
          <a:p>
            <a:endParaRPr lang="en-GB"/>
          </a:p>
        </p:txBody>
      </p:sp>
      <p:sp>
        <p:nvSpPr>
          <p:cNvPr id="25" name="Rectangle 7"/>
          <p:cNvSpPr>
            <a:spLocks noChangeArrowheads="1"/>
          </p:cNvSpPr>
          <p:nvPr/>
        </p:nvSpPr>
        <p:spPr bwMode="auto">
          <a:xfrm>
            <a:off x="0" y="2498401"/>
            <a:ext cx="9140825" cy="1197300"/>
          </a:xfrm>
          <a:prstGeom prst="rect">
            <a:avLst/>
          </a:prstGeom>
          <a:solidFill>
            <a:schemeClr val="bg1"/>
          </a:solidFill>
          <a:ln>
            <a:noFill/>
          </a:ln>
          <a:effectLst>
            <a:innerShdw blurRad="76200">
              <a:schemeClr val="tx1"/>
            </a:innerShdw>
          </a:effectLst>
        </p:spPr>
        <p:txBody>
          <a:bodyPr wrap="none" anchor="ctr"/>
          <a:lstStyle/>
          <a:p>
            <a:endParaRPr lang="en-GB"/>
          </a:p>
        </p:txBody>
      </p:sp>
      <p:graphicFrame>
        <p:nvGraphicFramePr>
          <p:cNvPr id="9231" name="Object 13"/>
          <p:cNvGraphicFramePr>
            <a:graphicFrameLocks noChangeAspect="1"/>
          </p:cNvGraphicFramePr>
          <p:nvPr>
            <p:extLst>
              <p:ext uri="{D42A27DB-BD31-4B8C-83A1-F6EECF244321}">
                <p14:modId xmlns:p14="http://schemas.microsoft.com/office/powerpoint/2010/main" val="3455984095"/>
              </p:ext>
            </p:extLst>
          </p:nvPr>
        </p:nvGraphicFramePr>
        <p:xfrm>
          <a:off x="1577975" y="2599200"/>
          <a:ext cx="6578600" cy="965200"/>
        </p:xfrm>
        <a:graphic>
          <a:graphicData uri="http://schemas.openxmlformats.org/presentationml/2006/ole">
            <mc:AlternateContent xmlns:mc="http://schemas.openxmlformats.org/markup-compatibility/2006">
              <mc:Choice xmlns:v="urn:schemas-microsoft-com:vml" Requires="v">
                <p:oleObj spid="_x0000_s9351" name="Equation" r:id="rId7" imgW="6578280" imgH="965160" progId="Equation.DSMT4">
                  <p:embed/>
                </p:oleObj>
              </mc:Choice>
              <mc:Fallback>
                <p:oleObj name="Equation" r:id="rId7" imgW="6578280" imgH="965160" progId="Equation.DSMT4">
                  <p:embed/>
                  <p:pic>
                    <p:nvPicPr>
                      <p:cNvPr id="0" name="Object 13"/>
                      <p:cNvPicPr>
                        <a:picLocks noChangeAspect="1" noChangeArrowheads="1"/>
                      </p:cNvPicPr>
                      <p:nvPr/>
                    </p:nvPicPr>
                    <p:blipFill>
                      <a:blip r:embed="rId8"/>
                      <a:srcRect/>
                      <a:stretch>
                        <a:fillRect/>
                      </a:stretch>
                    </p:blipFill>
                    <p:spPr bwMode="auto">
                      <a:xfrm>
                        <a:off x="1577975" y="2599200"/>
                        <a:ext cx="6578600" cy="96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D7C9935-6D58-4B39-83AC-1A9D1A08BC0C}"/>
</file>

<file path=customXml/itemProps2.xml><?xml version="1.0" encoding="utf-8"?>
<ds:datastoreItem xmlns:ds="http://schemas.openxmlformats.org/officeDocument/2006/customXml" ds:itemID="{B74D0007-3F3D-4487-805B-C28598F22048}"/>
</file>

<file path=customXml/itemProps3.xml><?xml version="1.0" encoding="utf-8"?>
<ds:datastoreItem xmlns:ds="http://schemas.openxmlformats.org/officeDocument/2006/customXml" ds:itemID="{CB8D635B-BC5D-4562-A7E9-813244FB48DA}"/>
</file>

<file path=docProps/app.xml><?xml version="1.0" encoding="utf-8"?>
<Properties xmlns="http://schemas.openxmlformats.org/officeDocument/2006/extended-properties" xmlns:vt="http://schemas.openxmlformats.org/officeDocument/2006/docPropsVTypes">
  <TotalTime>3358</TotalTime>
  <Words>1117</Words>
  <Application>Microsoft Office PowerPoint</Application>
  <PresentationFormat>On-screen Show (4:3)</PresentationFormat>
  <Paragraphs>130</Paragraphs>
  <Slides>27</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29"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108</cp:revision>
  <dcterms:created xsi:type="dcterms:W3CDTF">1998-05-09T13:24:56Z</dcterms:created>
  <dcterms:modified xsi:type="dcterms:W3CDTF">2016-05-12T14:54:26Z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