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8" r:id="rId2"/>
    <p:sldId id="305" r:id="rId3"/>
    <p:sldId id="346" r:id="rId4"/>
    <p:sldId id="347" r:id="rId5"/>
    <p:sldId id="348" r:id="rId6"/>
    <p:sldId id="349" r:id="rId7"/>
    <p:sldId id="357" r:id="rId8"/>
    <p:sldId id="350" r:id="rId9"/>
    <p:sldId id="351" r:id="rId10"/>
    <p:sldId id="352" r:id="rId11"/>
    <p:sldId id="353" r:id="rId12"/>
    <p:sldId id="354" r:id="rId13"/>
    <p:sldId id="318" r:id="rId14"/>
    <p:sldId id="325" r:id="rId15"/>
    <p:sldId id="326" r:id="rId16"/>
    <p:sldId id="356" r:id="rId17"/>
    <p:sldId id="327" r:id="rId18"/>
    <p:sldId id="328" r:id="rId19"/>
    <p:sldId id="331" r:id="rId20"/>
    <p:sldId id="355" r:id="rId21"/>
    <p:sldId id="330" r:id="rId22"/>
    <p:sldId id="284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F3F6FF"/>
    <a:srgbClr val="0066CC"/>
    <a:srgbClr val="EBF0FF"/>
    <a:srgbClr val="0099FF"/>
    <a:srgbClr val="CC3300"/>
    <a:srgbClr val="CC66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35" autoAdjust="0"/>
  </p:normalViewPr>
  <p:slideViewPr>
    <p:cSldViewPr snapToGrid="0" showGuides="1">
      <p:cViewPr>
        <p:scale>
          <a:sx n="100" d="100"/>
          <a:sy n="100" d="100"/>
        </p:scale>
        <p:origin x="-1944" y="-42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C67215-D0C3-47B0-83A6-12DC9D1E15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329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9BC10-7EC9-4D8E-A5EE-94C2511C82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F7FE61-3195-4B53-A5F1-88D73BC136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0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F3D6D-C554-4DFB-978B-E80A60FB67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9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B4AD0-BA81-4AE4-9D44-3F7229B1BD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9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A232B-B011-4D1A-BC80-6FD5CFFF5E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45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FC3B8-CB32-4004-9F97-8FE3662414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420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96F66-524F-4310-AD74-9C7D191C9B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9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C42A3-5D01-4650-A625-4B2F5E49B1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48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E8A68-8305-4D52-80EE-DCC1B5EC10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427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F15E5-3441-4665-AA8D-9A048ECDB3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343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AA44919D-FC76-4103-B0C5-1DAD81EA5E8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8: </a:t>
            </a: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Stochastic Regressors and Measurement Errors 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383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32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Strictly speaking, this is a population assumption.  However, as a practical matter, it must also be satisfied by the data in a sample.  Otherwise there would be exact </a:t>
            </a:r>
            <a:r>
              <a:rPr lang="en-GB" sz="1500" b="1" dirty="0" err="1"/>
              <a:t>multicollinearity</a:t>
            </a:r>
            <a:r>
              <a:rPr lang="en-GB" sz="1500" b="1" dirty="0"/>
              <a:t> and it would be impossible to obtain estimates of the parameters of the model.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535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Note that if there is a constant in the model, the assumption includes a requirement that there be some variation in each of the </a:t>
            </a:r>
            <a:r>
              <a:rPr lang="en-GB" sz="1500" b="1" dirty="0" err="1"/>
              <a:t>regressors</a:t>
            </a:r>
            <a:r>
              <a:rPr lang="en-GB" sz="1500" b="1" dirty="0"/>
              <a:t>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8535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B.4 </a:t>
            </a:r>
            <a:r>
              <a:rPr lang="en-GB" sz="1500" b="1" dirty="0"/>
              <a:t>is the same as Assumption A.3.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86376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11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B.5 </a:t>
            </a:r>
            <a:r>
              <a:rPr lang="en-GB" sz="1500" b="1" dirty="0"/>
              <a:t>is the same as Assumption A.4.</a:t>
            </a:r>
            <a:endParaRPr lang="en-GB" sz="1500" dirty="0"/>
          </a:p>
        </p:txBody>
      </p:sp>
      <p:sp>
        <p:nvSpPr>
          <p:cNvPr id="143370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12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053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B.6 </a:t>
            </a:r>
            <a:r>
              <a:rPr lang="en-GB" sz="1500" b="1" dirty="0"/>
              <a:t>is the same as Assumption A.5.</a:t>
            </a:r>
            <a:endParaRPr lang="en-GB" sz="1500" dirty="0"/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13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B.7 is new.  </a:t>
            </a:r>
            <a:r>
              <a:rPr lang="en-GB" sz="1500" b="1" dirty="0"/>
              <a:t>In Model A, </a:t>
            </a:r>
            <a:r>
              <a:rPr lang="en-GB" sz="1500" b="1" dirty="0" smtClean="0"/>
              <a:t>the </a:t>
            </a:r>
            <a:r>
              <a:rPr lang="en-GB" sz="1500" b="1" dirty="0" err="1"/>
              <a:t>regressors</a:t>
            </a:r>
            <a:r>
              <a:rPr lang="en-GB" sz="1500" b="1" dirty="0"/>
              <a:t> had fixed </a:t>
            </a:r>
            <a:r>
              <a:rPr lang="en-GB" sz="1500" b="1" dirty="0" err="1"/>
              <a:t>nonstochastic</a:t>
            </a:r>
            <a:r>
              <a:rPr lang="en-GB" sz="1500" b="1" dirty="0"/>
              <a:t> </a:t>
            </a:r>
            <a:r>
              <a:rPr lang="en-GB" sz="1500" b="1" dirty="0" smtClean="0"/>
              <a:t>values.  All the results were conditional on these specific values.  Accordingly, </a:t>
            </a:r>
            <a:r>
              <a:rPr lang="en-GB" sz="1500" b="1" dirty="0"/>
              <a:t>it was </a:t>
            </a:r>
            <a:r>
              <a:rPr lang="en-GB" sz="1500" b="1" dirty="0" smtClean="0"/>
              <a:t>impossible to talk about </a:t>
            </a:r>
            <a:r>
              <a:rPr lang="en-GB" sz="1500" b="1" dirty="0"/>
              <a:t>a distributional relationship between </a:t>
            </a:r>
            <a:r>
              <a:rPr lang="en-GB" sz="1500" b="1" dirty="0" smtClean="0"/>
              <a:t>the </a:t>
            </a:r>
            <a:r>
              <a:rPr lang="en-GB" sz="1500" b="1" dirty="0" err="1" smtClean="0"/>
              <a:t>regressors</a:t>
            </a:r>
            <a:r>
              <a:rPr lang="en-GB" sz="1500" b="1" dirty="0" smtClean="0"/>
              <a:t> </a:t>
            </a:r>
            <a:r>
              <a:rPr lang="en-GB" sz="1500" b="1" dirty="0"/>
              <a:t>and the disturbance </a:t>
            </a:r>
            <a:r>
              <a:rPr lang="en-GB" sz="1500" b="1" dirty="0" smtClean="0"/>
              <a:t>term.</a:t>
            </a:r>
            <a:endParaRPr lang="en-GB" sz="1500" dirty="0"/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14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0" y="4593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301625" y="4611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	The disturbance term is distributed independently of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Now that the </a:t>
            </a:r>
            <a:r>
              <a:rPr lang="en-GB" sz="1500" b="1" dirty="0" err="1" smtClean="0"/>
              <a:t>regressors</a:t>
            </a:r>
            <a:r>
              <a:rPr lang="en-GB" sz="1500" b="1" dirty="0" smtClean="0"/>
              <a:t> have random components, it is possible to consider whether there might be </a:t>
            </a:r>
            <a:r>
              <a:rPr lang="en-GB" sz="1500" b="1" dirty="0"/>
              <a:t>a distributional relationship </a:t>
            </a:r>
            <a:r>
              <a:rPr lang="en-GB" sz="1500" b="1" dirty="0" smtClean="0"/>
              <a:t>between them and the disturbance term.  Assumption B.7 is that there is no such relationship. </a:t>
            </a:r>
            <a:endParaRPr lang="en-GB" sz="1500" dirty="0"/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15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4593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01625" y="4611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	The disturbance term is distributed independently of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37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see that a violation of this assumption has adverse consequences for the properties of the regression coefficients.  Note that, as stated, it means that </a:t>
            </a:r>
            <a:r>
              <a:rPr lang="en-GB" sz="1500" b="1" i="1"/>
              <a:t>u</a:t>
            </a:r>
            <a:r>
              <a:rPr lang="en-GB" sz="1500" b="1" i="1" baseline="-25000"/>
              <a:t>i</a:t>
            </a:r>
            <a:r>
              <a:rPr lang="en-GB" sz="1500" b="1"/>
              <a:t> is distributed independently of the value of every regressor in every observation, not just observation </a:t>
            </a:r>
            <a:r>
              <a:rPr lang="en-GB" sz="1500" b="1" i="1"/>
              <a:t>i</a:t>
            </a:r>
            <a:r>
              <a:rPr lang="en-GB" sz="1500" b="1"/>
              <a:t>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4593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01625" y="4611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	The disturbance term is distributed independently of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practice with cross-sectional data it is usually reasonable to suppose that </a:t>
            </a:r>
            <a:r>
              <a:rPr lang="en-GB" sz="1500" b="1" i="1"/>
              <a:t>u</a:t>
            </a:r>
            <a:r>
              <a:rPr lang="en-GB" sz="1500" b="1" i="1" baseline="-25000"/>
              <a:t>i</a:t>
            </a:r>
            <a:r>
              <a:rPr lang="en-GB" sz="1500" b="1"/>
              <a:t> is distributed independently of </a:t>
            </a:r>
            <a:r>
              <a:rPr lang="en-GB" sz="1500" b="1" i="1"/>
              <a:t>X</a:t>
            </a:r>
            <a:r>
              <a:rPr lang="en-GB" sz="1500" b="1" i="1" baseline="-25000"/>
              <a:t>ji'</a:t>
            </a:r>
            <a:r>
              <a:rPr lang="en-GB" sz="1500" b="1"/>
              <a:t> for all </a:t>
            </a:r>
            <a:r>
              <a:rPr lang="en-GB" sz="1500" b="1" i="1"/>
              <a:t>i' ≠ i</a:t>
            </a:r>
            <a:r>
              <a:rPr lang="en-GB" sz="1500" b="1"/>
              <a:t> and so the condition reduces to </a:t>
            </a:r>
            <a:r>
              <a:rPr lang="en-GB" sz="1500" b="1" i="1"/>
              <a:t>u</a:t>
            </a:r>
            <a:r>
              <a:rPr lang="en-GB" sz="1500" b="1" i="1" baseline="-25000"/>
              <a:t>i</a:t>
            </a:r>
            <a:r>
              <a:rPr lang="en-GB" sz="1500" b="1"/>
              <a:t> being distributed independently of </a:t>
            </a:r>
            <a:r>
              <a:rPr lang="en-GB" sz="1500" b="1" i="1"/>
              <a:t>X</a:t>
            </a:r>
            <a:r>
              <a:rPr lang="en-GB" sz="1500" b="1" i="1" baseline="-25000"/>
              <a:t>ji</a:t>
            </a:r>
            <a:r>
              <a:rPr lang="en-GB" sz="1500" b="1"/>
              <a:t>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53611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4593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01625" y="4611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	The disturbance term is distributed independently of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condition can be weakened to</a:t>
            </a:r>
            <a:r>
              <a:rPr lang="en-US" sz="1500" b="1" dirty="0"/>
              <a:t> the disturbance term having zero expectation conditional on the values of all the </a:t>
            </a:r>
            <a:r>
              <a:rPr lang="en-US" sz="1500" b="1" dirty="0" err="1"/>
              <a:t>regressors</a:t>
            </a:r>
            <a:r>
              <a:rPr lang="en-US" sz="1500" b="1" dirty="0"/>
              <a:t> in all the observations.</a:t>
            </a:r>
            <a:endParaRPr lang="en-GB" sz="1500" dirty="0"/>
          </a:p>
        </p:txBody>
      </p:sp>
      <p:sp>
        <p:nvSpPr>
          <p:cNvPr id="156682" name="Text Box 10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0" y="4593599"/>
            <a:ext cx="9140825" cy="95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4611601"/>
            <a:ext cx="8532813" cy="9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'	The disturbance term has zero conditional expectation</a:t>
            </a:r>
            <a:r>
              <a:rPr lang="en-US" sz="1800" dirty="0">
                <a:latin typeface="Arial" charset="0"/>
              </a:rPr>
              <a:t> </a:t>
            </a:r>
          </a:p>
          <a:p>
            <a:pPr>
              <a:spcBef>
                <a:spcPts val="900"/>
              </a:spcBef>
            </a:pPr>
            <a:r>
              <a:rPr lang="en-GB" sz="1400" dirty="0">
                <a:latin typeface="Arial" charset="0"/>
              </a:rPr>
              <a:t>	</a:t>
            </a:r>
            <a:r>
              <a:rPr lang="en-GB" b="1" i="1" dirty="0"/>
              <a:t>E</a:t>
            </a:r>
            <a:r>
              <a:rPr lang="en-GB" b="1" dirty="0"/>
              <a:t>(</a:t>
            </a:r>
            <a:r>
              <a:rPr lang="en-GB" b="1" i="1" dirty="0" err="1"/>
              <a:t>u</a:t>
            </a:r>
            <a:r>
              <a:rPr lang="en-GB" b="1" i="1" baseline="-25000" dirty="0" err="1"/>
              <a:t>i</a:t>
            </a:r>
            <a:r>
              <a:rPr lang="en-GB" b="1" baseline="-25000" dirty="0"/>
              <a:t> </a:t>
            </a:r>
            <a:r>
              <a:rPr lang="en-GB" b="1" dirty="0"/>
              <a:t>│</a:t>
            </a:r>
            <a:r>
              <a:rPr lang="en-GB" sz="1800" b="1" dirty="0">
                <a:latin typeface="Arial" charset="0"/>
              </a:rPr>
              <a:t>values of all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in all observations</a:t>
            </a:r>
            <a:r>
              <a:rPr lang="en-GB" b="1" dirty="0"/>
              <a:t>) = 0</a:t>
            </a:r>
            <a:r>
              <a:rPr lang="en-US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0075" name="Text Box 2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30076" name="Text Box 2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Until now we have assumed that the explanatory variables in a regression model are </a:t>
            </a:r>
            <a:r>
              <a:rPr lang="en-GB" sz="1500" b="1" dirty="0" err="1"/>
              <a:t>nonstochastic</a:t>
            </a:r>
            <a:r>
              <a:rPr lang="en-GB" sz="1500" b="1" dirty="0"/>
              <a:t>, that is, that they do not have random components.  We have done this to </a:t>
            </a:r>
            <a:r>
              <a:rPr lang="en-US" sz="1500" b="1" dirty="0"/>
              <a:t>simplify the analysis of the properties of the regression estimators.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30079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739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Again, in practice with cross-sectional data it is usually reasonable to suppose that it is sufficient to condition on the values of the regressors in observation </a:t>
            </a:r>
            <a:r>
              <a:rPr lang="en-GB" sz="1500" b="1" i="1"/>
              <a:t>i</a:t>
            </a:r>
            <a:r>
              <a:rPr lang="en-GB" sz="1500" b="1"/>
              <a:t> only.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87399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19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4593599"/>
            <a:ext cx="9140825" cy="95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301625" y="4611601"/>
            <a:ext cx="8532813" cy="9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'	The disturbance term has zero conditional expectation</a:t>
            </a:r>
            <a:r>
              <a:rPr lang="en-US" sz="1800" dirty="0">
                <a:latin typeface="Arial" charset="0"/>
              </a:rPr>
              <a:t> </a:t>
            </a:r>
          </a:p>
          <a:p>
            <a:pPr>
              <a:spcBef>
                <a:spcPts val="900"/>
              </a:spcBef>
            </a:pPr>
            <a:r>
              <a:rPr lang="en-GB" sz="1400" dirty="0">
                <a:latin typeface="Arial" charset="0"/>
              </a:rPr>
              <a:t>	</a:t>
            </a:r>
            <a:r>
              <a:rPr lang="en-GB" b="1" i="1" dirty="0"/>
              <a:t>E</a:t>
            </a:r>
            <a:r>
              <a:rPr lang="en-GB" b="1" dirty="0"/>
              <a:t>(</a:t>
            </a:r>
            <a:r>
              <a:rPr lang="en-GB" b="1" i="1" dirty="0" err="1"/>
              <a:t>u</a:t>
            </a:r>
            <a:r>
              <a:rPr lang="en-GB" b="1" i="1" baseline="-25000" dirty="0" err="1"/>
              <a:t>i</a:t>
            </a:r>
            <a:r>
              <a:rPr lang="en-GB" b="1" baseline="-25000" dirty="0"/>
              <a:t> </a:t>
            </a:r>
            <a:r>
              <a:rPr lang="en-GB" b="1" dirty="0"/>
              <a:t>│</a:t>
            </a:r>
            <a:r>
              <a:rPr lang="en-GB" sz="1800" b="1" dirty="0">
                <a:latin typeface="Arial" charset="0"/>
              </a:rPr>
              <a:t>values of all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in all observations</a:t>
            </a:r>
            <a:r>
              <a:rPr lang="en-GB" b="1" dirty="0"/>
              <a:t>) = 0</a:t>
            </a:r>
            <a:r>
              <a:rPr lang="en-US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B.8 is the same as Assumption A.6.  As </a:t>
            </a:r>
            <a:r>
              <a:rPr lang="en-GB" sz="1500" b="1" dirty="0"/>
              <a:t>with Model A, we need this assumption when we perform tests.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55659" name="Text Box 11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20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3027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3045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B.4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expectation.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0" y="3549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301625" y="3567600"/>
            <a:ext cx="8532813" cy="45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B.5</a:t>
            </a:r>
            <a:r>
              <a:rPr lang="en-GB" sz="1800" b="1" dirty="0">
                <a:latin typeface="Arial" charset="0"/>
              </a:rPr>
              <a:t>	The disturbance term is </a:t>
            </a:r>
            <a:r>
              <a:rPr lang="en-GB" sz="1800" b="1" dirty="0" err="1" smtClean="0">
                <a:latin typeface="Arial" charset="0"/>
              </a:rPr>
              <a:t>homoskedastic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0" y="4071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301625" y="4089600"/>
            <a:ext cx="8532813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B.6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distributions.</a:t>
            </a:r>
            <a:endParaRPr lang="en-US" sz="1800" dirty="0">
              <a:latin typeface="Arial" charset="0"/>
            </a:endParaRPr>
          </a:p>
        </p:txBody>
      </p:sp>
      <p:sp>
        <p:nvSpPr>
          <p:cNvPr id="28" name="Rectangle 7"/>
          <p:cNvSpPr>
            <a:spLocks noChangeArrowheads="1"/>
          </p:cNvSpPr>
          <p:nvPr/>
        </p:nvSpPr>
        <p:spPr bwMode="auto">
          <a:xfrm>
            <a:off x="0" y="4593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301625" y="4611600"/>
            <a:ext cx="8532813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B.7</a:t>
            </a:r>
            <a:r>
              <a:rPr lang="en-GB" sz="1800" b="1" dirty="0">
                <a:latin typeface="Arial" charset="0"/>
              </a:rPr>
              <a:t>	The disturbance term is distributed independently of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30" name="Rectangle 7"/>
          <p:cNvSpPr>
            <a:spLocks noChangeArrowheads="1"/>
          </p:cNvSpPr>
          <p:nvPr/>
        </p:nvSpPr>
        <p:spPr bwMode="auto">
          <a:xfrm>
            <a:off x="0" y="511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301625" y="5133600"/>
            <a:ext cx="8532813" cy="43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B.8</a:t>
            </a:r>
            <a:r>
              <a:rPr lang="en-GB" sz="1800" b="1" dirty="0">
                <a:latin typeface="Arial" charset="0"/>
              </a:rPr>
              <a:t>	The disturbance term has a normal </a:t>
            </a:r>
            <a:r>
              <a:rPr lang="en-GB" sz="1800" b="1" dirty="0" smtClean="0">
                <a:latin typeface="Arial" charset="0"/>
              </a:rPr>
              <a:t>distribution.</a:t>
            </a:r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8255000" y="6553200"/>
            <a:ext cx="812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</a:t>
            </a:r>
            <a:r>
              <a:rPr lang="en-GB" sz="1200" b="1" dirty="0" smtClean="0">
                <a:solidFill>
                  <a:schemeClr val="bg1"/>
                </a:solidFill>
              </a:rPr>
              <a:t>8.1 </a:t>
            </a:r>
            <a:r>
              <a:rPr lang="en-GB" sz="1200" b="1" dirty="0">
                <a:solidFill>
                  <a:schemeClr val="bg1"/>
                </a:solidFill>
              </a:rPr>
              <a:t>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http://</a:t>
            </a:r>
            <a:r>
              <a:rPr lang="en-GB" sz="1200" b="1" dirty="0" smtClean="0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who feel that they might benefit from participation in a formal course should consider the London School of Economics summer school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EC2020 Elements of Econometrics</a:t>
            </a:r>
          </a:p>
          <a:p>
            <a:pPr algn="l"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18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500" b="1" dirty="0"/>
              <a:t>We will now progress to Model B and the case of stochastic </a:t>
            </a:r>
            <a:r>
              <a:rPr lang="en-US" sz="1500" b="1" dirty="0" err="1"/>
              <a:t>regressors</a:t>
            </a:r>
            <a:r>
              <a:rPr lang="en-US" sz="1500" b="1" dirty="0"/>
              <a:t>, where </a:t>
            </a:r>
            <a:r>
              <a:rPr lang="en-GB" sz="1500" b="1" dirty="0"/>
              <a:t>the values of the </a:t>
            </a:r>
            <a:r>
              <a:rPr lang="en-GB" sz="1500" b="1" dirty="0" err="1"/>
              <a:t>regressors</a:t>
            </a:r>
            <a:r>
              <a:rPr lang="en-GB" sz="1500" b="1" dirty="0"/>
              <a:t> are assumed to be drawn randomly from defined populations.  This is</a:t>
            </a:r>
            <a:r>
              <a:rPr lang="en-US" sz="1500" b="1" dirty="0"/>
              <a:t> a much more realistic framework for regressions with cross-sectional data.</a:t>
            </a:r>
            <a:endParaRPr lang="en-GB" sz="1500" dirty="0"/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920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will begin by re-stating the regression model assumptions and we will then review the properties of the modified model.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79207" name="Text Box 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022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023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Assumption B.1 is the same as A.1.</a:t>
            </a:r>
            <a:endParaRPr lang="en-GB" sz="1500" dirty="0"/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</a:t>
            </a:r>
            <a:r>
              <a:rPr lang="en-GB" sz="1500" b="1" dirty="0" smtClean="0"/>
              <a:t>next assumption is an important change.  In Model B we assume that the values </a:t>
            </a:r>
            <a:r>
              <a:rPr lang="en-GB" sz="1500" b="1" dirty="0"/>
              <a:t>of the </a:t>
            </a:r>
            <a:r>
              <a:rPr lang="en-GB" sz="1500" b="1" dirty="0" err="1"/>
              <a:t>regressors</a:t>
            </a:r>
            <a:r>
              <a:rPr lang="en-GB" sz="1500" b="1" dirty="0"/>
              <a:t> in the observations in the sample are drawn randomly from fixed populations with finite means and finite population variances</a:t>
            </a:r>
            <a:r>
              <a:rPr lang="en-GB" sz="1500" b="1" dirty="0" smtClean="0"/>
              <a:t>.</a:t>
            </a:r>
            <a:endParaRPr lang="en-GB" sz="1500" dirty="0"/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5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In </a:t>
            </a:r>
            <a:r>
              <a:rPr lang="en-GB" sz="1500" b="1" dirty="0"/>
              <a:t>Model A we simply assumed that their values were fixed and given, with no further explanation.</a:t>
            </a:r>
            <a:endParaRPr lang="en-GB" sz="1500" dirty="0"/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6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4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7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Note that we do </a:t>
            </a:r>
            <a:r>
              <a:rPr lang="en-GB" sz="1500" b="1" i="1" dirty="0"/>
              <a:t>not</a:t>
            </a:r>
            <a:r>
              <a:rPr lang="en-GB" sz="1500" b="1" dirty="0"/>
              <a:t> assume that the </a:t>
            </a:r>
            <a:r>
              <a:rPr lang="en-GB" sz="1500" b="1" dirty="0" err="1"/>
              <a:t>regressors</a:t>
            </a:r>
            <a:r>
              <a:rPr lang="en-GB" sz="1500" b="1" dirty="0"/>
              <a:t> are independent of each other.  On the contrary, we allow their populations to have joint probability distributions and as a consequence their sample values may be correlated.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7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330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Assumption B.3 </a:t>
            </a:r>
            <a:r>
              <a:rPr lang="en-GB" sz="1500" b="1" dirty="0"/>
              <a:t>is the counterpart of Assumption A.2</a:t>
            </a:r>
            <a:r>
              <a:rPr lang="en-GB" sz="1500" b="1" dirty="0" smtClean="0"/>
              <a:t>.</a:t>
            </a:r>
            <a:endParaRPr lang="en-GB" sz="1500" dirty="0"/>
          </a:p>
        </p:txBody>
      </p:sp>
      <p:sp>
        <p:nvSpPr>
          <p:cNvPr id="183305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  <a:latin typeface="Arial" charset="0"/>
              </a:rPr>
              <a:t>	</a:t>
            </a:r>
            <a:r>
              <a:rPr lang="en-US" sz="1000" dirty="0" smtClean="0">
                <a:solidFill>
                  <a:srgbClr val="3366FF"/>
                </a:solidFill>
                <a:latin typeface="Arial" charset="0"/>
              </a:rPr>
              <a:t>8</a:t>
            </a:r>
            <a:endParaRPr lang="en-US" sz="1000" dirty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STOCHASTIC REGRESSORS AND ASSUMPTIONS FOR MODEL B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0" y="1659600"/>
            <a:ext cx="9140825" cy="755649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547200"/>
            <a:ext cx="9140825" cy="10223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617538"/>
            <a:ext cx="8532813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B.1</a:t>
            </a:r>
            <a:r>
              <a:rPr lang="en-GB" sz="1800" b="1" dirty="0">
                <a:latin typeface="Arial" charset="0"/>
              </a:rPr>
              <a:t>	The model is linear in parameters and correctly specified.</a:t>
            </a:r>
          </a:p>
          <a:p>
            <a:pPr>
              <a:spcBef>
                <a:spcPts val="600"/>
              </a:spcBef>
            </a:pPr>
            <a:r>
              <a:rPr lang="en-GB" b="1" dirty="0"/>
              <a:t>		</a:t>
            </a:r>
            <a:r>
              <a:rPr lang="en-GB" b="1" i="1" dirty="0"/>
              <a:t>Y</a:t>
            </a:r>
            <a:r>
              <a:rPr lang="en-GB" b="1" dirty="0"/>
              <a:t> =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1</a:t>
            </a:r>
            <a:r>
              <a:rPr lang="en-GB" b="1" dirty="0"/>
              <a:t> + </a:t>
            </a:r>
            <a:r>
              <a:rPr lang="en-GB" b="1" i="1" dirty="0">
                <a:latin typeface="Symbol" pitchFamily="18" charset="2"/>
              </a:rPr>
              <a:t>b</a:t>
            </a:r>
            <a:r>
              <a:rPr lang="en-GB" b="1" baseline="-25000" dirty="0"/>
              <a:t>2</a:t>
            </a:r>
            <a:r>
              <a:rPr lang="en-GB" b="1" i="1" dirty="0"/>
              <a:t>X</a:t>
            </a:r>
            <a:r>
              <a:rPr lang="en-GB" b="1" baseline="-25000" dirty="0"/>
              <a:t>2</a:t>
            </a:r>
            <a:r>
              <a:rPr lang="en-GB" b="1" dirty="0"/>
              <a:t> + … + </a:t>
            </a:r>
            <a:r>
              <a:rPr lang="en-GB" b="1" i="1" dirty="0" err="1">
                <a:latin typeface="Symbol" pitchFamily="18" charset="2"/>
              </a:rPr>
              <a:t>b</a:t>
            </a:r>
            <a:r>
              <a:rPr lang="en-GB" b="1" i="1" baseline="-25000" dirty="0" err="1"/>
              <a:t>k</a:t>
            </a:r>
            <a:r>
              <a:rPr lang="en-GB" b="1" i="1" dirty="0" err="1"/>
              <a:t>X</a:t>
            </a:r>
            <a:r>
              <a:rPr lang="en-GB" b="1" i="1" baseline="-25000" dirty="0" err="1"/>
              <a:t>k</a:t>
            </a:r>
            <a:r>
              <a:rPr lang="en-GB" b="1" dirty="0"/>
              <a:t> + </a:t>
            </a:r>
            <a:r>
              <a:rPr lang="en-GB" b="1" i="1" dirty="0"/>
              <a:t>u</a:t>
            </a:r>
            <a:endParaRPr lang="en-GB" b="1" dirty="0"/>
          </a:p>
          <a:p>
            <a:endParaRPr lang="en-GB" b="1" dirty="0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1693863"/>
            <a:ext cx="8532813" cy="77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B.2</a:t>
            </a:r>
            <a:r>
              <a:rPr lang="en-GB" sz="1800" b="1" dirty="0">
                <a:latin typeface="Arial" charset="0"/>
              </a:rPr>
              <a:t>	The values of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are drawn randomly from fixed </a:t>
            </a:r>
            <a:r>
              <a:rPr lang="en-GB" sz="1800" b="1" dirty="0" smtClean="0">
                <a:latin typeface="Arial" charset="0"/>
              </a:rPr>
              <a:t>populations.</a:t>
            </a:r>
            <a:r>
              <a:rPr lang="en-US" sz="1800" dirty="0" smtClean="0">
                <a:latin typeface="Arial" charset="0"/>
              </a:rPr>
              <a:t> </a:t>
            </a:r>
            <a:endParaRPr lang="en-US" sz="1800" dirty="0">
              <a:latin typeface="Arial" charset="0"/>
            </a:endParaRPr>
          </a:p>
          <a:p>
            <a:endParaRPr lang="en-GB" sz="1800" dirty="0">
              <a:latin typeface="Arial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2505600"/>
            <a:ext cx="9140825" cy="43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2522539"/>
            <a:ext cx="8651875" cy="40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22300" indent="-62230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790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 smtClean="0">
                <a:latin typeface="Arial" charset="0"/>
              </a:rPr>
              <a:t>B.3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 smtClean="0">
                <a:latin typeface="Arial" charset="0"/>
              </a:rPr>
              <a:t>regressors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C4074AC-762B-4940-856D-D5B475340609}"/>
</file>

<file path=customXml/itemProps2.xml><?xml version="1.0" encoding="utf-8"?>
<ds:datastoreItem xmlns:ds="http://schemas.openxmlformats.org/officeDocument/2006/customXml" ds:itemID="{ADEB4344-D914-49C7-8F8A-BAC87921105D}"/>
</file>

<file path=customXml/itemProps3.xml><?xml version="1.0" encoding="utf-8"?>
<ds:datastoreItem xmlns:ds="http://schemas.openxmlformats.org/officeDocument/2006/customXml" ds:itemID="{E4603031-E0D0-411E-ADBA-1A9917D1ECD0}"/>
</file>

<file path=docProps/app.xml><?xml version="1.0" encoding="utf-8"?>
<Properties xmlns="http://schemas.openxmlformats.org/officeDocument/2006/extended-properties" xmlns:vt="http://schemas.openxmlformats.org/officeDocument/2006/docPropsVTypes">
  <TotalTime>3433</TotalTime>
  <Words>981</Words>
  <Application>Microsoft Office PowerPoint</Application>
  <PresentationFormat>On-screen Show (4:3)</PresentationFormat>
  <Paragraphs>188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101</cp:revision>
  <dcterms:created xsi:type="dcterms:W3CDTF">1998-05-09T13:24:56Z</dcterms:created>
  <dcterms:modified xsi:type="dcterms:W3CDTF">2016-05-12T14:48:15Z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