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37.xml" ContentType="application/vnd.openxmlformats-officedocument.presentationml.slide+xml"/>
  <Override PartName="/ppt/slides/slide33.xml" ContentType="application/vnd.openxmlformats-officedocument.presentationml.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32" r:id="rId2"/>
    <p:sldId id="367" r:id="rId3"/>
    <p:sldId id="390" r:id="rId4"/>
    <p:sldId id="389" r:id="rId5"/>
    <p:sldId id="388" r:id="rId6"/>
    <p:sldId id="387" r:id="rId7"/>
    <p:sldId id="386" r:id="rId8"/>
    <p:sldId id="385" r:id="rId9"/>
    <p:sldId id="384" r:id="rId10"/>
    <p:sldId id="383" r:id="rId11"/>
    <p:sldId id="382" r:id="rId12"/>
    <p:sldId id="410" r:id="rId13"/>
    <p:sldId id="409" r:id="rId14"/>
    <p:sldId id="421" r:id="rId15"/>
    <p:sldId id="422" r:id="rId16"/>
    <p:sldId id="423" r:id="rId17"/>
    <p:sldId id="424" r:id="rId18"/>
    <p:sldId id="425" r:id="rId19"/>
    <p:sldId id="403" r:id="rId20"/>
    <p:sldId id="417" r:id="rId21"/>
    <p:sldId id="418" r:id="rId22"/>
    <p:sldId id="419" r:id="rId23"/>
    <p:sldId id="416" r:id="rId24"/>
    <p:sldId id="413" r:id="rId25"/>
    <p:sldId id="414" r:id="rId26"/>
    <p:sldId id="415" r:id="rId27"/>
    <p:sldId id="426" r:id="rId28"/>
    <p:sldId id="427" r:id="rId29"/>
    <p:sldId id="428" r:id="rId30"/>
    <p:sldId id="429" r:id="rId31"/>
    <p:sldId id="430" r:id="rId32"/>
    <p:sldId id="431" r:id="rId33"/>
    <p:sldId id="380" r:id="rId34"/>
    <p:sldId id="402" r:id="rId35"/>
    <p:sldId id="401" r:id="rId36"/>
    <p:sldId id="400" r:id="rId37"/>
    <p:sldId id="317" r:id="rId3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F5F5F5"/>
    <a:srgbClr val="FAFAFA"/>
    <a:srgbClr val="EAEAEA"/>
    <a:srgbClr val="F8F8F8"/>
    <a:srgbClr val="DDDDDD"/>
    <a:srgbClr val="3366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235" autoAdjust="0"/>
  </p:normalViewPr>
  <p:slideViewPr>
    <p:cSldViewPr snapToGrid="0" showGuides="1">
      <p:cViewPr>
        <p:scale>
          <a:sx n="100" d="100"/>
          <a:sy n="100" d="100"/>
        </p:scale>
        <p:origin x="-1944" y="-420"/>
      </p:cViewPr>
      <p:guideLst>
        <p:guide orient="horz" pos="2202"/>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0.wmf"/><Relationship Id="rId4"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6" Type="http://schemas.openxmlformats.org/officeDocument/2006/relationships/image" Target="../media/image6.wmf"/><Relationship Id="rId5" Type="http://schemas.openxmlformats.org/officeDocument/2006/relationships/image" Target="../media/image10.wmf"/><Relationship Id="rId4" Type="http://schemas.openxmlformats.org/officeDocument/2006/relationships/image" Target="../media/image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11.wmf"/><Relationship Id="rId2" Type="http://schemas.openxmlformats.org/officeDocument/2006/relationships/image" Target="../media/image2.wmf"/><Relationship Id="rId1" Type="http://schemas.openxmlformats.org/officeDocument/2006/relationships/image" Target="../media/image6.wmf"/><Relationship Id="rId6" Type="http://schemas.openxmlformats.org/officeDocument/2006/relationships/image" Target="../media/image10.wmf"/><Relationship Id="rId5" Type="http://schemas.openxmlformats.org/officeDocument/2006/relationships/image" Target="../media/image5.wmf"/><Relationship Id="rId4" Type="http://schemas.openxmlformats.org/officeDocument/2006/relationships/image" Target="../media/image7.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2.wmf"/><Relationship Id="rId4" Type="http://schemas.openxmlformats.org/officeDocument/2006/relationships/image" Target="../media/image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2.wmf"/><Relationship Id="rId4" Type="http://schemas.openxmlformats.org/officeDocument/2006/relationships/image" Target="../media/image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14.wmf"/><Relationship Id="rId4" Type="http://schemas.openxmlformats.org/officeDocument/2006/relationships/image" Target="../media/image5.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18.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9.wmf"/><Relationship Id="rId6" Type="http://schemas.openxmlformats.org/officeDocument/2006/relationships/image" Target="../media/image20.wmf"/><Relationship Id="rId5" Type="http://schemas.openxmlformats.org/officeDocument/2006/relationships/image" Target="../media/image5.wmf"/><Relationship Id="rId4" Type="http://schemas.openxmlformats.org/officeDocument/2006/relationships/image" Target="../media/image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9.wmf"/><Relationship Id="rId6" Type="http://schemas.openxmlformats.org/officeDocument/2006/relationships/image" Target="../media/image20.wmf"/><Relationship Id="rId5" Type="http://schemas.openxmlformats.org/officeDocument/2006/relationships/image" Target="../media/image5.wmf"/><Relationship Id="rId4"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9.wmf"/><Relationship Id="rId6" Type="http://schemas.openxmlformats.org/officeDocument/2006/relationships/image" Target="../media/image20.wmf"/><Relationship Id="rId5" Type="http://schemas.openxmlformats.org/officeDocument/2006/relationships/image" Target="../media/image5.wmf"/><Relationship Id="rId4" Type="http://schemas.openxmlformats.org/officeDocument/2006/relationships/image" Target="../media/image7.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20.wmf"/><Relationship Id="rId2" Type="http://schemas.openxmlformats.org/officeDocument/2006/relationships/image" Target="../media/image21.wmf"/><Relationship Id="rId1" Type="http://schemas.openxmlformats.org/officeDocument/2006/relationships/image" Target="../media/image19.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2.wmf"/><Relationship Id="rId7" Type="http://schemas.openxmlformats.org/officeDocument/2006/relationships/image" Target="../media/image20.wmf"/><Relationship Id="rId2" Type="http://schemas.openxmlformats.org/officeDocument/2006/relationships/image" Target="../media/image21.wmf"/><Relationship Id="rId1" Type="http://schemas.openxmlformats.org/officeDocument/2006/relationships/image" Target="../media/image19.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2.wmf"/><Relationship Id="rId7" Type="http://schemas.openxmlformats.org/officeDocument/2006/relationships/image" Target="../media/image20.wmf"/><Relationship Id="rId2" Type="http://schemas.openxmlformats.org/officeDocument/2006/relationships/image" Target="../media/image21.wmf"/><Relationship Id="rId1" Type="http://schemas.openxmlformats.org/officeDocument/2006/relationships/image" Target="../media/image19.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2.wmf"/><Relationship Id="rId7" Type="http://schemas.openxmlformats.org/officeDocument/2006/relationships/image" Target="../media/image20.wmf"/><Relationship Id="rId2" Type="http://schemas.openxmlformats.org/officeDocument/2006/relationships/image" Target="../media/image21.wmf"/><Relationship Id="rId1" Type="http://schemas.openxmlformats.org/officeDocument/2006/relationships/image" Target="../media/image19.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2.wmf"/><Relationship Id="rId7" Type="http://schemas.openxmlformats.org/officeDocument/2006/relationships/image" Target="../media/image24.wmf"/><Relationship Id="rId2" Type="http://schemas.openxmlformats.org/officeDocument/2006/relationships/image" Target="../media/image21.wmf"/><Relationship Id="rId1" Type="http://schemas.openxmlformats.org/officeDocument/2006/relationships/image" Target="../media/image19.wmf"/><Relationship Id="rId6" Type="http://schemas.openxmlformats.org/officeDocument/2006/relationships/image" Target="../media/image5.wmf"/><Relationship Id="rId5" Type="http://schemas.openxmlformats.org/officeDocument/2006/relationships/image" Target="../media/image7.wmf"/><Relationship Id="rId4" Type="http://schemas.openxmlformats.org/officeDocument/2006/relationships/image" Target="../media/image3.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27.wmf"/><Relationship Id="rId7" Type="http://schemas.openxmlformats.org/officeDocument/2006/relationships/image" Target="../media/image5.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7.wmf"/><Relationship Id="rId5" Type="http://schemas.openxmlformats.org/officeDocument/2006/relationships/image" Target="../media/image3.wmf"/><Relationship Id="rId4" Type="http://schemas.openxmlformats.org/officeDocument/2006/relationships/image" Target="../media/image2.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image" Target="../media/image27.wmf"/><Relationship Id="rId7" Type="http://schemas.openxmlformats.org/officeDocument/2006/relationships/image" Target="../media/image7.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2.wmf"/><Relationship Id="rId11" Type="http://schemas.openxmlformats.org/officeDocument/2006/relationships/image" Target="../media/image22.wmf"/><Relationship Id="rId5" Type="http://schemas.openxmlformats.org/officeDocument/2006/relationships/image" Target="../media/image28.wmf"/><Relationship Id="rId10" Type="http://schemas.openxmlformats.org/officeDocument/2006/relationships/image" Target="../media/image29.wmf"/><Relationship Id="rId4" Type="http://schemas.openxmlformats.org/officeDocument/2006/relationships/image" Target="../media/image3.wmf"/><Relationship Id="rId9" Type="http://schemas.openxmlformats.org/officeDocument/2006/relationships/image" Target="../media/image20.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3.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3.wmf"/><Relationship Id="rId1" Type="http://schemas.openxmlformats.org/officeDocument/2006/relationships/image" Target="../media/image34.wmf"/><Relationship Id="rId5" Type="http://schemas.openxmlformats.org/officeDocument/2006/relationships/image" Target="../media/image32.wmf"/><Relationship Id="rId4" Type="http://schemas.openxmlformats.org/officeDocument/2006/relationships/image" Target="../media/image31.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3.wmf"/><Relationship Id="rId1" Type="http://schemas.openxmlformats.org/officeDocument/2006/relationships/image" Target="../media/image34.wmf"/><Relationship Id="rId6" Type="http://schemas.openxmlformats.org/officeDocument/2006/relationships/image" Target="../media/image36.wmf"/><Relationship Id="rId5" Type="http://schemas.openxmlformats.org/officeDocument/2006/relationships/image" Target="../media/image32.wmf"/><Relationship Id="rId4" Type="http://schemas.openxmlformats.org/officeDocument/2006/relationships/image" Target="../media/image3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wmf"/><Relationship Id="rId1" Type="http://schemas.openxmlformats.org/officeDocument/2006/relationships/image" Target="../media/image4.wmf"/><Relationship Id="rId4"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6.wmf"/><Relationship Id="rId1" Type="http://schemas.openxmlformats.org/officeDocument/2006/relationships/image" Target="../media/image4.wmf"/><Relationship Id="rId4" Type="http://schemas.openxmlformats.org/officeDocument/2006/relationships/image" Target="../media/image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8.wmf"/><Relationship Id="rId4"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9.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F6EC51-3A56-48C8-8B0B-9319C8BBD002}" type="slidenum">
              <a:rPr lang="en-US"/>
              <a:pPr>
                <a:defRPr/>
              </a:pPr>
              <a:t>‹#›</a:t>
            </a:fld>
            <a:endParaRPr lang="en-US"/>
          </a:p>
        </p:txBody>
      </p:sp>
    </p:spTree>
    <p:extLst>
      <p:ext uri="{BB962C8B-B14F-4D97-AF65-F5344CB8AC3E}">
        <p14:creationId xmlns:p14="http://schemas.microsoft.com/office/powerpoint/2010/main" val="2625498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6925F8C-9E0A-4AD3-AC1F-C1E4BDA4B7BD}" type="slidenum">
              <a:rPr lang="en-US"/>
              <a:pPr>
                <a:defRPr/>
              </a:pPr>
              <a:t>‹#›</a:t>
            </a:fld>
            <a:endParaRPr lang="en-US"/>
          </a:p>
        </p:txBody>
      </p:sp>
    </p:spTree>
    <p:extLst>
      <p:ext uri="{BB962C8B-B14F-4D97-AF65-F5344CB8AC3E}">
        <p14:creationId xmlns:p14="http://schemas.microsoft.com/office/powerpoint/2010/main" val="1235302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DA8332C-11E3-433C-A0EE-BCA68A66934D}" type="slidenum">
              <a:rPr lang="en-US"/>
              <a:pPr>
                <a:defRPr/>
              </a:pPr>
              <a:t>‹#›</a:t>
            </a:fld>
            <a:endParaRPr lang="en-US"/>
          </a:p>
        </p:txBody>
      </p:sp>
    </p:spTree>
    <p:extLst>
      <p:ext uri="{BB962C8B-B14F-4D97-AF65-F5344CB8AC3E}">
        <p14:creationId xmlns:p14="http://schemas.microsoft.com/office/powerpoint/2010/main" val="209402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B418F46-91BD-40F7-AE62-337897467CD2}" type="slidenum">
              <a:rPr lang="en-US"/>
              <a:pPr>
                <a:defRPr/>
              </a:pPr>
              <a:t>‹#›</a:t>
            </a:fld>
            <a:endParaRPr lang="en-US"/>
          </a:p>
        </p:txBody>
      </p:sp>
    </p:spTree>
    <p:extLst>
      <p:ext uri="{BB962C8B-B14F-4D97-AF65-F5344CB8AC3E}">
        <p14:creationId xmlns:p14="http://schemas.microsoft.com/office/powerpoint/2010/main" val="582364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82FBC9-0406-4ABB-827A-B205D50B6697}" type="slidenum">
              <a:rPr lang="en-US"/>
              <a:pPr>
                <a:defRPr/>
              </a:pPr>
              <a:t>‹#›</a:t>
            </a:fld>
            <a:endParaRPr lang="en-US"/>
          </a:p>
        </p:txBody>
      </p:sp>
    </p:spTree>
    <p:extLst>
      <p:ext uri="{BB962C8B-B14F-4D97-AF65-F5344CB8AC3E}">
        <p14:creationId xmlns:p14="http://schemas.microsoft.com/office/powerpoint/2010/main" val="152863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B01F13-23C6-4181-8425-AC66D859F297}" type="slidenum">
              <a:rPr lang="en-US"/>
              <a:pPr>
                <a:defRPr/>
              </a:pPr>
              <a:t>‹#›</a:t>
            </a:fld>
            <a:endParaRPr lang="en-US"/>
          </a:p>
        </p:txBody>
      </p:sp>
    </p:spTree>
    <p:extLst>
      <p:ext uri="{BB962C8B-B14F-4D97-AF65-F5344CB8AC3E}">
        <p14:creationId xmlns:p14="http://schemas.microsoft.com/office/powerpoint/2010/main" val="3410098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B2089412-D2CD-40AB-A178-ABA5C90DED4F}" type="slidenum">
              <a:rPr lang="en-US"/>
              <a:pPr>
                <a:defRPr/>
              </a:pPr>
              <a:t>‹#›</a:t>
            </a:fld>
            <a:endParaRPr lang="en-US"/>
          </a:p>
        </p:txBody>
      </p:sp>
    </p:spTree>
    <p:extLst>
      <p:ext uri="{BB962C8B-B14F-4D97-AF65-F5344CB8AC3E}">
        <p14:creationId xmlns:p14="http://schemas.microsoft.com/office/powerpoint/2010/main" val="451612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31D94009-61E1-4BF4-9ADD-352227CA070D}" type="slidenum">
              <a:rPr lang="en-US"/>
              <a:pPr>
                <a:defRPr/>
              </a:pPr>
              <a:t>‹#›</a:t>
            </a:fld>
            <a:endParaRPr lang="en-US"/>
          </a:p>
        </p:txBody>
      </p:sp>
    </p:spTree>
    <p:extLst>
      <p:ext uri="{BB962C8B-B14F-4D97-AF65-F5344CB8AC3E}">
        <p14:creationId xmlns:p14="http://schemas.microsoft.com/office/powerpoint/2010/main" val="2519689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0D2A86B2-F9FC-4D8F-8F60-2193FB38BA49}" type="slidenum">
              <a:rPr lang="en-US"/>
              <a:pPr>
                <a:defRPr/>
              </a:pPr>
              <a:t>‹#›</a:t>
            </a:fld>
            <a:endParaRPr lang="en-US"/>
          </a:p>
        </p:txBody>
      </p:sp>
    </p:spTree>
    <p:extLst>
      <p:ext uri="{BB962C8B-B14F-4D97-AF65-F5344CB8AC3E}">
        <p14:creationId xmlns:p14="http://schemas.microsoft.com/office/powerpoint/2010/main" val="3463302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09FB413-706B-4692-8E9C-74E4BB09561B}" type="slidenum">
              <a:rPr lang="en-US"/>
              <a:pPr>
                <a:defRPr/>
              </a:pPr>
              <a:t>‹#›</a:t>
            </a:fld>
            <a:endParaRPr lang="en-US"/>
          </a:p>
        </p:txBody>
      </p:sp>
    </p:spTree>
    <p:extLst>
      <p:ext uri="{BB962C8B-B14F-4D97-AF65-F5344CB8AC3E}">
        <p14:creationId xmlns:p14="http://schemas.microsoft.com/office/powerpoint/2010/main" val="1803952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776E7E2-9254-4978-9D7E-0BE9A790808F}" type="slidenum">
              <a:rPr lang="en-US"/>
              <a:pPr>
                <a:defRPr/>
              </a:pPr>
              <a:t>‹#›</a:t>
            </a:fld>
            <a:endParaRPr lang="en-US"/>
          </a:p>
        </p:txBody>
      </p:sp>
    </p:spTree>
    <p:extLst>
      <p:ext uri="{BB962C8B-B14F-4D97-AF65-F5344CB8AC3E}">
        <p14:creationId xmlns:p14="http://schemas.microsoft.com/office/powerpoint/2010/main" val="27559049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pPr>
              <a:defRPr/>
            </a:pPr>
            <a:fld id="{1F354D77-E88D-4095-B62F-811E0A3F25F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32.bin"/><Relationship Id="rId7" Type="http://schemas.openxmlformats.org/officeDocument/2006/relationships/oleObject" Target="../embeddings/oleObject34.bin"/><Relationship Id="rId12" Type="http://schemas.openxmlformats.org/officeDocument/2006/relationships/image" Target="../media/image9.wmf"/><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3.wmf"/><Relationship Id="rId11" Type="http://schemas.openxmlformats.org/officeDocument/2006/relationships/oleObject" Target="../embeddings/oleObject36.bin"/><Relationship Id="rId5" Type="http://schemas.openxmlformats.org/officeDocument/2006/relationships/oleObject" Target="../embeddings/oleObject3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35.bin"/></Relationships>
</file>

<file path=ppt/slides/_rels/slide11.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37.bin"/><Relationship Id="rId7" Type="http://schemas.openxmlformats.org/officeDocument/2006/relationships/oleObject" Target="../embeddings/oleObject39.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3.wmf"/><Relationship Id="rId11" Type="http://schemas.openxmlformats.org/officeDocument/2006/relationships/oleObject" Target="../embeddings/oleObject41.bin"/><Relationship Id="rId5" Type="http://schemas.openxmlformats.org/officeDocument/2006/relationships/oleObject" Target="../embeddings/oleObject3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0.bin"/></Relationships>
</file>

<file path=ppt/slides/_rels/slide12.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oleObject" Target="../embeddings/oleObject47.bin"/><Relationship Id="rId3" Type="http://schemas.openxmlformats.org/officeDocument/2006/relationships/oleObject" Target="../embeddings/oleObject42.bin"/><Relationship Id="rId7" Type="http://schemas.openxmlformats.org/officeDocument/2006/relationships/oleObject" Target="../embeddings/oleObject44.bin"/><Relationship Id="rId12"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3.wmf"/><Relationship Id="rId11" Type="http://schemas.openxmlformats.org/officeDocument/2006/relationships/oleObject" Target="../embeddings/oleObject46.bin"/><Relationship Id="rId5" Type="http://schemas.openxmlformats.org/officeDocument/2006/relationships/oleObject" Target="../embeddings/oleObject43.bin"/><Relationship Id="rId15" Type="http://schemas.openxmlformats.org/officeDocument/2006/relationships/oleObject" Target="../embeddings/oleObject4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45.bin"/><Relationship Id="rId14" Type="http://schemas.openxmlformats.org/officeDocument/2006/relationships/image" Target="../media/image6.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image" Target="../media/image5.wmf"/><Relationship Id="rId3" Type="http://schemas.openxmlformats.org/officeDocument/2006/relationships/oleObject" Target="../embeddings/oleObject49.bin"/><Relationship Id="rId7" Type="http://schemas.openxmlformats.org/officeDocument/2006/relationships/image" Target="../media/image2.wmf"/><Relationship Id="rId12" Type="http://schemas.openxmlformats.org/officeDocument/2006/relationships/oleObject" Target="../embeddings/oleObject54.bin"/><Relationship Id="rId17" Type="http://schemas.openxmlformats.org/officeDocument/2006/relationships/image" Target="../media/image11.wmf"/><Relationship Id="rId2" Type="http://schemas.openxmlformats.org/officeDocument/2006/relationships/slideLayout" Target="../slideLayouts/slideLayout7.xml"/><Relationship Id="rId16" Type="http://schemas.openxmlformats.org/officeDocument/2006/relationships/oleObject" Target="../embeddings/oleObject56.bin"/><Relationship Id="rId1" Type="http://schemas.openxmlformats.org/officeDocument/2006/relationships/vmlDrawing" Target="../drawings/vmlDrawing12.vml"/><Relationship Id="rId6" Type="http://schemas.openxmlformats.org/officeDocument/2006/relationships/oleObject" Target="../embeddings/oleObject51.bin"/><Relationship Id="rId11" Type="http://schemas.openxmlformats.org/officeDocument/2006/relationships/image" Target="../media/image7.wmf"/><Relationship Id="rId5" Type="http://schemas.openxmlformats.org/officeDocument/2006/relationships/oleObject" Target="../embeddings/oleObject50.bin"/><Relationship Id="rId15" Type="http://schemas.openxmlformats.org/officeDocument/2006/relationships/image" Target="../media/image10.wmf"/><Relationship Id="rId10" Type="http://schemas.openxmlformats.org/officeDocument/2006/relationships/oleObject" Target="../embeddings/oleObject53.bin"/><Relationship Id="rId4" Type="http://schemas.openxmlformats.org/officeDocument/2006/relationships/image" Target="../media/image6.wmf"/><Relationship Id="rId9" Type="http://schemas.openxmlformats.org/officeDocument/2006/relationships/image" Target="../media/image3.wmf"/><Relationship Id="rId14" Type="http://schemas.openxmlformats.org/officeDocument/2006/relationships/oleObject" Target="../embeddings/oleObject55.bin"/></Relationships>
</file>

<file path=ppt/slides/_rels/slide14.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image" Target="../media/image12.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oleObject" Target="../embeddings/oleObject61.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3.wmf"/><Relationship Id="rId11" Type="http://schemas.openxmlformats.org/officeDocument/2006/relationships/image" Target="../media/image13.wmf"/><Relationship Id="rId5" Type="http://schemas.openxmlformats.org/officeDocument/2006/relationships/oleObject" Target="../embeddings/oleObject5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0.bin"/></Relationships>
</file>

<file path=ppt/slides/_rels/slide15.xml.rels><?xml version="1.0" encoding="UTF-8" standalone="yes"?>
<Relationships xmlns="http://schemas.openxmlformats.org/package/2006/relationships"><Relationship Id="rId8" Type="http://schemas.openxmlformats.org/officeDocument/2006/relationships/image" Target="../media/image7.wmf"/><Relationship Id="rId13" Type="http://schemas.openxmlformats.org/officeDocument/2006/relationships/image" Target="../media/image12.wmf"/><Relationship Id="rId3" Type="http://schemas.openxmlformats.org/officeDocument/2006/relationships/oleObject" Target="../embeddings/oleObject62.bin"/><Relationship Id="rId7" Type="http://schemas.openxmlformats.org/officeDocument/2006/relationships/oleObject" Target="../embeddings/oleObject64.bin"/><Relationship Id="rId12"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3.wmf"/><Relationship Id="rId11" Type="http://schemas.openxmlformats.org/officeDocument/2006/relationships/image" Target="../media/image13.wmf"/><Relationship Id="rId5" Type="http://schemas.openxmlformats.org/officeDocument/2006/relationships/oleObject" Target="../embeddings/oleObject6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65.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69.bin"/><Relationship Id="rId13" Type="http://schemas.openxmlformats.org/officeDocument/2006/relationships/image" Target="../media/image14.wmf"/><Relationship Id="rId3" Type="http://schemas.openxmlformats.org/officeDocument/2006/relationships/image" Target="../media/image13.wmf"/><Relationship Id="rId7" Type="http://schemas.openxmlformats.org/officeDocument/2006/relationships/image" Target="../media/image3.wmf"/><Relationship Id="rId12"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68.bin"/><Relationship Id="rId11" Type="http://schemas.openxmlformats.org/officeDocument/2006/relationships/image" Target="../media/image5.wmf"/><Relationship Id="rId5" Type="http://schemas.openxmlformats.org/officeDocument/2006/relationships/image" Target="../media/image2.wmf"/><Relationship Id="rId10" Type="http://schemas.openxmlformats.org/officeDocument/2006/relationships/oleObject" Target="../embeddings/oleObject70.bin"/><Relationship Id="rId4" Type="http://schemas.openxmlformats.org/officeDocument/2006/relationships/oleObject" Target="../embeddings/oleObject67.bin"/><Relationship Id="rId9" Type="http://schemas.openxmlformats.org/officeDocument/2006/relationships/image" Target="../media/image7.wmf"/></Relationships>
</file>

<file path=ppt/slides/_rels/slide17.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77.bin"/><Relationship Id="rId3" Type="http://schemas.openxmlformats.org/officeDocument/2006/relationships/oleObject" Target="../embeddings/oleObject72.bin"/><Relationship Id="rId7" Type="http://schemas.openxmlformats.org/officeDocument/2006/relationships/oleObject" Target="../embeddings/oleObject74.bin"/><Relationship Id="rId12"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image" Target="../media/image17.wmf"/><Relationship Id="rId1" Type="http://schemas.openxmlformats.org/officeDocument/2006/relationships/vmlDrawing" Target="../drawings/vmlDrawing16.vml"/><Relationship Id="rId6" Type="http://schemas.openxmlformats.org/officeDocument/2006/relationships/image" Target="../media/image16.wmf"/><Relationship Id="rId11" Type="http://schemas.openxmlformats.org/officeDocument/2006/relationships/oleObject" Target="../embeddings/oleObject76.bin"/><Relationship Id="rId5" Type="http://schemas.openxmlformats.org/officeDocument/2006/relationships/oleObject" Target="../embeddings/oleObject73.bin"/><Relationship Id="rId15" Type="http://schemas.openxmlformats.org/officeDocument/2006/relationships/oleObject" Target="../embeddings/oleObject78.bin"/><Relationship Id="rId10" Type="http://schemas.openxmlformats.org/officeDocument/2006/relationships/image" Target="../media/image3.wmf"/><Relationship Id="rId4" Type="http://schemas.openxmlformats.org/officeDocument/2006/relationships/image" Target="../media/image15.wmf"/><Relationship Id="rId9" Type="http://schemas.openxmlformats.org/officeDocument/2006/relationships/oleObject" Target="../embeddings/oleObject75.bin"/><Relationship Id="rId14" Type="http://schemas.openxmlformats.org/officeDocument/2006/relationships/image" Target="../media/image5.wmf"/></Relationships>
</file>

<file path=ppt/slides/_rels/slide18.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84.bin"/><Relationship Id="rId3" Type="http://schemas.openxmlformats.org/officeDocument/2006/relationships/oleObject" Target="../embeddings/oleObject79.bin"/><Relationship Id="rId7" Type="http://schemas.openxmlformats.org/officeDocument/2006/relationships/oleObject" Target="../embeddings/oleObject81.bin"/><Relationship Id="rId12"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image" Target="../media/image18.wmf"/><Relationship Id="rId1" Type="http://schemas.openxmlformats.org/officeDocument/2006/relationships/vmlDrawing" Target="../drawings/vmlDrawing17.vml"/><Relationship Id="rId6" Type="http://schemas.openxmlformats.org/officeDocument/2006/relationships/image" Target="../media/image16.wmf"/><Relationship Id="rId11" Type="http://schemas.openxmlformats.org/officeDocument/2006/relationships/oleObject" Target="../embeddings/oleObject83.bin"/><Relationship Id="rId5" Type="http://schemas.openxmlformats.org/officeDocument/2006/relationships/oleObject" Target="../embeddings/oleObject80.bin"/><Relationship Id="rId15" Type="http://schemas.openxmlformats.org/officeDocument/2006/relationships/oleObject" Target="../embeddings/oleObject85.bin"/><Relationship Id="rId10" Type="http://schemas.openxmlformats.org/officeDocument/2006/relationships/image" Target="../media/image3.wmf"/><Relationship Id="rId4" Type="http://schemas.openxmlformats.org/officeDocument/2006/relationships/image" Target="../media/image15.wmf"/><Relationship Id="rId9" Type="http://schemas.openxmlformats.org/officeDocument/2006/relationships/oleObject" Target="../embeddings/oleObject82.bin"/><Relationship Id="rId14" Type="http://schemas.openxmlformats.org/officeDocument/2006/relationships/image" Target="../media/image5.wmf"/></Relationships>
</file>

<file path=ppt/slides/_rels/slide19.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91.bin"/><Relationship Id="rId3" Type="http://schemas.openxmlformats.org/officeDocument/2006/relationships/oleObject" Target="../embeddings/oleObject86.bin"/><Relationship Id="rId7" Type="http://schemas.openxmlformats.org/officeDocument/2006/relationships/oleObject" Target="../embeddings/oleObject88.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2.wmf"/><Relationship Id="rId11" Type="http://schemas.openxmlformats.org/officeDocument/2006/relationships/oleObject" Target="../embeddings/oleObject90.bin"/><Relationship Id="rId5" Type="http://schemas.openxmlformats.org/officeDocument/2006/relationships/oleObject" Target="../embeddings/oleObject87.bin"/><Relationship Id="rId10" Type="http://schemas.openxmlformats.org/officeDocument/2006/relationships/image" Target="../media/image7.wmf"/><Relationship Id="rId4" Type="http://schemas.openxmlformats.org/officeDocument/2006/relationships/image" Target="../media/image19.wmf"/><Relationship Id="rId9" Type="http://schemas.openxmlformats.org/officeDocument/2006/relationships/oleObject" Target="../embeddings/oleObject89.bin"/><Relationship Id="rId14" Type="http://schemas.openxmlformats.org/officeDocument/2006/relationships/image" Target="../media/image20.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97.bin"/><Relationship Id="rId3" Type="http://schemas.openxmlformats.org/officeDocument/2006/relationships/oleObject" Target="../embeddings/oleObject92.bin"/><Relationship Id="rId7" Type="http://schemas.openxmlformats.org/officeDocument/2006/relationships/oleObject" Target="../embeddings/oleObject94.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2.wmf"/><Relationship Id="rId11" Type="http://schemas.openxmlformats.org/officeDocument/2006/relationships/oleObject" Target="../embeddings/oleObject96.bin"/><Relationship Id="rId5" Type="http://schemas.openxmlformats.org/officeDocument/2006/relationships/oleObject" Target="../embeddings/oleObject93.bin"/><Relationship Id="rId10" Type="http://schemas.openxmlformats.org/officeDocument/2006/relationships/image" Target="../media/image7.wmf"/><Relationship Id="rId4" Type="http://schemas.openxmlformats.org/officeDocument/2006/relationships/image" Target="../media/image19.wmf"/><Relationship Id="rId9" Type="http://schemas.openxmlformats.org/officeDocument/2006/relationships/oleObject" Target="../embeddings/oleObject95.bin"/><Relationship Id="rId14" Type="http://schemas.openxmlformats.org/officeDocument/2006/relationships/image" Target="../media/image20.wmf"/></Relationships>
</file>

<file path=ppt/slides/_rels/slide21.xml.rels><?xml version="1.0" encoding="UTF-8" standalone="yes"?>
<Relationships xmlns="http://schemas.openxmlformats.org/package/2006/relationships"><Relationship Id="rId8" Type="http://schemas.openxmlformats.org/officeDocument/2006/relationships/image" Target="../media/image3.wmf"/><Relationship Id="rId13" Type="http://schemas.openxmlformats.org/officeDocument/2006/relationships/oleObject" Target="../embeddings/oleObject103.bin"/><Relationship Id="rId3" Type="http://schemas.openxmlformats.org/officeDocument/2006/relationships/oleObject" Target="../embeddings/oleObject98.bin"/><Relationship Id="rId7" Type="http://schemas.openxmlformats.org/officeDocument/2006/relationships/oleObject" Target="../embeddings/oleObject100.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2.wmf"/><Relationship Id="rId11" Type="http://schemas.openxmlformats.org/officeDocument/2006/relationships/oleObject" Target="../embeddings/oleObject102.bin"/><Relationship Id="rId5" Type="http://schemas.openxmlformats.org/officeDocument/2006/relationships/oleObject" Target="../embeddings/oleObject99.bin"/><Relationship Id="rId10" Type="http://schemas.openxmlformats.org/officeDocument/2006/relationships/image" Target="../media/image7.wmf"/><Relationship Id="rId4" Type="http://schemas.openxmlformats.org/officeDocument/2006/relationships/image" Target="../media/image19.wmf"/><Relationship Id="rId9" Type="http://schemas.openxmlformats.org/officeDocument/2006/relationships/oleObject" Target="../embeddings/oleObject101.bin"/><Relationship Id="rId14" Type="http://schemas.openxmlformats.org/officeDocument/2006/relationships/image" Target="../media/image20.wmf"/></Relationships>
</file>

<file path=ppt/slides/_rels/slide22.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09.bin"/><Relationship Id="rId3" Type="http://schemas.openxmlformats.org/officeDocument/2006/relationships/oleObject" Target="../embeddings/oleObject104.bin"/><Relationship Id="rId7" Type="http://schemas.openxmlformats.org/officeDocument/2006/relationships/oleObject" Target="../embeddings/oleObject106.bin"/><Relationship Id="rId12"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image" Target="../media/image20.wmf"/><Relationship Id="rId1" Type="http://schemas.openxmlformats.org/officeDocument/2006/relationships/vmlDrawing" Target="../drawings/vmlDrawing21.vml"/><Relationship Id="rId6" Type="http://schemas.openxmlformats.org/officeDocument/2006/relationships/image" Target="../media/image21.wmf"/><Relationship Id="rId11" Type="http://schemas.openxmlformats.org/officeDocument/2006/relationships/oleObject" Target="../embeddings/oleObject108.bin"/><Relationship Id="rId5" Type="http://schemas.openxmlformats.org/officeDocument/2006/relationships/oleObject" Target="../embeddings/oleObject105.bin"/><Relationship Id="rId15" Type="http://schemas.openxmlformats.org/officeDocument/2006/relationships/oleObject" Target="../embeddings/oleObject110.bin"/><Relationship Id="rId10" Type="http://schemas.openxmlformats.org/officeDocument/2006/relationships/image" Target="../media/image3.wmf"/><Relationship Id="rId4" Type="http://schemas.openxmlformats.org/officeDocument/2006/relationships/image" Target="../media/image19.wmf"/><Relationship Id="rId9" Type="http://schemas.openxmlformats.org/officeDocument/2006/relationships/oleObject" Target="../embeddings/oleObject107.bin"/><Relationship Id="rId14" Type="http://schemas.openxmlformats.org/officeDocument/2006/relationships/image" Target="../media/image5.wmf"/></Relationships>
</file>

<file path=ppt/slides/_rels/slide23.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16.bin"/><Relationship Id="rId18" Type="http://schemas.openxmlformats.org/officeDocument/2006/relationships/image" Target="../media/image22.wmf"/><Relationship Id="rId3" Type="http://schemas.openxmlformats.org/officeDocument/2006/relationships/oleObject" Target="../embeddings/oleObject111.bin"/><Relationship Id="rId7" Type="http://schemas.openxmlformats.org/officeDocument/2006/relationships/oleObject" Target="../embeddings/oleObject113.bin"/><Relationship Id="rId12" Type="http://schemas.openxmlformats.org/officeDocument/2006/relationships/image" Target="../media/image7.wmf"/><Relationship Id="rId17" Type="http://schemas.openxmlformats.org/officeDocument/2006/relationships/oleObject" Target="../embeddings/oleObject118.bin"/><Relationship Id="rId2" Type="http://schemas.openxmlformats.org/officeDocument/2006/relationships/slideLayout" Target="../slideLayouts/slideLayout7.xml"/><Relationship Id="rId16" Type="http://schemas.openxmlformats.org/officeDocument/2006/relationships/image" Target="../media/image20.wmf"/><Relationship Id="rId1" Type="http://schemas.openxmlformats.org/officeDocument/2006/relationships/vmlDrawing" Target="../drawings/vmlDrawing22.vml"/><Relationship Id="rId6" Type="http://schemas.openxmlformats.org/officeDocument/2006/relationships/image" Target="../media/image21.wmf"/><Relationship Id="rId11" Type="http://schemas.openxmlformats.org/officeDocument/2006/relationships/oleObject" Target="../embeddings/oleObject115.bin"/><Relationship Id="rId5" Type="http://schemas.openxmlformats.org/officeDocument/2006/relationships/oleObject" Target="../embeddings/oleObject112.bin"/><Relationship Id="rId15" Type="http://schemas.openxmlformats.org/officeDocument/2006/relationships/oleObject" Target="../embeddings/oleObject117.bin"/><Relationship Id="rId10" Type="http://schemas.openxmlformats.org/officeDocument/2006/relationships/image" Target="../media/image3.wmf"/><Relationship Id="rId4" Type="http://schemas.openxmlformats.org/officeDocument/2006/relationships/image" Target="../media/image19.wmf"/><Relationship Id="rId9" Type="http://schemas.openxmlformats.org/officeDocument/2006/relationships/oleObject" Target="../embeddings/oleObject114.bin"/><Relationship Id="rId14" Type="http://schemas.openxmlformats.org/officeDocument/2006/relationships/image" Target="../media/image5.wmf"/></Relationships>
</file>

<file path=ppt/slides/_rels/slide24.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24.bin"/><Relationship Id="rId18" Type="http://schemas.openxmlformats.org/officeDocument/2006/relationships/image" Target="../media/image23.wmf"/><Relationship Id="rId3" Type="http://schemas.openxmlformats.org/officeDocument/2006/relationships/oleObject" Target="../embeddings/oleObject119.bin"/><Relationship Id="rId7" Type="http://schemas.openxmlformats.org/officeDocument/2006/relationships/oleObject" Target="../embeddings/oleObject121.bin"/><Relationship Id="rId12" Type="http://schemas.openxmlformats.org/officeDocument/2006/relationships/image" Target="../media/image7.wmf"/><Relationship Id="rId17" Type="http://schemas.openxmlformats.org/officeDocument/2006/relationships/oleObject" Target="../embeddings/oleObject126.bin"/><Relationship Id="rId2" Type="http://schemas.openxmlformats.org/officeDocument/2006/relationships/slideLayout" Target="../slideLayouts/slideLayout7.xml"/><Relationship Id="rId16" Type="http://schemas.openxmlformats.org/officeDocument/2006/relationships/image" Target="../media/image20.wmf"/><Relationship Id="rId1" Type="http://schemas.openxmlformats.org/officeDocument/2006/relationships/vmlDrawing" Target="../drawings/vmlDrawing23.vml"/><Relationship Id="rId6" Type="http://schemas.openxmlformats.org/officeDocument/2006/relationships/image" Target="../media/image21.wmf"/><Relationship Id="rId11" Type="http://schemas.openxmlformats.org/officeDocument/2006/relationships/oleObject" Target="../embeddings/oleObject123.bin"/><Relationship Id="rId5" Type="http://schemas.openxmlformats.org/officeDocument/2006/relationships/oleObject" Target="../embeddings/oleObject120.bin"/><Relationship Id="rId15" Type="http://schemas.openxmlformats.org/officeDocument/2006/relationships/oleObject" Target="../embeddings/oleObject125.bin"/><Relationship Id="rId10" Type="http://schemas.openxmlformats.org/officeDocument/2006/relationships/image" Target="../media/image3.wmf"/><Relationship Id="rId4" Type="http://schemas.openxmlformats.org/officeDocument/2006/relationships/image" Target="../media/image19.wmf"/><Relationship Id="rId9" Type="http://schemas.openxmlformats.org/officeDocument/2006/relationships/oleObject" Target="../embeddings/oleObject122.bin"/><Relationship Id="rId14" Type="http://schemas.openxmlformats.org/officeDocument/2006/relationships/image" Target="../media/image5.wmf"/></Relationships>
</file>

<file path=ppt/slides/_rels/slide25.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32.bin"/><Relationship Id="rId18" Type="http://schemas.openxmlformats.org/officeDocument/2006/relationships/image" Target="../media/image22.wmf"/><Relationship Id="rId3" Type="http://schemas.openxmlformats.org/officeDocument/2006/relationships/oleObject" Target="../embeddings/oleObject127.bin"/><Relationship Id="rId7" Type="http://schemas.openxmlformats.org/officeDocument/2006/relationships/oleObject" Target="../embeddings/oleObject129.bin"/><Relationship Id="rId12" Type="http://schemas.openxmlformats.org/officeDocument/2006/relationships/image" Target="../media/image7.wmf"/><Relationship Id="rId17" Type="http://schemas.openxmlformats.org/officeDocument/2006/relationships/oleObject" Target="../embeddings/oleObject134.bin"/><Relationship Id="rId2" Type="http://schemas.openxmlformats.org/officeDocument/2006/relationships/slideLayout" Target="../slideLayouts/slideLayout7.xml"/><Relationship Id="rId16" Type="http://schemas.openxmlformats.org/officeDocument/2006/relationships/image" Target="../media/image20.wmf"/><Relationship Id="rId1" Type="http://schemas.openxmlformats.org/officeDocument/2006/relationships/vmlDrawing" Target="../drawings/vmlDrawing24.vml"/><Relationship Id="rId6" Type="http://schemas.openxmlformats.org/officeDocument/2006/relationships/image" Target="../media/image21.wmf"/><Relationship Id="rId11" Type="http://schemas.openxmlformats.org/officeDocument/2006/relationships/oleObject" Target="../embeddings/oleObject131.bin"/><Relationship Id="rId5" Type="http://schemas.openxmlformats.org/officeDocument/2006/relationships/oleObject" Target="../embeddings/oleObject128.bin"/><Relationship Id="rId15" Type="http://schemas.openxmlformats.org/officeDocument/2006/relationships/oleObject" Target="../embeddings/oleObject133.bin"/><Relationship Id="rId10" Type="http://schemas.openxmlformats.org/officeDocument/2006/relationships/image" Target="../media/image3.wmf"/><Relationship Id="rId4" Type="http://schemas.openxmlformats.org/officeDocument/2006/relationships/image" Target="../media/image19.wmf"/><Relationship Id="rId9" Type="http://schemas.openxmlformats.org/officeDocument/2006/relationships/oleObject" Target="../embeddings/oleObject130.bin"/><Relationship Id="rId14" Type="http://schemas.openxmlformats.org/officeDocument/2006/relationships/image" Target="../media/image5.wmf"/></Relationships>
</file>

<file path=ppt/slides/_rels/slide26.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140.bin"/><Relationship Id="rId3" Type="http://schemas.openxmlformats.org/officeDocument/2006/relationships/oleObject" Target="../embeddings/oleObject135.bin"/><Relationship Id="rId7" Type="http://schemas.openxmlformats.org/officeDocument/2006/relationships/oleObject" Target="../embeddings/oleObject137.bin"/><Relationship Id="rId12" Type="http://schemas.openxmlformats.org/officeDocument/2006/relationships/image" Target="../media/image7.wmf"/><Relationship Id="rId2" Type="http://schemas.openxmlformats.org/officeDocument/2006/relationships/slideLayout" Target="../slideLayouts/slideLayout7.xml"/><Relationship Id="rId16" Type="http://schemas.openxmlformats.org/officeDocument/2006/relationships/image" Target="../media/image24.wmf"/><Relationship Id="rId1" Type="http://schemas.openxmlformats.org/officeDocument/2006/relationships/vmlDrawing" Target="../drawings/vmlDrawing25.vml"/><Relationship Id="rId6" Type="http://schemas.openxmlformats.org/officeDocument/2006/relationships/image" Target="../media/image21.wmf"/><Relationship Id="rId11" Type="http://schemas.openxmlformats.org/officeDocument/2006/relationships/oleObject" Target="../embeddings/oleObject139.bin"/><Relationship Id="rId5" Type="http://schemas.openxmlformats.org/officeDocument/2006/relationships/oleObject" Target="../embeddings/oleObject136.bin"/><Relationship Id="rId15" Type="http://schemas.openxmlformats.org/officeDocument/2006/relationships/oleObject" Target="../embeddings/oleObject141.bin"/><Relationship Id="rId10" Type="http://schemas.openxmlformats.org/officeDocument/2006/relationships/image" Target="../media/image3.wmf"/><Relationship Id="rId4" Type="http://schemas.openxmlformats.org/officeDocument/2006/relationships/image" Target="../media/image19.wmf"/><Relationship Id="rId9" Type="http://schemas.openxmlformats.org/officeDocument/2006/relationships/oleObject" Target="../embeddings/oleObject138.bin"/><Relationship Id="rId14" Type="http://schemas.openxmlformats.org/officeDocument/2006/relationships/image" Target="../media/image5.wmf"/></Relationships>
</file>

<file path=ppt/slides/_rels/slide27.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147.bin"/><Relationship Id="rId18" Type="http://schemas.openxmlformats.org/officeDocument/2006/relationships/image" Target="../media/image20.wmf"/><Relationship Id="rId3" Type="http://schemas.openxmlformats.org/officeDocument/2006/relationships/oleObject" Target="../embeddings/oleObject142.bin"/><Relationship Id="rId7" Type="http://schemas.openxmlformats.org/officeDocument/2006/relationships/oleObject" Target="../embeddings/oleObject144.bin"/><Relationship Id="rId12" Type="http://schemas.openxmlformats.org/officeDocument/2006/relationships/image" Target="../media/image3.wmf"/><Relationship Id="rId17" Type="http://schemas.openxmlformats.org/officeDocument/2006/relationships/oleObject" Target="../embeddings/oleObject149.bin"/><Relationship Id="rId2" Type="http://schemas.openxmlformats.org/officeDocument/2006/relationships/slideLayout" Target="../slideLayouts/slideLayout7.xml"/><Relationship Id="rId16" Type="http://schemas.openxmlformats.org/officeDocument/2006/relationships/image" Target="../media/image5.wmf"/><Relationship Id="rId1" Type="http://schemas.openxmlformats.org/officeDocument/2006/relationships/vmlDrawing" Target="../drawings/vmlDrawing26.vml"/><Relationship Id="rId6" Type="http://schemas.openxmlformats.org/officeDocument/2006/relationships/image" Target="../media/image26.wmf"/><Relationship Id="rId11" Type="http://schemas.openxmlformats.org/officeDocument/2006/relationships/oleObject" Target="../embeddings/oleObject146.bin"/><Relationship Id="rId5" Type="http://schemas.openxmlformats.org/officeDocument/2006/relationships/oleObject" Target="../embeddings/oleObject143.bin"/><Relationship Id="rId15" Type="http://schemas.openxmlformats.org/officeDocument/2006/relationships/oleObject" Target="../embeddings/oleObject148.bin"/><Relationship Id="rId10" Type="http://schemas.openxmlformats.org/officeDocument/2006/relationships/image" Target="../media/image2.wmf"/><Relationship Id="rId4" Type="http://schemas.openxmlformats.org/officeDocument/2006/relationships/image" Target="../media/image25.wmf"/><Relationship Id="rId9" Type="http://schemas.openxmlformats.org/officeDocument/2006/relationships/oleObject" Target="../embeddings/oleObject145.bin"/><Relationship Id="rId14" Type="http://schemas.openxmlformats.org/officeDocument/2006/relationships/image" Target="../media/image7.wmf"/></Relationships>
</file>

<file path=ppt/slides/_rels/slide28.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155.bin"/><Relationship Id="rId18" Type="http://schemas.openxmlformats.org/officeDocument/2006/relationships/oleObject" Target="../embeddings/oleObject158.bin"/><Relationship Id="rId3" Type="http://schemas.openxmlformats.org/officeDocument/2006/relationships/oleObject" Target="../embeddings/oleObject150.bin"/><Relationship Id="rId21" Type="http://schemas.openxmlformats.org/officeDocument/2006/relationships/image" Target="../media/image20.wmf"/><Relationship Id="rId7" Type="http://schemas.openxmlformats.org/officeDocument/2006/relationships/oleObject" Target="../embeddings/oleObject152.bin"/><Relationship Id="rId12" Type="http://schemas.openxmlformats.org/officeDocument/2006/relationships/image" Target="../media/image28.wmf"/><Relationship Id="rId17" Type="http://schemas.openxmlformats.org/officeDocument/2006/relationships/image" Target="../media/image7.wmf"/><Relationship Id="rId25" Type="http://schemas.openxmlformats.org/officeDocument/2006/relationships/image" Target="../media/image22.wmf"/><Relationship Id="rId2" Type="http://schemas.openxmlformats.org/officeDocument/2006/relationships/slideLayout" Target="../slideLayouts/slideLayout7.xml"/><Relationship Id="rId16" Type="http://schemas.openxmlformats.org/officeDocument/2006/relationships/oleObject" Target="../embeddings/oleObject157.bin"/><Relationship Id="rId20" Type="http://schemas.openxmlformats.org/officeDocument/2006/relationships/oleObject" Target="../embeddings/oleObject159.bin"/><Relationship Id="rId1" Type="http://schemas.openxmlformats.org/officeDocument/2006/relationships/vmlDrawing" Target="../drawings/vmlDrawing27.vml"/><Relationship Id="rId6" Type="http://schemas.openxmlformats.org/officeDocument/2006/relationships/image" Target="../media/image26.wmf"/><Relationship Id="rId11" Type="http://schemas.openxmlformats.org/officeDocument/2006/relationships/oleObject" Target="../embeddings/oleObject154.bin"/><Relationship Id="rId24" Type="http://schemas.openxmlformats.org/officeDocument/2006/relationships/oleObject" Target="../embeddings/oleObject161.bin"/><Relationship Id="rId5" Type="http://schemas.openxmlformats.org/officeDocument/2006/relationships/oleObject" Target="../embeddings/oleObject151.bin"/><Relationship Id="rId15" Type="http://schemas.openxmlformats.org/officeDocument/2006/relationships/oleObject" Target="../embeddings/oleObject156.bin"/><Relationship Id="rId23" Type="http://schemas.openxmlformats.org/officeDocument/2006/relationships/image" Target="../media/image29.wmf"/><Relationship Id="rId10" Type="http://schemas.openxmlformats.org/officeDocument/2006/relationships/image" Target="../media/image3.wmf"/><Relationship Id="rId19" Type="http://schemas.openxmlformats.org/officeDocument/2006/relationships/image" Target="../media/image5.wmf"/><Relationship Id="rId4" Type="http://schemas.openxmlformats.org/officeDocument/2006/relationships/image" Target="../media/image25.wmf"/><Relationship Id="rId9" Type="http://schemas.openxmlformats.org/officeDocument/2006/relationships/oleObject" Target="../embeddings/oleObject153.bin"/><Relationship Id="rId14" Type="http://schemas.openxmlformats.org/officeDocument/2006/relationships/image" Target="../media/image2.wmf"/><Relationship Id="rId22" Type="http://schemas.openxmlformats.org/officeDocument/2006/relationships/oleObject" Target="../embeddings/oleObject160.bin"/></Relationships>
</file>

<file path=ppt/slides/_rels/slide29.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22.wmf"/><Relationship Id="rId4" Type="http://schemas.openxmlformats.org/officeDocument/2006/relationships/oleObject" Target="../embeddings/oleObject162.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3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63.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32.wmf"/><Relationship Id="rId5" Type="http://schemas.openxmlformats.org/officeDocument/2006/relationships/oleObject" Target="../embeddings/oleObject164.bin"/><Relationship Id="rId4" Type="http://schemas.openxmlformats.org/officeDocument/2006/relationships/image" Target="../media/image31.wmf"/></Relationships>
</file>

<file path=ppt/slides/_rels/slide34.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oleObject" Target="../embeddings/oleObject165.bin"/><Relationship Id="rId7" Type="http://schemas.openxmlformats.org/officeDocument/2006/relationships/oleObject" Target="../embeddings/oleObject167.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31.wmf"/><Relationship Id="rId5" Type="http://schemas.openxmlformats.org/officeDocument/2006/relationships/oleObject" Target="../embeddings/oleObject166.bin"/><Relationship Id="rId4" Type="http://schemas.openxmlformats.org/officeDocument/2006/relationships/image" Target="../media/image33.wmf"/></Relationships>
</file>

<file path=ppt/slides/_rels/slide35.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168.bin"/><Relationship Id="rId7" Type="http://schemas.openxmlformats.org/officeDocument/2006/relationships/oleObject" Target="../embeddings/oleObject170.bin"/><Relationship Id="rId12" Type="http://schemas.openxmlformats.org/officeDocument/2006/relationships/image" Target="../media/image32.wmf"/><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33.wmf"/><Relationship Id="rId11" Type="http://schemas.openxmlformats.org/officeDocument/2006/relationships/oleObject" Target="../embeddings/oleObject172.bin"/><Relationship Id="rId5" Type="http://schemas.openxmlformats.org/officeDocument/2006/relationships/oleObject" Target="../embeddings/oleObject169.bin"/><Relationship Id="rId10" Type="http://schemas.openxmlformats.org/officeDocument/2006/relationships/image" Target="../media/image31.wmf"/><Relationship Id="rId4" Type="http://schemas.openxmlformats.org/officeDocument/2006/relationships/image" Target="../media/image34.wmf"/><Relationship Id="rId9" Type="http://schemas.openxmlformats.org/officeDocument/2006/relationships/oleObject" Target="../embeddings/oleObject171.bin"/></Relationships>
</file>

<file path=ppt/slides/_rels/slide36.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oleObject" Target="../embeddings/oleObject178.bin"/><Relationship Id="rId3" Type="http://schemas.openxmlformats.org/officeDocument/2006/relationships/oleObject" Target="../embeddings/oleObject173.bin"/><Relationship Id="rId7" Type="http://schemas.openxmlformats.org/officeDocument/2006/relationships/oleObject" Target="../embeddings/oleObject175.bin"/><Relationship Id="rId12" Type="http://schemas.openxmlformats.org/officeDocument/2006/relationships/image" Target="../media/image32.wmf"/><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33.wmf"/><Relationship Id="rId11" Type="http://schemas.openxmlformats.org/officeDocument/2006/relationships/oleObject" Target="../embeddings/oleObject177.bin"/><Relationship Id="rId5" Type="http://schemas.openxmlformats.org/officeDocument/2006/relationships/oleObject" Target="../embeddings/oleObject174.bin"/><Relationship Id="rId10" Type="http://schemas.openxmlformats.org/officeDocument/2006/relationships/image" Target="../media/image31.wmf"/><Relationship Id="rId4" Type="http://schemas.openxmlformats.org/officeDocument/2006/relationships/image" Target="../media/image34.wmf"/><Relationship Id="rId9" Type="http://schemas.openxmlformats.org/officeDocument/2006/relationships/oleObject" Target="../embeddings/oleObject176.bin"/><Relationship Id="rId14" Type="http://schemas.openxmlformats.org/officeDocument/2006/relationships/image" Target="../media/image36.wmf"/></Relationships>
</file>

<file path=ppt/slides/_rels/slide3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wmf"/><Relationship Id="rId5" Type="http://schemas.openxmlformats.org/officeDocument/2006/relationships/oleObject" Target="../embeddings/oleObject6.bin"/><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wmf"/><Relationship Id="rId5" Type="http://schemas.openxmlformats.org/officeDocument/2006/relationships/oleObject" Target="../embeddings/oleObject9.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oleObject" Target="../embeddings/oleObject12.bin"/><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wmf"/><Relationship Id="rId11" Type="http://schemas.openxmlformats.org/officeDocument/2006/relationships/image" Target="../media/image3.wmf"/><Relationship Id="rId5" Type="http://schemas.openxmlformats.org/officeDocument/2006/relationships/oleObject" Target="../embeddings/oleObject13.bin"/><Relationship Id="rId10" Type="http://schemas.openxmlformats.org/officeDocument/2006/relationships/oleObject" Target="../embeddings/oleObject16.bin"/><Relationship Id="rId4" Type="http://schemas.openxmlformats.org/officeDocument/2006/relationships/image" Target="../media/image4.wmf"/><Relationship Id="rId9"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6.wmf"/><Relationship Id="rId11" Type="http://schemas.openxmlformats.org/officeDocument/2006/relationships/image" Target="../media/image3.wmf"/><Relationship Id="rId5" Type="http://schemas.openxmlformats.org/officeDocument/2006/relationships/oleObject" Target="../embeddings/oleObject18.bin"/><Relationship Id="rId10" Type="http://schemas.openxmlformats.org/officeDocument/2006/relationships/oleObject" Target="../embeddings/oleObject21.bin"/><Relationship Id="rId4" Type="http://schemas.openxmlformats.org/officeDocument/2006/relationships/image" Target="../media/image4.wmf"/><Relationship Id="rId9"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2.bin"/><Relationship Id="rId7" Type="http://schemas.openxmlformats.org/officeDocument/2006/relationships/oleObject" Target="../embeddings/oleObject24.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3.wmf"/><Relationship Id="rId11" Type="http://schemas.openxmlformats.org/officeDocument/2006/relationships/oleObject" Target="../embeddings/oleObject26.bin"/><Relationship Id="rId5" Type="http://schemas.openxmlformats.org/officeDocument/2006/relationships/oleObject" Target="../embeddings/oleObject23.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25.bin"/></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8.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3.wmf"/><Relationship Id="rId11" Type="http://schemas.openxmlformats.org/officeDocument/2006/relationships/oleObject" Target="../embeddings/oleObject31.bin"/><Relationship Id="rId5" Type="http://schemas.openxmlformats.org/officeDocument/2006/relationships/oleObject" Target="../embeddings/oleObject28.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3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8: </a:t>
            </a:r>
            <a:r>
              <a:rPr lang="en-US" dirty="0">
                <a:solidFill>
                  <a:schemeClr val="bg1"/>
                </a:solidFill>
                <a:latin typeface="Arial" pitchFamily="34" charset="0"/>
                <a:cs typeface="Arial" pitchFamily="34" charset="0"/>
              </a:rPr>
              <a:t>Stochastic Regressors and Measurement Errors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0453168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1674000"/>
            <a:ext cx="9144000" cy="34845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7"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9</a:t>
            </a:r>
          </a:p>
        </p:txBody>
      </p:sp>
      <p:sp>
        <p:nvSpPr>
          <p:cNvPr id="10248" name="Text Box 11"/>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Simplifying, we decompose the slope coefficient into the true value and an error term as usual. </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9"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4"/>
          <p:cNvGraphicFramePr>
            <a:graphicFrameLocks noChangeAspect="1"/>
          </p:cNvGraphicFramePr>
          <p:nvPr>
            <p:extLst>
              <p:ext uri="{D42A27DB-BD31-4B8C-83A1-F6EECF244321}">
                <p14:modId xmlns:p14="http://schemas.microsoft.com/office/powerpoint/2010/main" val="2301482122"/>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0440"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5"/>
          <p:cNvGraphicFramePr>
            <a:graphicFrameLocks noChangeAspect="1"/>
          </p:cNvGraphicFramePr>
          <p:nvPr>
            <p:extLst>
              <p:ext uri="{D42A27DB-BD31-4B8C-83A1-F6EECF244321}">
                <p14:modId xmlns:p14="http://schemas.microsoft.com/office/powerpoint/2010/main" val="110295124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0441"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7"/>
          <p:cNvGraphicFramePr>
            <a:graphicFrameLocks noChangeAspect="1"/>
          </p:cNvGraphicFramePr>
          <p:nvPr>
            <p:extLst>
              <p:ext uri="{D42A27DB-BD31-4B8C-83A1-F6EECF244321}">
                <p14:modId xmlns:p14="http://schemas.microsoft.com/office/powerpoint/2010/main" val="3175620845"/>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0442" name="Equation" r:id="rId7" imgW="2171700" imgH="368300" progId="Equation.3">
                  <p:embed/>
                </p:oleObj>
              </mc:Choice>
              <mc:Fallback>
                <p:oleObj name="Equation" r:id="rId7" imgW="21717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8"/>
          <p:cNvGraphicFramePr>
            <a:graphicFrameLocks noChangeAspect="1"/>
          </p:cNvGraphicFramePr>
          <p:nvPr>
            <p:extLst>
              <p:ext uri="{D42A27DB-BD31-4B8C-83A1-F6EECF244321}">
                <p14:modId xmlns:p14="http://schemas.microsoft.com/office/powerpoint/2010/main" val="1860212825"/>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0443" name="Equation" r:id="rId9" imgW="1473200" imgH="368300" progId="Equation.3">
                  <p:embed/>
                </p:oleObj>
              </mc:Choice>
              <mc:Fallback>
                <p:oleObj name="Equation" r:id="rId9" imgW="14732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718870644"/>
              </p:ext>
            </p:extLst>
          </p:nvPr>
        </p:nvGraphicFramePr>
        <p:xfrm>
          <a:off x="395288" y="1852613"/>
          <a:ext cx="8432800" cy="3022600"/>
        </p:xfrm>
        <a:graphic>
          <a:graphicData uri="http://schemas.openxmlformats.org/presentationml/2006/ole">
            <mc:AlternateContent xmlns:mc="http://schemas.openxmlformats.org/markup-compatibility/2006">
              <mc:Choice xmlns:v="urn:schemas-microsoft-com:vml" Requires="v">
                <p:oleObj spid="_x0000_s10444" name="Equation" r:id="rId11" imgW="8432640" imgH="3035160" progId="Equation.DSMT4">
                  <p:embed/>
                </p:oleObj>
              </mc:Choice>
              <mc:Fallback>
                <p:oleObj name="Equation" r:id="rId11" imgW="8432640" imgH="3035160" progId="Equation.DSMT4">
                  <p:embed/>
                  <p:pic>
                    <p:nvPicPr>
                      <p:cNvPr id="0" name="Object 13"/>
                      <p:cNvPicPr>
                        <a:picLocks noChangeAspect="1" noChangeArrowheads="1"/>
                      </p:cNvPicPr>
                      <p:nvPr/>
                    </p:nvPicPr>
                    <p:blipFill>
                      <a:blip r:embed="rId12"/>
                      <a:srcRect/>
                      <a:stretch>
                        <a:fillRect/>
                      </a:stretch>
                    </p:blipFill>
                    <p:spPr bwMode="auto">
                      <a:xfrm>
                        <a:off x="395288" y="1852613"/>
                        <a:ext cx="84328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70"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10</a:t>
            </a:r>
          </a:p>
        </p:txBody>
      </p:sp>
      <p:sp>
        <p:nvSpPr>
          <p:cNvPr id="11271"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have reached this point many times before.  We would like to investigate whether </a:t>
            </a:r>
            <a:r>
              <a:rPr lang="en-GB" sz="1500" b="1" i="1"/>
              <a:t>b</a:t>
            </a:r>
            <a:r>
              <a:rPr lang="en-GB" sz="1500" b="1" baseline="-25000"/>
              <a:t>2</a:t>
            </a:r>
            <a:r>
              <a:rPr lang="en-GB" sz="1500" b="1"/>
              <a:t> is biased.  This means taking the expectation of the error term.</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8"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4"/>
          <p:cNvGraphicFramePr>
            <a:graphicFrameLocks noChangeAspect="1"/>
          </p:cNvGraphicFramePr>
          <p:nvPr>
            <p:extLst>
              <p:ext uri="{D42A27DB-BD31-4B8C-83A1-F6EECF244321}">
                <p14:modId xmlns:p14="http://schemas.microsoft.com/office/powerpoint/2010/main" val="2301482122"/>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1459"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5"/>
          <p:cNvGraphicFramePr>
            <a:graphicFrameLocks noChangeAspect="1"/>
          </p:cNvGraphicFramePr>
          <p:nvPr>
            <p:extLst>
              <p:ext uri="{D42A27DB-BD31-4B8C-83A1-F6EECF244321}">
                <p14:modId xmlns:p14="http://schemas.microsoft.com/office/powerpoint/2010/main" val="110295124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1460"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7"/>
          <p:cNvGraphicFramePr>
            <a:graphicFrameLocks noChangeAspect="1"/>
          </p:cNvGraphicFramePr>
          <p:nvPr>
            <p:extLst>
              <p:ext uri="{D42A27DB-BD31-4B8C-83A1-F6EECF244321}">
                <p14:modId xmlns:p14="http://schemas.microsoft.com/office/powerpoint/2010/main" val="3175620845"/>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1461" name="Equation" r:id="rId7" imgW="2171700" imgH="368300" progId="Equation.3">
                  <p:embed/>
                </p:oleObj>
              </mc:Choice>
              <mc:Fallback>
                <p:oleObj name="Equation" r:id="rId7" imgW="21717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8"/>
          <p:cNvGraphicFramePr>
            <a:graphicFrameLocks noChangeAspect="1"/>
          </p:cNvGraphicFramePr>
          <p:nvPr>
            <p:extLst>
              <p:ext uri="{D42A27DB-BD31-4B8C-83A1-F6EECF244321}">
                <p14:modId xmlns:p14="http://schemas.microsoft.com/office/powerpoint/2010/main" val="1860212825"/>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1462" name="Equation" r:id="rId9" imgW="1473200" imgH="368300" progId="Equation.3">
                  <p:embed/>
                </p:oleObj>
              </mc:Choice>
              <mc:Fallback>
                <p:oleObj name="Equation" r:id="rId9" imgW="14732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16"/>
          <p:cNvSpPr>
            <a:spLocks noChangeArrowheads="1"/>
          </p:cNvSpPr>
          <p:nvPr/>
        </p:nvSpPr>
        <p:spPr bwMode="auto">
          <a:xfrm>
            <a:off x="0" y="1674000"/>
            <a:ext cx="9144000" cy="224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19" name="Object 18"/>
          <p:cNvGraphicFramePr>
            <a:graphicFrameLocks noChangeAspect="1"/>
          </p:cNvGraphicFramePr>
          <p:nvPr>
            <p:extLst>
              <p:ext uri="{D42A27DB-BD31-4B8C-83A1-F6EECF244321}">
                <p14:modId xmlns:p14="http://schemas.microsoft.com/office/powerpoint/2010/main" val="2081675363"/>
              </p:ext>
            </p:extLst>
          </p:nvPr>
        </p:nvGraphicFramePr>
        <p:xfrm>
          <a:off x="1228725" y="2312988"/>
          <a:ext cx="6705600" cy="950912"/>
        </p:xfrm>
        <a:graphic>
          <a:graphicData uri="http://schemas.openxmlformats.org/presentationml/2006/ole">
            <mc:AlternateContent xmlns:mc="http://schemas.openxmlformats.org/markup-compatibility/2006">
              <mc:Choice xmlns:v="urn:schemas-microsoft-com:vml" Requires="v">
                <p:oleObj spid="_x0000_s11463" name="Equation" r:id="rId11" imgW="6705360" imgH="952200" progId="Equation.DSMT4">
                  <p:embed/>
                </p:oleObj>
              </mc:Choice>
              <mc:Fallback>
                <p:oleObj name="Equation" r:id="rId11" imgW="6705360" imgH="952200" progId="Equation.DSMT4">
                  <p:embed/>
                  <p:pic>
                    <p:nvPicPr>
                      <p:cNvPr id="0" name=""/>
                      <p:cNvPicPr>
                        <a:picLocks noChangeAspect="1" noChangeArrowheads="1"/>
                      </p:cNvPicPr>
                      <p:nvPr/>
                    </p:nvPicPr>
                    <p:blipFill>
                      <a:blip r:embed="rId12"/>
                      <a:srcRect/>
                      <a:stretch>
                        <a:fillRect/>
                      </a:stretch>
                    </p:blipFill>
                    <p:spPr bwMode="auto">
                      <a:xfrm>
                        <a:off x="1228725" y="2312988"/>
                        <a:ext cx="6705600"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a:spLocks noChangeArrowheads="1"/>
          </p:cNvSpPr>
          <p:nvPr/>
        </p:nvSpPr>
        <p:spPr bwMode="auto">
          <a:xfrm>
            <a:off x="0" y="1674000"/>
            <a:ext cx="9144000" cy="224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9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11</a:t>
            </a:r>
          </a:p>
        </p:txBody>
      </p:sp>
      <p:sp>
        <p:nvSpPr>
          <p:cNvPr id="122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it is not possible to obtain a closed-form expression for the expectation of the error term.  Both its numerator and its denominator are functions of </a:t>
            </a:r>
            <a:r>
              <a:rPr lang="en-GB" sz="1500" b="1" i="1"/>
              <a:t>w</a:t>
            </a:r>
            <a:r>
              <a:rPr lang="en-GB" sz="1500" b="1"/>
              <a:t> and there are no expected value rules that can allow us to simplify.</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8"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4"/>
          <p:cNvGraphicFramePr>
            <a:graphicFrameLocks noChangeAspect="1"/>
          </p:cNvGraphicFramePr>
          <p:nvPr>
            <p:extLst>
              <p:ext uri="{D42A27DB-BD31-4B8C-83A1-F6EECF244321}">
                <p14:modId xmlns:p14="http://schemas.microsoft.com/office/powerpoint/2010/main" val="2301482122"/>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2566"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5"/>
          <p:cNvGraphicFramePr>
            <a:graphicFrameLocks noChangeAspect="1"/>
          </p:cNvGraphicFramePr>
          <p:nvPr>
            <p:extLst>
              <p:ext uri="{D42A27DB-BD31-4B8C-83A1-F6EECF244321}">
                <p14:modId xmlns:p14="http://schemas.microsoft.com/office/powerpoint/2010/main" val="110295124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2567"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7"/>
          <p:cNvGraphicFramePr>
            <a:graphicFrameLocks noChangeAspect="1"/>
          </p:cNvGraphicFramePr>
          <p:nvPr>
            <p:extLst>
              <p:ext uri="{D42A27DB-BD31-4B8C-83A1-F6EECF244321}">
                <p14:modId xmlns:p14="http://schemas.microsoft.com/office/powerpoint/2010/main" val="3175620845"/>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2568" name="Equation" r:id="rId7" imgW="2171700" imgH="368300" progId="Equation.3">
                  <p:embed/>
                </p:oleObj>
              </mc:Choice>
              <mc:Fallback>
                <p:oleObj name="Equation" r:id="rId7" imgW="21717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8"/>
          <p:cNvGraphicFramePr>
            <a:graphicFrameLocks noChangeAspect="1"/>
          </p:cNvGraphicFramePr>
          <p:nvPr>
            <p:extLst>
              <p:ext uri="{D42A27DB-BD31-4B8C-83A1-F6EECF244321}">
                <p14:modId xmlns:p14="http://schemas.microsoft.com/office/powerpoint/2010/main" val="1860212825"/>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2569" name="Equation" r:id="rId9" imgW="1473200" imgH="368300" progId="Equation.3">
                  <p:embed/>
                </p:oleObj>
              </mc:Choice>
              <mc:Fallback>
                <p:oleObj name="Equation" r:id="rId9" imgW="14732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2081675363"/>
              </p:ext>
            </p:extLst>
          </p:nvPr>
        </p:nvGraphicFramePr>
        <p:xfrm>
          <a:off x="1228725" y="2312988"/>
          <a:ext cx="6705600" cy="950912"/>
        </p:xfrm>
        <a:graphic>
          <a:graphicData uri="http://schemas.openxmlformats.org/presentationml/2006/ole">
            <mc:AlternateContent xmlns:mc="http://schemas.openxmlformats.org/markup-compatibility/2006">
              <mc:Choice xmlns:v="urn:schemas-microsoft-com:vml" Requires="v">
                <p:oleObj spid="_x0000_s12570" name="Equation" r:id="rId11" imgW="6705360" imgH="952200" progId="Equation.DSMT4">
                  <p:embed/>
                </p:oleObj>
              </mc:Choice>
              <mc:Fallback>
                <p:oleObj name="Equation" r:id="rId11" imgW="6705360" imgH="952200" progId="Equation.DSMT4">
                  <p:embed/>
                  <p:pic>
                    <p:nvPicPr>
                      <p:cNvPr id="0" name=""/>
                      <p:cNvPicPr>
                        <a:picLocks noChangeAspect="1" noChangeArrowheads="1"/>
                      </p:cNvPicPr>
                      <p:nvPr/>
                    </p:nvPicPr>
                    <p:blipFill>
                      <a:blip r:embed="rId12"/>
                      <a:srcRect/>
                      <a:stretch>
                        <a:fillRect/>
                      </a:stretch>
                    </p:blipFill>
                    <p:spPr bwMode="auto">
                      <a:xfrm>
                        <a:off x="1228725" y="2312988"/>
                        <a:ext cx="6705600"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22"/>
          <p:cNvSpPr>
            <a:spLocks noChangeArrowheads="1"/>
          </p:cNvSpPr>
          <p:nvPr/>
        </p:nvSpPr>
        <p:spPr bwMode="auto">
          <a:xfrm>
            <a:off x="6338888" y="3214688"/>
            <a:ext cx="773112" cy="5397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21"/>
          <p:cNvSpPr>
            <a:spLocks noChangeArrowheads="1"/>
          </p:cNvSpPr>
          <p:nvPr/>
        </p:nvSpPr>
        <p:spPr bwMode="auto">
          <a:xfrm>
            <a:off x="6084887" y="1811338"/>
            <a:ext cx="1582737" cy="5397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2" name="Object 12"/>
          <p:cNvGraphicFramePr>
            <a:graphicFrameLocks noChangeAspect="1"/>
          </p:cNvGraphicFramePr>
          <p:nvPr>
            <p:extLst>
              <p:ext uri="{D42A27DB-BD31-4B8C-83A1-F6EECF244321}">
                <p14:modId xmlns:p14="http://schemas.microsoft.com/office/powerpoint/2010/main" val="2247516815"/>
              </p:ext>
            </p:extLst>
          </p:nvPr>
        </p:nvGraphicFramePr>
        <p:xfrm>
          <a:off x="6577013" y="3556000"/>
          <a:ext cx="265112" cy="214313"/>
        </p:xfrm>
        <a:graphic>
          <a:graphicData uri="http://schemas.openxmlformats.org/presentationml/2006/ole">
            <mc:AlternateContent xmlns:mc="http://schemas.openxmlformats.org/markup-compatibility/2006">
              <mc:Choice xmlns:v="urn:schemas-microsoft-com:vml" Requires="v">
                <p:oleObj spid="_x0000_s12571" name="Equation" r:id="rId13" imgW="266353" imgH="215619" progId="Equation.3">
                  <p:embed/>
                </p:oleObj>
              </mc:Choice>
              <mc:Fallback>
                <p:oleObj name="Equation" r:id="rId13" imgW="266353" imgH="215619"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77013" y="3556000"/>
                        <a:ext cx="26511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13"/>
          <p:cNvGraphicFramePr>
            <a:graphicFrameLocks noChangeAspect="1"/>
          </p:cNvGraphicFramePr>
          <p:nvPr>
            <p:extLst>
              <p:ext uri="{D42A27DB-BD31-4B8C-83A1-F6EECF244321}">
                <p14:modId xmlns:p14="http://schemas.microsoft.com/office/powerpoint/2010/main" val="2160824658"/>
              </p:ext>
            </p:extLst>
          </p:nvPr>
        </p:nvGraphicFramePr>
        <p:xfrm>
          <a:off x="6754813" y="1811338"/>
          <a:ext cx="265112" cy="214312"/>
        </p:xfrm>
        <a:graphic>
          <a:graphicData uri="http://schemas.openxmlformats.org/presentationml/2006/ole">
            <mc:AlternateContent xmlns:mc="http://schemas.openxmlformats.org/markup-compatibility/2006">
              <mc:Choice xmlns:v="urn:schemas-microsoft-com:vml" Requires="v">
                <p:oleObj spid="_x0000_s12572" name="Equation" r:id="rId15" imgW="266353" imgH="215619" progId="Equation.3">
                  <p:embed/>
                </p:oleObj>
              </mc:Choice>
              <mc:Fallback>
                <p:oleObj name="Equation" r:id="rId15" imgW="266353" imgH="215619"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54813" y="1811338"/>
                        <a:ext cx="26511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Line 14"/>
          <p:cNvSpPr>
            <a:spLocks noChangeShapeType="1"/>
          </p:cNvSpPr>
          <p:nvPr/>
        </p:nvSpPr>
        <p:spPr bwMode="auto">
          <a:xfrm>
            <a:off x="6481763" y="3251200"/>
            <a:ext cx="144462" cy="28733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1" name="Line 15"/>
          <p:cNvSpPr>
            <a:spLocks noChangeShapeType="1"/>
          </p:cNvSpPr>
          <p:nvPr/>
        </p:nvSpPr>
        <p:spPr bwMode="auto">
          <a:xfrm flipH="1">
            <a:off x="6842125" y="3251200"/>
            <a:ext cx="144463" cy="28733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2" name="Line 16"/>
          <p:cNvSpPr>
            <a:spLocks noChangeShapeType="1"/>
          </p:cNvSpPr>
          <p:nvPr/>
        </p:nvSpPr>
        <p:spPr bwMode="auto">
          <a:xfrm flipH="1" flipV="1">
            <a:off x="6934200" y="2027238"/>
            <a:ext cx="144463" cy="287337"/>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3" name="Line 17"/>
          <p:cNvSpPr>
            <a:spLocks noChangeShapeType="1"/>
          </p:cNvSpPr>
          <p:nvPr/>
        </p:nvSpPr>
        <p:spPr bwMode="auto">
          <a:xfrm flipV="1">
            <a:off x="6678613" y="2027238"/>
            <a:ext cx="144462" cy="287337"/>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4" name="Line 18"/>
          <p:cNvSpPr>
            <a:spLocks noChangeShapeType="1"/>
          </p:cNvSpPr>
          <p:nvPr/>
        </p:nvSpPr>
        <p:spPr bwMode="auto">
          <a:xfrm flipH="1">
            <a:off x="6227763" y="1954213"/>
            <a:ext cx="503237" cy="3413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5" name="Line 18"/>
          <p:cNvSpPr>
            <a:spLocks noChangeShapeType="1"/>
          </p:cNvSpPr>
          <p:nvPr/>
        </p:nvSpPr>
        <p:spPr bwMode="auto">
          <a:xfrm>
            <a:off x="7018338" y="1954800"/>
            <a:ext cx="503237" cy="3413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16"/>
          <p:cNvSpPr>
            <a:spLocks noChangeArrowheads="1"/>
          </p:cNvSpPr>
          <p:nvPr/>
        </p:nvSpPr>
        <p:spPr bwMode="auto">
          <a:xfrm>
            <a:off x="0" y="4028400"/>
            <a:ext cx="9144000" cy="12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31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12</a:t>
            </a:r>
          </a:p>
        </p:txBody>
      </p:sp>
      <p:sp>
        <p:nvSpPr>
          <p:cNvPr id="1331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As a second-best measure, we take plims and investigate what would happen in large samples.  The plim rules often allow us to obtain analytical results when the expected value rules do not.</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6" name="Rectangle 16"/>
          <p:cNvSpPr>
            <a:spLocks noChangeArrowheads="1"/>
          </p:cNvSpPr>
          <p:nvPr/>
        </p:nvSpPr>
        <p:spPr bwMode="auto">
          <a:xfrm>
            <a:off x="0" y="1674000"/>
            <a:ext cx="9144000" cy="22463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22"/>
          <p:cNvSpPr>
            <a:spLocks noChangeArrowheads="1"/>
          </p:cNvSpPr>
          <p:nvPr/>
        </p:nvSpPr>
        <p:spPr bwMode="auto">
          <a:xfrm>
            <a:off x="6338888" y="3214688"/>
            <a:ext cx="773112" cy="5397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21"/>
          <p:cNvSpPr>
            <a:spLocks noChangeArrowheads="1"/>
          </p:cNvSpPr>
          <p:nvPr/>
        </p:nvSpPr>
        <p:spPr bwMode="auto">
          <a:xfrm>
            <a:off x="6084887" y="1811338"/>
            <a:ext cx="1582737" cy="5397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9" name="Object 12"/>
          <p:cNvGraphicFramePr>
            <a:graphicFrameLocks noChangeAspect="1"/>
          </p:cNvGraphicFramePr>
          <p:nvPr>
            <p:extLst>
              <p:ext uri="{D42A27DB-BD31-4B8C-83A1-F6EECF244321}">
                <p14:modId xmlns:p14="http://schemas.microsoft.com/office/powerpoint/2010/main" val="3533043035"/>
              </p:ext>
            </p:extLst>
          </p:nvPr>
        </p:nvGraphicFramePr>
        <p:xfrm>
          <a:off x="6577013" y="3556000"/>
          <a:ext cx="265112" cy="214313"/>
        </p:xfrm>
        <a:graphic>
          <a:graphicData uri="http://schemas.openxmlformats.org/presentationml/2006/ole">
            <mc:AlternateContent xmlns:mc="http://schemas.openxmlformats.org/markup-compatibility/2006">
              <mc:Choice xmlns:v="urn:schemas-microsoft-com:vml" Requires="v">
                <p:oleObj spid="_x0000_s13604" name="Equation" r:id="rId3" imgW="266353" imgH="215619" progId="Equation.3">
                  <p:embed/>
                </p:oleObj>
              </mc:Choice>
              <mc:Fallback>
                <p:oleObj name="Equation" r:id="rId3" imgW="266353" imgH="21561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7013" y="3556000"/>
                        <a:ext cx="26511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3"/>
          <p:cNvGraphicFramePr>
            <a:graphicFrameLocks noChangeAspect="1"/>
          </p:cNvGraphicFramePr>
          <p:nvPr>
            <p:extLst>
              <p:ext uri="{D42A27DB-BD31-4B8C-83A1-F6EECF244321}">
                <p14:modId xmlns:p14="http://schemas.microsoft.com/office/powerpoint/2010/main" val="2952886389"/>
              </p:ext>
            </p:extLst>
          </p:nvPr>
        </p:nvGraphicFramePr>
        <p:xfrm>
          <a:off x="6754813" y="1811338"/>
          <a:ext cx="265112" cy="214312"/>
        </p:xfrm>
        <a:graphic>
          <a:graphicData uri="http://schemas.openxmlformats.org/presentationml/2006/ole">
            <mc:AlternateContent xmlns:mc="http://schemas.openxmlformats.org/markup-compatibility/2006">
              <mc:Choice xmlns:v="urn:schemas-microsoft-com:vml" Requires="v">
                <p:oleObj spid="_x0000_s13605" name="Equation" r:id="rId5" imgW="266353" imgH="215619" progId="Equation.3">
                  <p:embed/>
                </p:oleObj>
              </mc:Choice>
              <mc:Fallback>
                <p:oleObj name="Equation" r:id="rId5" imgW="266353" imgH="21561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4813" y="1811338"/>
                        <a:ext cx="26511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Line 14"/>
          <p:cNvSpPr>
            <a:spLocks noChangeShapeType="1"/>
          </p:cNvSpPr>
          <p:nvPr/>
        </p:nvSpPr>
        <p:spPr bwMode="auto">
          <a:xfrm>
            <a:off x="6481763" y="3251200"/>
            <a:ext cx="144462" cy="28733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2" name="Line 15"/>
          <p:cNvSpPr>
            <a:spLocks noChangeShapeType="1"/>
          </p:cNvSpPr>
          <p:nvPr/>
        </p:nvSpPr>
        <p:spPr bwMode="auto">
          <a:xfrm flipH="1">
            <a:off x="6842125" y="3251200"/>
            <a:ext cx="144463" cy="287338"/>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3" name="Line 16"/>
          <p:cNvSpPr>
            <a:spLocks noChangeShapeType="1"/>
          </p:cNvSpPr>
          <p:nvPr/>
        </p:nvSpPr>
        <p:spPr bwMode="auto">
          <a:xfrm flipH="1" flipV="1">
            <a:off x="6934200" y="2027238"/>
            <a:ext cx="144463" cy="287337"/>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4" name="Line 17"/>
          <p:cNvSpPr>
            <a:spLocks noChangeShapeType="1"/>
          </p:cNvSpPr>
          <p:nvPr/>
        </p:nvSpPr>
        <p:spPr bwMode="auto">
          <a:xfrm flipV="1">
            <a:off x="6678613" y="2027238"/>
            <a:ext cx="144462" cy="287337"/>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5" name="Line 18"/>
          <p:cNvSpPr>
            <a:spLocks noChangeShapeType="1"/>
          </p:cNvSpPr>
          <p:nvPr/>
        </p:nvSpPr>
        <p:spPr bwMode="auto">
          <a:xfrm flipH="1">
            <a:off x="6227763" y="1954213"/>
            <a:ext cx="503237" cy="3413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0"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1" name="Object 4"/>
          <p:cNvGraphicFramePr>
            <a:graphicFrameLocks noChangeAspect="1"/>
          </p:cNvGraphicFramePr>
          <p:nvPr>
            <p:extLst>
              <p:ext uri="{D42A27DB-BD31-4B8C-83A1-F6EECF244321}">
                <p14:modId xmlns:p14="http://schemas.microsoft.com/office/powerpoint/2010/main" val="2301482122"/>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3606" name="Equation" r:id="rId6" imgW="2120900" imgH="368300" progId="Equation.3">
                  <p:embed/>
                </p:oleObj>
              </mc:Choice>
              <mc:Fallback>
                <p:oleObj name="Equation" r:id="rId6" imgW="2120900" imgH="3683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5"/>
          <p:cNvGraphicFramePr>
            <a:graphicFrameLocks noChangeAspect="1"/>
          </p:cNvGraphicFramePr>
          <p:nvPr>
            <p:extLst>
              <p:ext uri="{D42A27DB-BD31-4B8C-83A1-F6EECF244321}">
                <p14:modId xmlns:p14="http://schemas.microsoft.com/office/powerpoint/2010/main" val="110295124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3607" name="Equation" r:id="rId8" imgW="1358900" imgH="279400" progId="Equation.3">
                  <p:embed/>
                </p:oleObj>
              </mc:Choice>
              <mc:Fallback>
                <p:oleObj name="Equation" r:id="rId8" imgW="1358900" imgH="2794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7"/>
          <p:cNvGraphicFramePr>
            <a:graphicFrameLocks noChangeAspect="1"/>
          </p:cNvGraphicFramePr>
          <p:nvPr>
            <p:extLst>
              <p:ext uri="{D42A27DB-BD31-4B8C-83A1-F6EECF244321}">
                <p14:modId xmlns:p14="http://schemas.microsoft.com/office/powerpoint/2010/main" val="3175620845"/>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3608" name="Equation" r:id="rId10" imgW="2171700" imgH="368300" progId="Equation.3">
                  <p:embed/>
                </p:oleObj>
              </mc:Choice>
              <mc:Fallback>
                <p:oleObj name="Equation" r:id="rId10" imgW="2171700" imgH="3683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8"/>
          <p:cNvGraphicFramePr>
            <a:graphicFrameLocks noChangeAspect="1"/>
          </p:cNvGraphicFramePr>
          <p:nvPr>
            <p:extLst>
              <p:ext uri="{D42A27DB-BD31-4B8C-83A1-F6EECF244321}">
                <p14:modId xmlns:p14="http://schemas.microsoft.com/office/powerpoint/2010/main" val="1860212825"/>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3609" name="Equation" r:id="rId12" imgW="1473200" imgH="368300" progId="Equation.3">
                  <p:embed/>
                </p:oleObj>
              </mc:Choice>
              <mc:Fallback>
                <p:oleObj name="Equation" r:id="rId12" imgW="1473200" imgH="3683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65989199"/>
              </p:ext>
            </p:extLst>
          </p:nvPr>
        </p:nvGraphicFramePr>
        <p:xfrm>
          <a:off x="1228725" y="2312988"/>
          <a:ext cx="6705600" cy="950912"/>
        </p:xfrm>
        <a:graphic>
          <a:graphicData uri="http://schemas.openxmlformats.org/presentationml/2006/ole">
            <mc:AlternateContent xmlns:mc="http://schemas.openxmlformats.org/markup-compatibility/2006">
              <mc:Choice xmlns:v="urn:schemas-microsoft-com:vml" Requires="v">
                <p:oleObj spid="_x0000_s13610" name="Equation" r:id="rId14" imgW="6705360" imgH="952200" progId="Equation.DSMT4">
                  <p:embed/>
                </p:oleObj>
              </mc:Choice>
              <mc:Fallback>
                <p:oleObj name="Equation" r:id="rId14" imgW="6705360" imgH="952200" progId="Equation.DSMT4">
                  <p:embed/>
                  <p:pic>
                    <p:nvPicPr>
                      <p:cNvPr id="0" name="Object 1"/>
                      <p:cNvPicPr>
                        <a:picLocks noChangeAspect="1" noChangeArrowheads="1"/>
                      </p:cNvPicPr>
                      <p:nvPr/>
                    </p:nvPicPr>
                    <p:blipFill>
                      <a:blip r:embed="rId15"/>
                      <a:srcRect/>
                      <a:stretch>
                        <a:fillRect/>
                      </a:stretch>
                    </p:blipFill>
                    <p:spPr bwMode="auto">
                      <a:xfrm>
                        <a:off x="1228725" y="2312988"/>
                        <a:ext cx="6705600"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 name="Line 18"/>
          <p:cNvSpPr>
            <a:spLocks noChangeShapeType="1"/>
          </p:cNvSpPr>
          <p:nvPr/>
        </p:nvSpPr>
        <p:spPr bwMode="auto">
          <a:xfrm>
            <a:off x="7018338" y="1954800"/>
            <a:ext cx="503237" cy="34131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aphicFrame>
        <p:nvGraphicFramePr>
          <p:cNvPr id="13327" name="Object 1"/>
          <p:cNvGraphicFramePr>
            <a:graphicFrameLocks noChangeAspect="1"/>
          </p:cNvGraphicFramePr>
          <p:nvPr>
            <p:extLst>
              <p:ext uri="{D42A27DB-BD31-4B8C-83A1-F6EECF244321}">
                <p14:modId xmlns:p14="http://schemas.microsoft.com/office/powerpoint/2010/main" val="1994247762"/>
              </p:ext>
            </p:extLst>
          </p:nvPr>
        </p:nvGraphicFramePr>
        <p:xfrm>
          <a:off x="568325" y="4140000"/>
          <a:ext cx="5511800" cy="1027113"/>
        </p:xfrm>
        <a:graphic>
          <a:graphicData uri="http://schemas.openxmlformats.org/presentationml/2006/ole">
            <mc:AlternateContent xmlns:mc="http://schemas.openxmlformats.org/markup-compatibility/2006">
              <mc:Choice xmlns:v="urn:schemas-microsoft-com:vml" Requires="v">
                <p:oleObj spid="_x0000_s13611" name="Equation" r:id="rId16" imgW="5511600" imgH="1028520" progId="Equation.DSMT4">
                  <p:embed/>
                </p:oleObj>
              </mc:Choice>
              <mc:Fallback>
                <p:oleObj name="Equation" r:id="rId16" imgW="5511600" imgH="1028520" progId="Equation.DSMT4">
                  <p:embed/>
                  <p:pic>
                    <p:nvPicPr>
                      <p:cNvPr id="0" name="Object 1"/>
                      <p:cNvPicPr>
                        <a:picLocks noChangeAspect="1" noChangeArrowheads="1"/>
                      </p:cNvPicPr>
                      <p:nvPr/>
                    </p:nvPicPr>
                    <p:blipFill>
                      <a:blip r:embed="rId17"/>
                      <a:srcRect/>
                      <a:stretch>
                        <a:fillRect/>
                      </a:stretch>
                    </p:blipFill>
                    <p:spPr bwMode="auto">
                      <a:xfrm>
                        <a:off x="568325" y="4140000"/>
                        <a:ext cx="55118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342"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13</a:t>
            </a:r>
          </a:p>
        </p:txBody>
      </p:sp>
      <p:sp>
        <p:nvSpPr>
          <p:cNvPr id="1434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focus on the error term.  We would like to use the plim quotient rule.  The plim of a quotient is the plim of the numerator divided by the plim of the denominator, provided that both of these limits exist.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31" name="Rectangle 16"/>
          <p:cNvSpPr>
            <a:spLocks noChangeArrowheads="1"/>
          </p:cNvSpPr>
          <p:nvPr/>
        </p:nvSpPr>
        <p:spPr bwMode="auto">
          <a:xfrm>
            <a:off x="0" y="1674000"/>
            <a:ext cx="9144000" cy="278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3518183018"/>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4550"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5"/>
          <p:cNvGraphicFramePr>
            <a:graphicFrameLocks noChangeAspect="1"/>
          </p:cNvGraphicFramePr>
          <p:nvPr>
            <p:extLst>
              <p:ext uri="{D42A27DB-BD31-4B8C-83A1-F6EECF244321}">
                <p14:modId xmlns:p14="http://schemas.microsoft.com/office/powerpoint/2010/main" val="2745997366"/>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4551"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306042946"/>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4552" name="Equation" r:id="rId7" imgW="2171700" imgH="368300" progId="Equation.3">
                  <p:embed/>
                </p:oleObj>
              </mc:Choice>
              <mc:Fallback>
                <p:oleObj name="Equation" r:id="rId7" imgW="21717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8"/>
          <p:cNvGraphicFramePr>
            <a:graphicFrameLocks noChangeAspect="1"/>
          </p:cNvGraphicFramePr>
          <p:nvPr>
            <p:extLst>
              <p:ext uri="{D42A27DB-BD31-4B8C-83A1-F6EECF244321}">
                <p14:modId xmlns:p14="http://schemas.microsoft.com/office/powerpoint/2010/main" val="838738214"/>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4553" name="Equation" r:id="rId9" imgW="1473200" imgH="368300" progId="Equation.3">
                  <p:embed/>
                </p:oleObj>
              </mc:Choice>
              <mc:Fallback>
                <p:oleObj name="Equation" r:id="rId9" imgW="14732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6"/>
          <p:cNvSpPr>
            <a:spLocks noChangeArrowheads="1"/>
          </p:cNvSpPr>
          <p:nvPr/>
        </p:nvSpPr>
        <p:spPr bwMode="auto">
          <a:xfrm>
            <a:off x="0" y="4564050"/>
            <a:ext cx="9144000" cy="950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40" name="Picture 1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00200" y="46339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Rectangle 14"/>
          <p:cNvSpPr>
            <a:spLocks noChangeArrowheads="1"/>
          </p:cNvSpPr>
          <p:nvPr/>
        </p:nvSpPr>
        <p:spPr bwMode="auto">
          <a:xfrm>
            <a:off x="4244975" y="46259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graphicFrame>
        <p:nvGraphicFramePr>
          <p:cNvPr id="18" name="Object 17"/>
          <p:cNvGraphicFramePr>
            <a:graphicFrameLocks noChangeAspect="1"/>
          </p:cNvGraphicFramePr>
          <p:nvPr>
            <p:extLst>
              <p:ext uri="{D42A27DB-BD31-4B8C-83A1-F6EECF244321}">
                <p14:modId xmlns:p14="http://schemas.microsoft.com/office/powerpoint/2010/main" val="3481551276"/>
              </p:ext>
            </p:extLst>
          </p:nvPr>
        </p:nvGraphicFramePr>
        <p:xfrm>
          <a:off x="1911350" y="1768475"/>
          <a:ext cx="5740400" cy="2573338"/>
        </p:xfrm>
        <a:graphic>
          <a:graphicData uri="http://schemas.openxmlformats.org/presentationml/2006/ole">
            <mc:AlternateContent xmlns:mc="http://schemas.openxmlformats.org/markup-compatibility/2006">
              <mc:Choice xmlns:v="urn:schemas-microsoft-com:vml" Requires="v">
                <p:oleObj spid="_x0000_s14554" name="Equation" r:id="rId12" imgW="5740200" imgH="2577960" progId="Equation.DSMT4">
                  <p:embed/>
                </p:oleObj>
              </mc:Choice>
              <mc:Fallback>
                <p:oleObj name="Equation" r:id="rId12" imgW="5740200" imgH="2577960" progId="Equation.DSMT4">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11350" y="1768475"/>
                        <a:ext cx="5740400" cy="257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25"/>
          <p:cNvSpPr/>
          <p:nvPr/>
        </p:nvSpPr>
        <p:spPr bwMode="auto">
          <a:xfrm>
            <a:off x="2790825" y="2838451"/>
            <a:ext cx="5172075" cy="1524000"/>
          </a:xfrm>
          <a:prstGeom prst="rect">
            <a:avLst/>
          </a:prstGeom>
          <a:solidFill>
            <a:schemeClr val="accent3"/>
          </a:solidFill>
          <a:ln w="9525" cap="flat" cmpd="sng" algn="ctr">
            <a:noFill/>
            <a:prstDash val="solid"/>
            <a:round/>
            <a:headEnd type="none" w="med" len="med"/>
            <a:tailEnd type="none" w="med" len="med"/>
          </a:ln>
          <a:effectLst/>
        </p:spPr>
        <p:txBody>
          <a:bodyPr/>
          <a:lstStyle/>
          <a:p>
            <a:pPr>
              <a:defRPr/>
            </a:pPr>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6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14</a:t>
            </a:r>
          </a:p>
        </p:txBody>
      </p:sp>
      <p:sp>
        <p:nvSpPr>
          <p:cNvPr id="1536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as the expression stands, the numerator and the denominator of the error term do not have limits.  The denominator increases indefinitely as the sample size increases.  The nominator has no particular limit.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31" name="Rectangle 16"/>
          <p:cNvSpPr>
            <a:spLocks noChangeArrowheads="1"/>
          </p:cNvSpPr>
          <p:nvPr/>
        </p:nvSpPr>
        <p:spPr bwMode="auto">
          <a:xfrm>
            <a:off x="0" y="1674000"/>
            <a:ext cx="9144000" cy="278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3518183018"/>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5565"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5"/>
          <p:cNvGraphicFramePr>
            <a:graphicFrameLocks noChangeAspect="1"/>
          </p:cNvGraphicFramePr>
          <p:nvPr>
            <p:extLst>
              <p:ext uri="{D42A27DB-BD31-4B8C-83A1-F6EECF244321}">
                <p14:modId xmlns:p14="http://schemas.microsoft.com/office/powerpoint/2010/main" val="2745997366"/>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5566"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7"/>
          <p:cNvGraphicFramePr>
            <a:graphicFrameLocks noChangeAspect="1"/>
          </p:cNvGraphicFramePr>
          <p:nvPr>
            <p:extLst>
              <p:ext uri="{D42A27DB-BD31-4B8C-83A1-F6EECF244321}">
                <p14:modId xmlns:p14="http://schemas.microsoft.com/office/powerpoint/2010/main" val="306042946"/>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5567" name="Equation" r:id="rId7" imgW="2171700" imgH="368300" progId="Equation.3">
                  <p:embed/>
                </p:oleObj>
              </mc:Choice>
              <mc:Fallback>
                <p:oleObj name="Equation" r:id="rId7" imgW="21717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8"/>
          <p:cNvGraphicFramePr>
            <a:graphicFrameLocks noChangeAspect="1"/>
          </p:cNvGraphicFramePr>
          <p:nvPr>
            <p:extLst>
              <p:ext uri="{D42A27DB-BD31-4B8C-83A1-F6EECF244321}">
                <p14:modId xmlns:p14="http://schemas.microsoft.com/office/powerpoint/2010/main" val="838738214"/>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5568" name="Equation" r:id="rId9" imgW="1473200" imgH="368300" progId="Equation.3">
                  <p:embed/>
                </p:oleObj>
              </mc:Choice>
              <mc:Fallback>
                <p:oleObj name="Equation" r:id="rId9" imgW="14732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Rectangle 16"/>
          <p:cNvSpPr>
            <a:spLocks noChangeArrowheads="1"/>
          </p:cNvSpPr>
          <p:nvPr/>
        </p:nvSpPr>
        <p:spPr bwMode="auto">
          <a:xfrm>
            <a:off x="0" y="4564050"/>
            <a:ext cx="9144000" cy="950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39" name="Picture 15"/>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00200" y="46339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Rectangle 14"/>
          <p:cNvSpPr>
            <a:spLocks noChangeArrowheads="1"/>
          </p:cNvSpPr>
          <p:nvPr/>
        </p:nvSpPr>
        <p:spPr bwMode="auto">
          <a:xfrm>
            <a:off x="4244975" y="46259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graphicFrame>
        <p:nvGraphicFramePr>
          <p:cNvPr id="2" name="Object 1"/>
          <p:cNvGraphicFramePr>
            <a:graphicFrameLocks noChangeAspect="1"/>
          </p:cNvGraphicFramePr>
          <p:nvPr>
            <p:extLst>
              <p:ext uri="{D42A27DB-BD31-4B8C-83A1-F6EECF244321}">
                <p14:modId xmlns:p14="http://schemas.microsoft.com/office/powerpoint/2010/main" val="1757932277"/>
              </p:ext>
            </p:extLst>
          </p:nvPr>
        </p:nvGraphicFramePr>
        <p:xfrm>
          <a:off x="1911350" y="1768475"/>
          <a:ext cx="5740400" cy="2573338"/>
        </p:xfrm>
        <a:graphic>
          <a:graphicData uri="http://schemas.openxmlformats.org/presentationml/2006/ole">
            <mc:AlternateContent xmlns:mc="http://schemas.openxmlformats.org/markup-compatibility/2006">
              <mc:Choice xmlns:v="urn:schemas-microsoft-com:vml" Requires="v">
                <p:oleObj spid="_x0000_s15569" name="Equation" r:id="rId12" imgW="5740200" imgH="2577960" progId="Equation.DSMT4">
                  <p:embed/>
                </p:oleObj>
              </mc:Choice>
              <mc:Fallback>
                <p:oleObj name="Equation" r:id="rId12" imgW="5740200" imgH="2577960" progId="Equation.DSMT4">
                  <p:embed/>
                  <p:pic>
                    <p:nvPicPr>
                      <p:cNvPr id="0" name="Object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11350" y="1768475"/>
                        <a:ext cx="5740400" cy="257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Rectangle 2"/>
          <p:cNvSpPr/>
          <p:nvPr/>
        </p:nvSpPr>
        <p:spPr bwMode="auto">
          <a:xfrm>
            <a:off x="2790825" y="2838451"/>
            <a:ext cx="5172075" cy="1524000"/>
          </a:xfrm>
          <a:prstGeom prst="rect">
            <a:avLst/>
          </a:prstGeom>
          <a:solidFill>
            <a:schemeClr val="accent3"/>
          </a:solidFill>
          <a:ln w="9525" cap="flat" cmpd="sng" algn="ctr">
            <a:noFill/>
            <a:prstDash val="solid"/>
            <a:round/>
            <a:headEnd type="none" w="med" len="med"/>
            <a:tailEnd type="none" w="med" len="med"/>
          </a:ln>
          <a:effectLst/>
        </p:spPr>
        <p:txBody>
          <a:bodyPr/>
          <a:lstStyle/>
          <a:p>
            <a:pPr>
              <a:defRPr/>
            </a:pPr>
            <a:endParaRPr lang="en-GB"/>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16"/>
          <p:cNvSpPr>
            <a:spLocks noChangeArrowheads="1"/>
          </p:cNvSpPr>
          <p:nvPr/>
        </p:nvSpPr>
        <p:spPr bwMode="auto">
          <a:xfrm>
            <a:off x="0" y="1674000"/>
            <a:ext cx="9144000" cy="2782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90"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15</a:t>
            </a:r>
          </a:p>
        </p:txBody>
      </p:sp>
      <p:sp>
        <p:nvSpPr>
          <p:cNvPr id="1639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To deal with this problem, we divide both the numerator and the denominator by </a:t>
            </a:r>
            <a:r>
              <a:rPr lang="en-GB" sz="1500" b="1" i="1"/>
              <a:t>n</a:t>
            </a:r>
            <a:r>
              <a:rPr lang="en-GB" sz="1500" b="1"/>
              <a:t>.</a:t>
            </a:r>
          </a:p>
          <a:p>
            <a:pPr>
              <a:spcBef>
                <a:spcPct val="50000"/>
              </a:spcBef>
            </a:pPr>
            <a:endParaRPr lang="en-GB" sz="1500" b="1"/>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1" name="Rectangle 16"/>
          <p:cNvSpPr>
            <a:spLocks noChangeArrowheads="1"/>
          </p:cNvSpPr>
          <p:nvPr/>
        </p:nvSpPr>
        <p:spPr bwMode="auto">
          <a:xfrm>
            <a:off x="0" y="4564050"/>
            <a:ext cx="9144000" cy="950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22"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463391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14"/>
          <p:cNvSpPr>
            <a:spLocks noChangeArrowheads="1"/>
          </p:cNvSpPr>
          <p:nvPr/>
        </p:nvSpPr>
        <p:spPr bwMode="auto">
          <a:xfrm>
            <a:off x="4244975" y="462597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24"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4"/>
          <p:cNvGraphicFramePr>
            <a:graphicFrameLocks noChangeAspect="1"/>
          </p:cNvGraphicFramePr>
          <p:nvPr>
            <p:extLst>
              <p:ext uri="{D42A27DB-BD31-4B8C-83A1-F6EECF244321}">
                <p14:modId xmlns:p14="http://schemas.microsoft.com/office/powerpoint/2010/main" val="3518183018"/>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6600" name="Equation" r:id="rId4" imgW="2120900" imgH="368300" progId="Equation.3">
                  <p:embed/>
                </p:oleObj>
              </mc:Choice>
              <mc:Fallback>
                <p:oleObj name="Equation" r:id="rId4" imgW="2120900" imgH="3683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5"/>
          <p:cNvGraphicFramePr>
            <a:graphicFrameLocks noChangeAspect="1"/>
          </p:cNvGraphicFramePr>
          <p:nvPr>
            <p:extLst>
              <p:ext uri="{D42A27DB-BD31-4B8C-83A1-F6EECF244321}">
                <p14:modId xmlns:p14="http://schemas.microsoft.com/office/powerpoint/2010/main" val="2745997366"/>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6601" name="Equation" r:id="rId6" imgW="1358900" imgH="279400" progId="Equation.3">
                  <p:embed/>
                </p:oleObj>
              </mc:Choice>
              <mc:Fallback>
                <p:oleObj name="Equation" r:id="rId6" imgW="1358900" imgH="279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7"/>
          <p:cNvGraphicFramePr>
            <a:graphicFrameLocks noChangeAspect="1"/>
          </p:cNvGraphicFramePr>
          <p:nvPr>
            <p:extLst>
              <p:ext uri="{D42A27DB-BD31-4B8C-83A1-F6EECF244321}">
                <p14:modId xmlns:p14="http://schemas.microsoft.com/office/powerpoint/2010/main" val="306042946"/>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6602" name="Equation" r:id="rId8" imgW="2171700" imgH="368300" progId="Equation.3">
                  <p:embed/>
                </p:oleObj>
              </mc:Choice>
              <mc:Fallback>
                <p:oleObj name="Equation" r:id="rId8" imgW="2171700" imgH="3683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8"/>
          <p:cNvGraphicFramePr>
            <a:graphicFrameLocks noChangeAspect="1"/>
          </p:cNvGraphicFramePr>
          <p:nvPr>
            <p:extLst>
              <p:ext uri="{D42A27DB-BD31-4B8C-83A1-F6EECF244321}">
                <p14:modId xmlns:p14="http://schemas.microsoft.com/office/powerpoint/2010/main" val="838738214"/>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6603" name="Equation" r:id="rId10" imgW="1473200" imgH="368300" progId="Equation.3">
                  <p:embed/>
                </p:oleObj>
              </mc:Choice>
              <mc:Fallback>
                <p:oleObj name="Equation" r:id="rId10" imgW="1473200" imgH="3683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757932277"/>
              </p:ext>
            </p:extLst>
          </p:nvPr>
        </p:nvGraphicFramePr>
        <p:xfrm>
          <a:off x="1911350" y="1768475"/>
          <a:ext cx="5740400" cy="2573338"/>
        </p:xfrm>
        <a:graphic>
          <a:graphicData uri="http://schemas.openxmlformats.org/presentationml/2006/ole">
            <mc:AlternateContent xmlns:mc="http://schemas.openxmlformats.org/markup-compatibility/2006">
              <mc:Choice xmlns:v="urn:schemas-microsoft-com:vml" Requires="v">
                <p:oleObj spid="_x0000_s16604" name="Equation" r:id="rId12" imgW="5740200" imgH="2577960" progId="Equation.DSMT4">
                  <p:embed/>
                </p:oleObj>
              </mc:Choice>
              <mc:Fallback>
                <p:oleObj name="Equation" r:id="rId12" imgW="5740200" imgH="2577960" progId="Equation.DSMT4">
                  <p:embed/>
                  <p:pic>
                    <p:nvPicPr>
                      <p:cNvPr id="0" name="Object 1"/>
                      <p:cNvPicPr>
                        <a:picLocks noChangeAspect="1" noChangeArrowheads="1"/>
                      </p:cNvPicPr>
                      <p:nvPr/>
                    </p:nvPicPr>
                    <p:blipFill>
                      <a:blip r:embed="rId13"/>
                      <a:srcRect/>
                      <a:stretch>
                        <a:fillRect/>
                      </a:stretch>
                    </p:blipFill>
                    <p:spPr bwMode="auto">
                      <a:xfrm>
                        <a:off x="1911350" y="1768475"/>
                        <a:ext cx="5740400" cy="257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16"/>
          <p:cNvSpPr>
            <a:spLocks noChangeArrowheads="1"/>
          </p:cNvSpPr>
          <p:nvPr/>
        </p:nvSpPr>
        <p:spPr bwMode="auto">
          <a:xfrm>
            <a:off x="0" y="1674000"/>
            <a:ext cx="9144000" cy="171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7" name="Rectangle 16"/>
          <p:cNvSpPr>
            <a:spLocks noChangeArrowheads="1"/>
          </p:cNvSpPr>
          <p:nvPr/>
        </p:nvSpPr>
        <p:spPr bwMode="auto">
          <a:xfrm>
            <a:off x="0" y="3492000"/>
            <a:ext cx="9144000" cy="18081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414"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16</a:t>
            </a:r>
          </a:p>
        </p:txBody>
      </p:sp>
      <p:sp>
        <p:nvSpPr>
          <p:cNvPr id="1741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It can be shown that the limit of the numerator is the covariance of </a:t>
            </a:r>
            <a:r>
              <a:rPr lang="en-GB" sz="1500" b="1" i="1"/>
              <a:t>X</a:t>
            </a:r>
            <a:r>
              <a:rPr lang="en-GB" sz="1500" b="1"/>
              <a:t> and </a:t>
            </a:r>
            <a:r>
              <a:rPr lang="en-GB" sz="1500" b="1" i="1"/>
              <a:t>u</a:t>
            </a:r>
            <a:r>
              <a:rPr lang="en-GB" sz="1500" b="1"/>
              <a:t> and the limit of the denominator is the variance of </a:t>
            </a:r>
            <a:r>
              <a:rPr lang="en-GB" sz="1500" b="1" i="1"/>
              <a:t>X</a:t>
            </a:r>
            <a:r>
              <a:rPr lang="en-GB" sz="1500" b="1"/>
              <a:t>. </a:t>
            </a:r>
          </a:p>
          <a:p>
            <a:pPr>
              <a:spcBef>
                <a:spcPct val="50000"/>
              </a:spcBef>
            </a:pPr>
            <a:endParaRPr lang="en-GB" sz="1500" b="1"/>
          </a:p>
        </p:txBody>
      </p:sp>
      <p:graphicFrame>
        <p:nvGraphicFramePr>
          <p:cNvPr id="17422" name="Object 2"/>
          <p:cNvGraphicFramePr>
            <a:graphicFrameLocks noChangeAspect="1"/>
          </p:cNvGraphicFramePr>
          <p:nvPr>
            <p:extLst>
              <p:ext uri="{D42A27DB-BD31-4B8C-83A1-F6EECF244321}">
                <p14:modId xmlns:p14="http://schemas.microsoft.com/office/powerpoint/2010/main" val="3028098818"/>
              </p:ext>
            </p:extLst>
          </p:nvPr>
        </p:nvGraphicFramePr>
        <p:xfrm>
          <a:off x="1978025" y="3600000"/>
          <a:ext cx="4838700" cy="723900"/>
        </p:xfrm>
        <a:graphic>
          <a:graphicData uri="http://schemas.openxmlformats.org/presentationml/2006/ole">
            <mc:AlternateContent xmlns:mc="http://schemas.openxmlformats.org/markup-compatibility/2006">
              <mc:Choice xmlns:v="urn:schemas-microsoft-com:vml" Requires="v">
                <p:oleObj spid="_x0000_s17695" name="Equation" r:id="rId3" imgW="4838700" imgH="723900" progId="Equation.3">
                  <p:embed/>
                </p:oleObj>
              </mc:Choice>
              <mc:Fallback>
                <p:oleObj name="Equation" r:id="rId3" imgW="4838700" imgH="7239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8025" y="3600000"/>
                        <a:ext cx="48387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423" name="Object 4"/>
          <p:cNvGraphicFramePr>
            <a:graphicFrameLocks noChangeAspect="1"/>
          </p:cNvGraphicFramePr>
          <p:nvPr>
            <p:extLst>
              <p:ext uri="{D42A27DB-BD31-4B8C-83A1-F6EECF244321}">
                <p14:modId xmlns:p14="http://schemas.microsoft.com/office/powerpoint/2010/main" val="4229395314"/>
              </p:ext>
            </p:extLst>
          </p:nvPr>
        </p:nvGraphicFramePr>
        <p:xfrm>
          <a:off x="1981200" y="4428000"/>
          <a:ext cx="3771900" cy="723900"/>
        </p:xfrm>
        <a:graphic>
          <a:graphicData uri="http://schemas.openxmlformats.org/presentationml/2006/ole">
            <mc:AlternateContent xmlns:mc="http://schemas.openxmlformats.org/markup-compatibility/2006">
              <mc:Choice xmlns:v="urn:schemas-microsoft-com:vml" Requires="v">
                <p:oleObj spid="_x0000_s17696" name="Equation" r:id="rId5" imgW="3771900" imgH="723900" progId="Equation.3">
                  <p:embed/>
                </p:oleObj>
              </mc:Choice>
              <mc:Fallback>
                <p:oleObj name="Equation" r:id="rId5" imgW="3771900" imgH="72390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4428000"/>
                        <a:ext cx="3771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0"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4"/>
          <p:cNvGraphicFramePr>
            <a:graphicFrameLocks noChangeAspect="1"/>
          </p:cNvGraphicFramePr>
          <p:nvPr>
            <p:extLst>
              <p:ext uri="{D42A27DB-BD31-4B8C-83A1-F6EECF244321}">
                <p14:modId xmlns:p14="http://schemas.microsoft.com/office/powerpoint/2010/main" val="2487918708"/>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7697"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5"/>
          <p:cNvGraphicFramePr>
            <a:graphicFrameLocks noChangeAspect="1"/>
          </p:cNvGraphicFramePr>
          <p:nvPr>
            <p:extLst>
              <p:ext uri="{D42A27DB-BD31-4B8C-83A1-F6EECF244321}">
                <p14:modId xmlns:p14="http://schemas.microsoft.com/office/powerpoint/2010/main" val="2849022820"/>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7698"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7"/>
          <p:cNvGraphicFramePr>
            <a:graphicFrameLocks noChangeAspect="1"/>
          </p:cNvGraphicFramePr>
          <p:nvPr>
            <p:extLst>
              <p:ext uri="{D42A27DB-BD31-4B8C-83A1-F6EECF244321}">
                <p14:modId xmlns:p14="http://schemas.microsoft.com/office/powerpoint/2010/main" val="3973717354"/>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7699"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8"/>
          <p:cNvGraphicFramePr>
            <a:graphicFrameLocks noChangeAspect="1"/>
          </p:cNvGraphicFramePr>
          <p:nvPr>
            <p:extLst>
              <p:ext uri="{D42A27DB-BD31-4B8C-83A1-F6EECF244321}">
                <p14:modId xmlns:p14="http://schemas.microsoft.com/office/powerpoint/2010/main" val="1942771902"/>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7700"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3813687979"/>
              </p:ext>
            </p:extLst>
          </p:nvPr>
        </p:nvGraphicFramePr>
        <p:xfrm>
          <a:off x="749300" y="1785938"/>
          <a:ext cx="7950200" cy="1470025"/>
        </p:xfrm>
        <a:graphic>
          <a:graphicData uri="http://schemas.openxmlformats.org/presentationml/2006/ole">
            <mc:AlternateContent xmlns:mc="http://schemas.openxmlformats.org/markup-compatibility/2006">
              <mc:Choice xmlns:v="urn:schemas-microsoft-com:vml" Requires="v">
                <p:oleObj spid="_x0000_s17701" name="Equation" r:id="rId15" imgW="7949880" imgH="1473120" progId="Equation.DSMT4">
                  <p:embed/>
                </p:oleObj>
              </mc:Choice>
              <mc:Fallback>
                <p:oleObj name="Equation" r:id="rId15" imgW="7949880" imgH="1473120"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49300" y="1785938"/>
                        <a:ext cx="79502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421" name="Rectangle 13"/>
          <p:cNvSpPr>
            <a:spLocks noChangeArrowheads="1"/>
          </p:cNvSpPr>
          <p:nvPr/>
        </p:nvSpPr>
        <p:spPr bwMode="auto">
          <a:xfrm>
            <a:off x="6515099" y="1995488"/>
            <a:ext cx="2276475" cy="100806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843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17</a:t>
            </a:r>
          </a:p>
        </p:txBody>
      </p:sp>
      <p:sp>
        <p:nvSpPr>
          <p:cNvPr id="1843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Hence the numerator and the denominator of the error term have limits and we are entitled to implement the plim quotient rule.  We need var(</a:t>
            </a:r>
            <a:r>
              <a:rPr lang="en-GB" sz="1500" b="1" i="1"/>
              <a:t>X</a:t>
            </a:r>
            <a:r>
              <a:rPr lang="en-GB" sz="1500" b="1"/>
              <a:t>) to be non-zero, but this will be the case assuming that there is some variation in </a:t>
            </a:r>
            <a:r>
              <a:rPr lang="en-GB" sz="1500" b="1" i="1"/>
              <a:t>X</a:t>
            </a:r>
            <a:r>
              <a:rPr lang="en-GB" sz="1500" b="1"/>
              <a:t>.</a:t>
            </a:r>
          </a:p>
          <a:p>
            <a:pPr>
              <a:spcBef>
                <a:spcPct val="50000"/>
              </a:spcBef>
            </a:pPr>
            <a:endParaRPr lang="en-GB" sz="1500" b="1"/>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0" name="Rectangle 16"/>
          <p:cNvSpPr>
            <a:spLocks noChangeArrowheads="1"/>
          </p:cNvSpPr>
          <p:nvPr/>
        </p:nvSpPr>
        <p:spPr bwMode="auto">
          <a:xfrm>
            <a:off x="0" y="1674000"/>
            <a:ext cx="9144000" cy="1710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3492000"/>
            <a:ext cx="9144000" cy="1808175"/>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2"/>
          <p:cNvGraphicFramePr>
            <a:graphicFrameLocks noChangeAspect="1"/>
          </p:cNvGraphicFramePr>
          <p:nvPr>
            <p:extLst>
              <p:ext uri="{D42A27DB-BD31-4B8C-83A1-F6EECF244321}">
                <p14:modId xmlns:p14="http://schemas.microsoft.com/office/powerpoint/2010/main" val="1735299456"/>
              </p:ext>
            </p:extLst>
          </p:nvPr>
        </p:nvGraphicFramePr>
        <p:xfrm>
          <a:off x="1978025" y="3600000"/>
          <a:ext cx="4838700" cy="723900"/>
        </p:xfrm>
        <a:graphic>
          <a:graphicData uri="http://schemas.openxmlformats.org/presentationml/2006/ole">
            <mc:AlternateContent xmlns:mc="http://schemas.openxmlformats.org/markup-compatibility/2006">
              <mc:Choice xmlns:v="urn:schemas-microsoft-com:vml" Requires="v">
                <p:oleObj spid="_x0000_s18719" name="Equation" r:id="rId3" imgW="4838700" imgH="723900" progId="Equation.3">
                  <p:embed/>
                </p:oleObj>
              </mc:Choice>
              <mc:Fallback>
                <p:oleObj name="Equation" r:id="rId3" imgW="4838700" imgH="723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8025" y="3600000"/>
                        <a:ext cx="48387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3" name="Object 4"/>
          <p:cNvGraphicFramePr>
            <a:graphicFrameLocks noChangeAspect="1"/>
          </p:cNvGraphicFramePr>
          <p:nvPr>
            <p:extLst>
              <p:ext uri="{D42A27DB-BD31-4B8C-83A1-F6EECF244321}">
                <p14:modId xmlns:p14="http://schemas.microsoft.com/office/powerpoint/2010/main" val="2231554734"/>
              </p:ext>
            </p:extLst>
          </p:nvPr>
        </p:nvGraphicFramePr>
        <p:xfrm>
          <a:off x="1981200" y="4428000"/>
          <a:ext cx="3771900" cy="723900"/>
        </p:xfrm>
        <a:graphic>
          <a:graphicData uri="http://schemas.openxmlformats.org/presentationml/2006/ole">
            <mc:AlternateContent xmlns:mc="http://schemas.openxmlformats.org/markup-compatibility/2006">
              <mc:Choice xmlns:v="urn:schemas-microsoft-com:vml" Requires="v">
                <p:oleObj spid="_x0000_s18720" name="Equation" r:id="rId5" imgW="3771900" imgH="723900" progId="Equation.3">
                  <p:embed/>
                </p:oleObj>
              </mc:Choice>
              <mc:Fallback>
                <p:oleObj name="Equation" r:id="rId5" imgW="3771900" imgH="7239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1200" y="4428000"/>
                        <a:ext cx="3771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7" name="Object 4"/>
          <p:cNvGraphicFramePr>
            <a:graphicFrameLocks noChangeAspect="1"/>
          </p:cNvGraphicFramePr>
          <p:nvPr>
            <p:extLst>
              <p:ext uri="{D42A27DB-BD31-4B8C-83A1-F6EECF244321}">
                <p14:modId xmlns:p14="http://schemas.microsoft.com/office/powerpoint/2010/main" val="1001340835"/>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8721"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5"/>
          <p:cNvGraphicFramePr>
            <a:graphicFrameLocks noChangeAspect="1"/>
          </p:cNvGraphicFramePr>
          <p:nvPr>
            <p:extLst>
              <p:ext uri="{D42A27DB-BD31-4B8C-83A1-F6EECF244321}">
                <p14:modId xmlns:p14="http://schemas.microsoft.com/office/powerpoint/2010/main" val="3352212300"/>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8722"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7"/>
          <p:cNvGraphicFramePr>
            <a:graphicFrameLocks noChangeAspect="1"/>
          </p:cNvGraphicFramePr>
          <p:nvPr>
            <p:extLst>
              <p:ext uri="{D42A27DB-BD31-4B8C-83A1-F6EECF244321}">
                <p14:modId xmlns:p14="http://schemas.microsoft.com/office/powerpoint/2010/main" val="1711892499"/>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8723"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8"/>
          <p:cNvGraphicFramePr>
            <a:graphicFrameLocks noChangeAspect="1"/>
          </p:cNvGraphicFramePr>
          <p:nvPr>
            <p:extLst>
              <p:ext uri="{D42A27DB-BD31-4B8C-83A1-F6EECF244321}">
                <p14:modId xmlns:p14="http://schemas.microsoft.com/office/powerpoint/2010/main" val="1643466337"/>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8724"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813687979"/>
              </p:ext>
            </p:extLst>
          </p:nvPr>
        </p:nvGraphicFramePr>
        <p:xfrm>
          <a:off x="749300" y="1785938"/>
          <a:ext cx="7950200" cy="1470025"/>
        </p:xfrm>
        <a:graphic>
          <a:graphicData uri="http://schemas.openxmlformats.org/presentationml/2006/ole">
            <mc:AlternateContent xmlns:mc="http://schemas.openxmlformats.org/markup-compatibility/2006">
              <mc:Choice xmlns:v="urn:schemas-microsoft-com:vml" Requires="v">
                <p:oleObj spid="_x0000_s18725" name="Equation" r:id="rId15" imgW="7949880" imgH="1473120" progId="Equation.DSMT4">
                  <p:embed/>
                </p:oleObj>
              </mc:Choice>
              <mc:Fallback>
                <p:oleObj name="Equation" r:id="rId15" imgW="7949880" imgH="1473120" progId="Equation.DSMT4">
                  <p:embed/>
                  <p:pic>
                    <p:nvPicPr>
                      <p:cNvPr id="0" name="Object 1"/>
                      <p:cNvPicPr>
                        <a:picLocks noChangeAspect="1" noChangeArrowheads="1"/>
                      </p:cNvPicPr>
                      <p:nvPr/>
                    </p:nvPicPr>
                    <p:blipFill>
                      <a:blip r:embed="rId16"/>
                      <a:srcRect/>
                      <a:stretch>
                        <a:fillRect/>
                      </a:stretch>
                    </p:blipFill>
                    <p:spPr bwMode="auto">
                      <a:xfrm>
                        <a:off x="749300" y="1785938"/>
                        <a:ext cx="79502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12"/>
          <p:cNvGraphicFramePr>
            <a:graphicFrameLocks noChangeAspect="1"/>
          </p:cNvGraphicFramePr>
          <p:nvPr>
            <p:extLst>
              <p:ext uri="{D42A27DB-BD31-4B8C-83A1-F6EECF244321}">
                <p14:modId xmlns:p14="http://schemas.microsoft.com/office/powerpoint/2010/main" val="1494903122"/>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19685"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4"/>
          <p:cNvGraphicFramePr>
            <a:graphicFrameLocks noChangeAspect="1"/>
          </p:cNvGraphicFramePr>
          <p:nvPr>
            <p:extLst>
              <p:ext uri="{D42A27DB-BD31-4B8C-83A1-F6EECF244321}">
                <p14:modId xmlns:p14="http://schemas.microsoft.com/office/powerpoint/2010/main" val="1908051839"/>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19686" name="Equation" r:id="rId5" imgW="2120900" imgH="368300" progId="Equation.3">
                  <p:embed/>
                </p:oleObj>
              </mc:Choice>
              <mc:Fallback>
                <p:oleObj name="Equation" r:id="rId5" imgW="21209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5"/>
          <p:cNvGraphicFramePr>
            <a:graphicFrameLocks noChangeAspect="1"/>
          </p:cNvGraphicFramePr>
          <p:nvPr>
            <p:extLst>
              <p:ext uri="{D42A27DB-BD31-4B8C-83A1-F6EECF244321}">
                <p14:modId xmlns:p14="http://schemas.microsoft.com/office/powerpoint/2010/main" val="106005809"/>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19687" name="Equation" r:id="rId7" imgW="1358900" imgH="279400" progId="Equation.3">
                  <p:embed/>
                </p:oleObj>
              </mc:Choice>
              <mc:Fallback>
                <p:oleObj name="Equation" r:id="rId7" imgW="1358900" imgH="279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7"/>
          <p:cNvGraphicFramePr>
            <a:graphicFrameLocks noChangeAspect="1"/>
          </p:cNvGraphicFramePr>
          <p:nvPr>
            <p:extLst>
              <p:ext uri="{D42A27DB-BD31-4B8C-83A1-F6EECF244321}">
                <p14:modId xmlns:p14="http://schemas.microsoft.com/office/powerpoint/2010/main" val="1078510727"/>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19688" name="Equation" r:id="rId9" imgW="2171700" imgH="368300" progId="Equation.3">
                  <p:embed/>
                </p:oleObj>
              </mc:Choice>
              <mc:Fallback>
                <p:oleObj name="Equation" r:id="rId9" imgW="21717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8"/>
          <p:cNvGraphicFramePr>
            <a:graphicFrameLocks noChangeAspect="1"/>
          </p:cNvGraphicFramePr>
          <p:nvPr>
            <p:extLst>
              <p:ext uri="{D42A27DB-BD31-4B8C-83A1-F6EECF244321}">
                <p14:modId xmlns:p14="http://schemas.microsoft.com/office/powerpoint/2010/main" val="1839347950"/>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19689" name="Equation" r:id="rId11" imgW="1473200" imgH="368300" progId="Equation.3">
                  <p:embed/>
                </p:oleObj>
              </mc:Choice>
              <mc:Fallback>
                <p:oleObj name="Equation" r:id="rId11" imgW="14732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63"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18</a:t>
            </a:r>
          </a:p>
        </p:txBody>
      </p:sp>
      <p:sp>
        <p:nvSpPr>
          <p:cNvPr id="19467"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can decompose both the numerator and the denominator of the error term.  We will start by substituting for </a:t>
            </a:r>
            <a:r>
              <a:rPr lang="en-GB" sz="1500" b="1" i="1"/>
              <a:t>X</a:t>
            </a:r>
            <a:r>
              <a:rPr lang="en-GB" sz="1500" b="1"/>
              <a:t> and </a:t>
            </a:r>
            <a:r>
              <a:rPr lang="en-GB" sz="1500" b="1" i="1"/>
              <a:t>u</a:t>
            </a:r>
            <a:r>
              <a:rPr lang="en-GB" sz="1500" b="1"/>
              <a:t> in the numerator.</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30" name="Rectangle 16"/>
          <p:cNvSpPr>
            <a:spLocks noChangeArrowheads="1"/>
          </p:cNvSpPr>
          <p:nvPr/>
        </p:nvSpPr>
        <p:spPr bwMode="auto">
          <a:xfrm>
            <a:off x="1692275" y="3333752"/>
            <a:ext cx="7127875" cy="9239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025429379"/>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19690" name="Equation" r:id="rId13" imgW="5537160" imgH="863280" progId="Equation.DSMT4">
                  <p:embed/>
                </p:oleObj>
              </mc:Choice>
              <mc:Fallback>
                <p:oleObj name="Equation" r:id="rId13" imgW="5537160" imgH="8632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Rectangle 16"/>
          <p:cNvSpPr>
            <a:spLocks noChangeArrowheads="1"/>
          </p:cNvSpPr>
          <p:nvPr/>
        </p:nvSpPr>
        <p:spPr bwMode="auto">
          <a:xfrm>
            <a:off x="4094163" y="1762500"/>
            <a:ext cx="2376487" cy="828300"/>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5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056" name="Text Box 4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a:t>
            </a:r>
          </a:p>
        </p:txBody>
      </p:sp>
      <p:sp>
        <p:nvSpPr>
          <p:cNvPr id="2057" name="Text Box 4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In this sequence we will investigate the consequences of measurement errors in the variables in a regression model.  To keep the analysis simple, we will confine it to the simple regression model.</a:t>
            </a:r>
            <a:endParaRPr lang="en-GB" sz="1500" b="1" dirty="0">
              <a:latin typeface="Times New Roman" pitchFamily="18" charset="0"/>
            </a:endParaRPr>
          </a:p>
        </p:txBody>
      </p:sp>
      <p:sp>
        <p:nvSpPr>
          <p:cNvPr id="14"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4"/>
          <p:cNvGraphicFramePr>
            <a:graphicFrameLocks noChangeAspect="1"/>
          </p:cNvGraphicFramePr>
          <p:nvPr>
            <p:extLst>
              <p:ext uri="{D42A27DB-BD31-4B8C-83A1-F6EECF244321}">
                <p14:modId xmlns:p14="http://schemas.microsoft.com/office/powerpoint/2010/main" val="4283205582"/>
              </p:ext>
            </p:extLst>
          </p:nvPr>
        </p:nvGraphicFramePr>
        <p:xfrm>
          <a:off x="3508375" y="691200"/>
          <a:ext cx="2120900" cy="368300"/>
        </p:xfrm>
        <a:graphic>
          <a:graphicData uri="http://schemas.openxmlformats.org/presentationml/2006/ole">
            <mc:AlternateContent xmlns:mc="http://schemas.openxmlformats.org/markup-compatibility/2006">
              <mc:Choice xmlns:v="urn:schemas-microsoft-com:vml" Requires="v">
                <p:oleObj spid="_x0000_s2125"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5"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5"/>
          <p:cNvGraphicFramePr>
            <a:graphicFrameLocks noChangeAspect="1"/>
          </p:cNvGraphicFramePr>
          <p:nvPr>
            <p:extLst>
              <p:ext uri="{D42A27DB-BD31-4B8C-83A1-F6EECF244321}">
                <p14:modId xmlns:p14="http://schemas.microsoft.com/office/powerpoint/2010/main" val="4211999671"/>
              </p:ext>
            </p:extLst>
          </p:nvPr>
        </p:nvGraphicFramePr>
        <p:xfrm>
          <a:off x="3444876" y="1137600"/>
          <a:ext cx="1358900" cy="279400"/>
        </p:xfrm>
        <a:graphic>
          <a:graphicData uri="http://schemas.openxmlformats.org/presentationml/2006/ole">
            <mc:AlternateContent xmlns:mc="http://schemas.openxmlformats.org/markup-compatibility/2006">
              <mc:Choice xmlns:v="urn:schemas-microsoft-com:vml" Requires="v">
                <p:oleObj spid="_x0000_s2126"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4876"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5" name="Object 12"/>
          <p:cNvGraphicFramePr>
            <a:graphicFrameLocks noChangeAspect="1"/>
          </p:cNvGraphicFramePr>
          <p:nvPr>
            <p:extLst>
              <p:ext uri="{D42A27DB-BD31-4B8C-83A1-F6EECF244321}">
                <p14:modId xmlns:p14="http://schemas.microsoft.com/office/powerpoint/2010/main" val="1107428906"/>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0715"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7" name="Object 4"/>
          <p:cNvGraphicFramePr>
            <a:graphicFrameLocks noChangeAspect="1"/>
          </p:cNvGraphicFramePr>
          <p:nvPr>
            <p:extLst>
              <p:ext uri="{D42A27DB-BD31-4B8C-83A1-F6EECF244321}">
                <p14:modId xmlns:p14="http://schemas.microsoft.com/office/powerpoint/2010/main" val="3242974207"/>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0716" name="Equation" r:id="rId5" imgW="2120900" imgH="368300" progId="Equation.3">
                  <p:embed/>
                </p:oleObj>
              </mc:Choice>
              <mc:Fallback>
                <p:oleObj name="Equation" r:id="rId5" imgW="21209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5"/>
          <p:cNvGraphicFramePr>
            <a:graphicFrameLocks noChangeAspect="1"/>
          </p:cNvGraphicFramePr>
          <p:nvPr>
            <p:extLst>
              <p:ext uri="{D42A27DB-BD31-4B8C-83A1-F6EECF244321}">
                <p14:modId xmlns:p14="http://schemas.microsoft.com/office/powerpoint/2010/main" val="3510982734"/>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0717" name="Equation" r:id="rId7" imgW="1358900" imgH="279400" progId="Equation.3">
                  <p:embed/>
                </p:oleObj>
              </mc:Choice>
              <mc:Fallback>
                <p:oleObj name="Equation" r:id="rId7" imgW="1358900" imgH="279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7"/>
          <p:cNvGraphicFramePr>
            <a:graphicFrameLocks noChangeAspect="1"/>
          </p:cNvGraphicFramePr>
          <p:nvPr>
            <p:extLst>
              <p:ext uri="{D42A27DB-BD31-4B8C-83A1-F6EECF244321}">
                <p14:modId xmlns:p14="http://schemas.microsoft.com/office/powerpoint/2010/main" val="3072041520"/>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0718" name="Equation" r:id="rId9" imgW="2171700" imgH="368300" progId="Equation.3">
                  <p:embed/>
                </p:oleObj>
              </mc:Choice>
              <mc:Fallback>
                <p:oleObj name="Equation" r:id="rId9" imgW="21717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8"/>
          <p:cNvGraphicFramePr>
            <a:graphicFrameLocks noChangeAspect="1"/>
          </p:cNvGraphicFramePr>
          <p:nvPr>
            <p:extLst>
              <p:ext uri="{D42A27DB-BD31-4B8C-83A1-F6EECF244321}">
                <p14:modId xmlns:p14="http://schemas.microsoft.com/office/powerpoint/2010/main" val="2762651070"/>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0719" name="Equation" r:id="rId11" imgW="1473200" imgH="368300" progId="Equation.3">
                  <p:embed/>
                </p:oleObj>
              </mc:Choice>
              <mc:Fallback>
                <p:oleObj name="Equation" r:id="rId11" imgW="14732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0487"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19</a:t>
            </a:r>
          </a:p>
        </p:txBody>
      </p:sp>
      <p:sp>
        <p:nvSpPr>
          <p:cNvPr id="20491"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expand the expression using the first covariance rule.</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0493" name="Rectangle 16"/>
          <p:cNvSpPr>
            <a:spLocks noChangeArrowheads="1"/>
          </p:cNvSpPr>
          <p:nvPr/>
        </p:nvSpPr>
        <p:spPr bwMode="auto">
          <a:xfrm>
            <a:off x="1692275" y="3790950"/>
            <a:ext cx="7127875" cy="47783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18" name="Object 17"/>
          <p:cNvGraphicFramePr>
            <a:graphicFrameLocks noChangeAspect="1"/>
          </p:cNvGraphicFramePr>
          <p:nvPr>
            <p:extLst>
              <p:ext uri="{D42A27DB-BD31-4B8C-83A1-F6EECF244321}">
                <p14:modId xmlns:p14="http://schemas.microsoft.com/office/powerpoint/2010/main" val="1025429379"/>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0720" name="Equation" r:id="rId13" imgW="5537160" imgH="863280" progId="Equation.DSMT4">
                  <p:embed/>
                </p:oleObj>
              </mc:Choice>
              <mc:Fallback>
                <p:oleObj name="Equation" r:id="rId13" imgW="5537160" imgH="8632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Rectangle 16"/>
          <p:cNvSpPr>
            <a:spLocks noChangeArrowheads="1"/>
          </p:cNvSpPr>
          <p:nvPr/>
        </p:nvSpPr>
        <p:spPr bwMode="auto">
          <a:xfrm>
            <a:off x="4094163" y="1762500"/>
            <a:ext cx="2376487" cy="828300"/>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1511"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20</a:t>
            </a:r>
          </a:p>
        </p:txBody>
      </p:sp>
      <p:sp>
        <p:nvSpPr>
          <p:cNvPr id="21515"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If we assume that </a:t>
            </a:r>
            <a:r>
              <a:rPr lang="en-GB" sz="1500" b="1" i="1" dirty="0"/>
              <a:t>Z</a:t>
            </a:r>
            <a:r>
              <a:rPr lang="en-GB" sz="1500" b="1" dirty="0"/>
              <a:t>, </a:t>
            </a:r>
            <a:r>
              <a:rPr lang="en-GB" sz="1500" b="1" i="1" dirty="0"/>
              <a:t>v</a:t>
            </a:r>
            <a:r>
              <a:rPr lang="en-GB" sz="1500" b="1" dirty="0"/>
              <a:t>, and </a:t>
            </a:r>
            <a:r>
              <a:rPr lang="en-GB" sz="1500" b="1" i="1" dirty="0"/>
              <a:t>w</a:t>
            </a:r>
            <a:r>
              <a:rPr lang="en-GB" sz="1500" b="1" dirty="0"/>
              <a:t> are distributed </a:t>
            </a:r>
            <a:r>
              <a:rPr lang="en-GB" sz="1500" b="1" dirty="0" err="1"/>
              <a:t>indepndently</a:t>
            </a:r>
            <a:r>
              <a:rPr lang="en-GB" sz="1500" b="1" dirty="0"/>
              <a:t> of each other, the first </a:t>
            </a:r>
            <a:r>
              <a:rPr lang="en-GB" sz="1500" b="1" dirty="0" smtClean="0"/>
              <a:t>three </a:t>
            </a:r>
            <a:r>
              <a:rPr lang="en-GB" sz="1500" b="1" dirty="0"/>
              <a:t>terms are 0.  The last term gives us </a:t>
            </a:r>
            <a:r>
              <a:rPr lang="en-GB" sz="1500" b="1" dirty="0">
                <a:cs typeface="Arial" charset="0"/>
              </a:rPr>
              <a:t>–</a:t>
            </a:r>
            <a:r>
              <a:rPr lang="en-GB" sz="1500" b="1" i="1" dirty="0">
                <a:latin typeface="Symbol" pitchFamily="18" charset="2"/>
                <a:cs typeface="Arial" charset="0"/>
              </a:rPr>
              <a:t>b</a:t>
            </a:r>
            <a:r>
              <a:rPr lang="en-GB" sz="1500" b="1" baseline="-25000" dirty="0">
                <a:cs typeface="Arial" charset="0"/>
              </a:rPr>
              <a:t>2</a:t>
            </a:r>
            <a:r>
              <a:rPr lang="en-GB" sz="1500" b="1" i="1" dirty="0">
                <a:latin typeface="Symbol" pitchFamily="18" charset="2"/>
                <a:cs typeface="Arial" charset="0"/>
              </a:rPr>
              <a:t>s</a:t>
            </a:r>
            <a:r>
              <a:rPr lang="en-GB" b="1" i="1" baseline="-25000" dirty="0"/>
              <a:t>w</a:t>
            </a:r>
            <a:r>
              <a:rPr lang="en-GB" sz="1500" b="1" baseline="30000" dirty="0">
                <a:cs typeface="Arial" charset="0"/>
              </a:rPr>
              <a:t>2</a:t>
            </a:r>
            <a:r>
              <a:rPr lang="en-GB" sz="1500" b="1" dirty="0">
                <a:cs typeface="Arial" charset="0"/>
              </a:rPr>
              <a:t>.</a:t>
            </a:r>
            <a:r>
              <a:rPr lang="en-GB" sz="1500" b="1" dirty="0"/>
              <a:t> </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1"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4" name="Object 12"/>
          <p:cNvGraphicFramePr>
            <a:graphicFrameLocks noChangeAspect="1"/>
          </p:cNvGraphicFramePr>
          <p:nvPr>
            <p:extLst>
              <p:ext uri="{D42A27DB-BD31-4B8C-83A1-F6EECF244321}">
                <p14:modId xmlns:p14="http://schemas.microsoft.com/office/powerpoint/2010/main" val="1376859970"/>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1751"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6" name="Object 4"/>
          <p:cNvGraphicFramePr>
            <a:graphicFrameLocks noChangeAspect="1"/>
          </p:cNvGraphicFramePr>
          <p:nvPr>
            <p:extLst>
              <p:ext uri="{D42A27DB-BD31-4B8C-83A1-F6EECF244321}">
                <p14:modId xmlns:p14="http://schemas.microsoft.com/office/powerpoint/2010/main" val="1689543486"/>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1752" name="Equation" r:id="rId5" imgW="2120900" imgH="368300" progId="Equation.3">
                  <p:embed/>
                </p:oleObj>
              </mc:Choice>
              <mc:Fallback>
                <p:oleObj name="Equation" r:id="rId5" imgW="21209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5"/>
          <p:cNvGraphicFramePr>
            <a:graphicFrameLocks noChangeAspect="1"/>
          </p:cNvGraphicFramePr>
          <p:nvPr>
            <p:extLst>
              <p:ext uri="{D42A27DB-BD31-4B8C-83A1-F6EECF244321}">
                <p14:modId xmlns:p14="http://schemas.microsoft.com/office/powerpoint/2010/main" val="1192614119"/>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1753" name="Equation" r:id="rId7" imgW="1358900" imgH="279400" progId="Equation.3">
                  <p:embed/>
                </p:oleObj>
              </mc:Choice>
              <mc:Fallback>
                <p:oleObj name="Equation" r:id="rId7" imgW="1358900" imgH="279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7"/>
          <p:cNvGraphicFramePr>
            <a:graphicFrameLocks noChangeAspect="1"/>
          </p:cNvGraphicFramePr>
          <p:nvPr>
            <p:extLst>
              <p:ext uri="{D42A27DB-BD31-4B8C-83A1-F6EECF244321}">
                <p14:modId xmlns:p14="http://schemas.microsoft.com/office/powerpoint/2010/main" val="1393214675"/>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1754" name="Equation" r:id="rId9" imgW="2171700" imgH="368300" progId="Equation.3">
                  <p:embed/>
                </p:oleObj>
              </mc:Choice>
              <mc:Fallback>
                <p:oleObj name="Equation" r:id="rId9" imgW="21717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8"/>
          <p:cNvGraphicFramePr>
            <a:graphicFrameLocks noChangeAspect="1"/>
          </p:cNvGraphicFramePr>
          <p:nvPr>
            <p:extLst>
              <p:ext uri="{D42A27DB-BD31-4B8C-83A1-F6EECF244321}">
                <p14:modId xmlns:p14="http://schemas.microsoft.com/office/powerpoint/2010/main" val="2042375309"/>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1755" name="Equation" r:id="rId11" imgW="1473200" imgH="368300" progId="Equation.3">
                  <p:embed/>
                </p:oleObj>
              </mc:Choice>
              <mc:Fallback>
                <p:oleObj name="Equation" r:id="rId11" imgW="14732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025429379"/>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1756" name="Equation" r:id="rId13" imgW="5537160" imgH="863280" progId="Equation.DSMT4">
                  <p:embed/>
                </p:oleObj>
              </mc:Choice>
              <mc:Fallback>
                <p:oleObj name="Equation" r:id="rId13" imgW="5537160" imgH="863280" progId="Equation.DSMT4">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16"/>
          <p:cNvSpPr>
            <a:spLocks noChangeArrowheads="1"/>
          </p:cNvSpPr>
          <p:nvPr/>
        </p:nvSpPr>
        <p:spPr bwMode="auto">
          <a:xfrm>
            <a:off x="4094163" y="1762500"/>
            <a:ext cx="2376487" cy="828300"/>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6"/>
          <p:cNvSpPr>
            <a:spLocks noChangeArrowheads="1"/>
          </p:cNvSpPr>
          <p:nvPr/>
        </p:nvSpPr>
        <p:spPr bwMode="auto">
          <a:xfrm>
            <a:off x="0" y="4464000"/>
            <a:ext cx="9144000" cy="111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7" name="Object 12"/>
          <p:cNvGraphicFramePr>
            <a:graphicFrameLocks noChangeAspect="1"/>
          </p:cNvGraphicFramePr>
          <p:nvPr>
            <p:extLst>
              <p:ext uri="{D42A27DB-BD31-4B8C-83A1-F6EECF244321}">
                <p14:modId xmlns:p14="http://schemas.microsoft.com/office/powerpoint/2010/main" val="1833681286"/>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2808"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Object 14"/>
          <p:cNvGraphicFramePr>
            <a:graphicFrameLocks noChangeAspect="1"/>
          </p:cNvGraphicFramePr>
          <p:nvPr>
            <p:extLst>
              <p:ext uri="{D42A27DB-BD31-4B8C-83A1-F6EECF244321}">
                <p14:modId xmlns:p14="http://schemas.microsoft.com/office/powerpoint/2010/main" val="3648742496"/>
              </p:ext>
            </p:extLst>
          </p:nvPr>
        </p:nvGraphicFramePr>
        <p:xfrm>
          <a:off x="863600" y="4597200"/>
          <a:ext cx="6769100" cy="876300"/>
        </p:xfrm>
        <a:graphic>
          <a:graphicData uri="http://schemas.openxmlformats.org/presentationml/2006/ole">
            <mc:AlternateContent xmlns:mc="http://schemas.openxmlformats.org/markup-compatibility/2006">
              <mc:Choice xmlns:v="urn:schemas-microsoft-com:vml" Requires="v">
                <p:oleObj spid="_x0000_s22809" name="Equation" r:id="rId5" imgW="6769080" imgH="876240" progId="Equation.3">
                  <p:embed/>
                </p:oleObj>
              </mc:Choice>
              <mc:Fallback>
                <p:oleObj name="Equation" r:id="rId5" imgW="6769080" imgH="876240" progId="Equation.3">
                  <p:embed/>
                  <p:pic>
                    <p:nvPicPr>
                      <p:cNvPr id="0" name=""/>
                      <p:cNvPicPr>
                        <a:picLocks noChangeAspect="1" noChangeArrowheads="1"/>
                      </p:cNvPicPr>
                      <p:nvPr/>
                    </p:nvPicPr>
                    <p:blipFill>
                      <a:blip r:embed="rId6"/>
                      <a:srcRect/>
                      <a:stretch>
                        <a:fillRect/>
                      </a:stretch>
                    </p:blipFill>
                    <p:spPr bwMode="auto">
                      <a:xfrm>
                        <a:off x="863600" y="4597200"/>
                        <a:ext cx="6769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4"/>
          <p:cNvGraphicFramePr>
            <a:graphicFrameLocks noChangeAspect="1"/>
          </p:cNvGraphicFramePr>
          <p:nvPr>
            <p:extLst>
              <p:ext uri="{D42A27DB-BD31-4B8C-83A1-F6EECF244321}">
                <p14:modId xmlns:p14="http://schemas.microsoft.com/office/powerpoint/2010/main" val="4022493907"/>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2810"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5"/>
          <p:cNvGraphicFramePr>
            <a:graphicFrameLocks noChangeAspect="1"/>
          </p:cNvGraphicFramePr>
          <p:nvPr>
            <p:extLst>
              <p:ext uri="{D42A27DB-BD31-4B8C-83A1-F6EECF244321}">
                <p14:modId xmlns:p14="http://schemas.microsoft.com/office/powerpoint/2010/main" val="134250081"/>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2811"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7"/>
          <p:cNvGraphicFramePr>
            <a:graphicFrameLocks noChangeAspect="1"/>
          </p:cNvGraphicFramePr>
          <p:nvPr>
            <p:extLst>
              <p:ext uri="{D42A27DB-BD31-4B8C-83A1-F6EECF244321}">
                <p14:modId xmlns:p14="http://schemas.microsoft.com/office/powerpoint/2010/main" val="3642765310"/>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2812"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8"/>
          <p:cNvGraphicFramePr>
            <a:graphicFrameLocks noChangeAspect="1"/>
          </p:cNvGraphicFramePr>
          <p:nvPr>
            <p:extLst>
              <p:ext uri="{D42A27DB-BD31-4B8C-83A1-F6EECF244321}">
                <p14:modId xmlns:p14="http://schemas.microsoft.com/office/powerpoint/2010/main" val="871873057"/>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2813"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35"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21</a:t>
            </a:r>
          </a:p>
        </p:txBody>
      </p:sp>
      <p:sp>
        <p:nvSpPr>
          <p:cNvPr id="22539"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next expand the denominator of the error term.  The first two terms are variances.  The covariance is 0 if we assume </a:t>
            </a:r>
            <a:r>
              <a:rPr lang="en-GB" sz="1500" b="1" i="1"/>
              <a:t>w</a:t>
            </a:r>
            <a:r>
              <a:rPr lang="en-GB" sz="1500" b="1"/>
              <a:t> is distributed independently of </a:t>
            </a:r>
            <a:r>
              <a:rPr lang="en-GB" sz="1500" b="1" i="1"/>
              <a:t>Z</a:t>
            </a:r>
            <a:r>
              <a:rPr lang="en-GB" sz="1500" b="1"/>
              <a: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2814" name="Equation" r:id="rId15" imgW="5537160" imgH="863280" progId="Equation.DSMT4">
                  <p:embed/>
                </p:oleObj>
              </mc:Choice>
              <mc:Fallback>
                <p:oleObj name="Equation" r:id="rId15" imgW="5537160" imgH="863280"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 name="Rectangle 16"/>
          <p:cNvSpPr>
            <a:spLocks noChangeArrowheads="1"/>
          </p:cNvSpPr>
          <p:nvPr/>
        </p:nvSpPr>
        <p:spPr bwMode="auto">
          <a:xfrm>
            <a:off x="4094163" y="1762500"/>
            <a:ext cx="2376487" cy="828300"/>
          </a:xfrm>
          <a:prstGeom prst="rect">
            <a:avLst/>
          </a:prstGeom>
          <a:solidFill>
            <a:schemeClr val="bg1"/>
          </a:solidFill>
          <a:ln>
            <a:noFill/>
          </a:ln>
          <a:effectLst/>
          <a:extLst/>
        </p:spPr>
        <p:txBody>
          <a:bodyPr wrap="none" anchor="ctr"/>
          <a:lstStyle/>
          <a:p>
            <a:endParaRPr lang="en-GB"/>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3559"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22</a:t>
            </a:r>
          </a:p>
        </p:txBody>
      </p:sp>
      <p:sp>
        <p:nvSpPr>
          <p:cNvPr id="23565"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Thus in large samples</a:t>
            </a:r>
            <a:r>
              <a:rPr lang="en-GB" sz="1500" b="1" dirty="0" smtClean="0"/>
              <a:t>,     is </a:t>
            </a:r>
            <a:r>
              <a:rPr lang="en-GB" sz="1500" b="1" dirty="0"/>
              <a:t>biased towards 0 and the size of the bias depends on the relative sizes of the variances of </a:t>
            </a:r>
            <a:r>
              <a:rPr lang="en-GB" sz="1500" b="1" i="1" dirty="0"/>
              <a:t>w</a:t>
            </a:r>
            <a:r>
              <a:rPr lang="en-GB" sz="1500" b="1" dirty="0"/>
              <a:t> and </a:t>
            </a:r>
            <a:r>
              <a:rPr lang="en-GB" sz="1500" b="1" i="1" dirty="0"/>
              <a:t>Z</a:t>
            </a:r>
            <a:r>
              <a:rPr lang="en-GB" sz="1500" b="1" dirty="0"/>
              <a:t>.</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2" name="Rectangle 16"/>
          <p:cNvSpPr>
            <a:spLocks noChangeArrowheads="1"/>
          </p:cNvSpPr>
          <p:nvPr/>
        </p:nvSpPr>
        <p:spPr bwMode="auto">
          <a:xfrm>
            <a:off x="0" y="4464000"/>
            <a:ext cx="9144000" cy="111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5" name="Rectangle 16"/>
          <p:cNvSpPr>
            <a:spLocks noChangeArrowheads="1"/>
          </p:cNvSpPr>
          <p:nvPr/>
        </p:nvSpPr>
        <p:spPr bwMode="auto">
          <a:xfrm>
            <a:off x="4057200" y="1717200"/>
            <a:ext cx="2376487" cy="921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12"/>
          <p:cNvGraphicFramePr>
            <a:graphicFrameLocks noChangeAspect="1"/>
          </p:cNvGraphicFramePr>
          <p:nvPr>
            <p:extLst>
              <p:ext uri="{D42A27DB-BD31-4B8C-83A1-F6EECF244321}">
                <p14:modId xmlns:p14="http://schemas.microsoft.com/office/powerpoint/2010/main" val="69281208"/>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3842"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Object 14"/>
          <p:cNvGraphicFramePr>
            <a:graphicFrameLocks noChangeAspect="1"/>
          </p:cNvGraphicFramePr>
          <p:nvPr>
            <p:extLst>
              <p:ext uri="{D42A27DB-BD31-4B8C-83A1-F6EECF244321}">
                <p14:modId xmlns:p14="http://schemas.microsoft.com/office/powerpoint/2010/main" val="5618866"/>
              </p:ext>
            </p:extLst>
          </p:nvPr>
        </p:nvGraphicFramePr>
        <p:xfrm>
          <a:off x="863600" y="4597200"/>
          <a:ext cx="6769100" cy="876300"/>
        </p:xfrm>
        <a:graphic>
          <a:graphicData uri="http://schemas.openxmlformats.org/presentationml/2006/ole">
            <mc:AlternateContent xmlns:mc="http://schemas.openxmlformats.org/markup-compatibility/2006">
              <mc:Choice xmlns:v="urn:schemas-microsoft-com:vml" Requires="v">
                <p:oleObj spid="_x0000_s23843" name="Equation" r:id="rId5" imgW="6769080" imgH="876240" progId="Equation.3">
                  <p:embed/>
                </p:oleObj>
              </mc:Choice>
              <mc:Fallback>
                <p:oleObj name="Equation" r:id="rId5" imgW="6769080" imgH="876240" progId="Equation.3">
                  <p:embed/>
                  <p:pic>
                    <p:nvPicPr>
                      <p:cNvPr id="0" name=""/>
                      <p:cNvPicPr>
                        <a:picLocks noChangeAspect="1" noChangeArrowheads="1"/>
                      </p:cNvPicPr>
                      <p:nvPr/>
                    </p:nvPicPr>
                    <p:blipFill>
                      <a:blip r:embed="rId6"/>
                      <a:srcRect/>
                      <a:stretch>
                        <a:fillRect/>
                      </a:stretch>
                    </p:blipFill>
                    <p:spPr bwMode="auto">
                      <a:xfrm>
                        <a:off x="863600" y="4597200"/>
                        <a:ext cx="6769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1" name="Object 4"/>
          <p:cNvGraphicFramePr>
            <a:graphicFrameLocks noChangeAspect="1"/>
          </p:cNvGraphicFramePr>
          <p:nvPr>
            <p:extLst>
              <p:ext uri="{D42A27DB-BD31-4B8C-83A1-F6EECF244321}">
                <p14:modId xmlns:p14="http://schemas.microsoft.com/office/powerpoint/2010/main" val="241856460"/>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3844"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5"/>
          <p:cNvGraphicFramePr>
            <a:graphicFrameLocks noChangeAspect="1"/>
          </p:cNvGraphicFramePr>
          <p:nvPr>
            <p:extLst>
              <p:ext uri="{D42A27DB-BD31-4B8C-83A1-F6EECF244321}">
                <p14:modId xmlns:p14="http://schemas.microsoft.com/office/powerpoint/2010/main" val="371780113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3845"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7"/>
          <p:cNvGraphicFramePr>
            <a:graphicFrameLocks noChangeAspect="1"/>
          </p:cNvGraphicFramePr>
          <p:nvPr>
            <p:extLst>
              <p:ext uri="{D42A27DB-BD31-4B8C-83A1-F6EECF244321}">
                <p14:modId xmlns:p14="http://schemas.microsoft.com/office/powerpoint/2010/main" val="722283797"/>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3846"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8"/>
          <p:cNvGraphicFramePr>
            <a:graphicFrameLocks noChangeAspect="1"/>
          </p:cNvGraphicFramePr>
          <p:nvPr>
            <p:extLst>
              <p:ext uri="{D42A27DB-BD31-4B8C-83A1-F6EECF244321}">
                <p14:modId xmlns:p14="http://schemas.microsoft.com/office/powerpoint/2010/main" val="1783743391"/>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3847"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3848" name="Equation" r:id="rId15" imgW="5537160" imgH="863280" progId="Equation.DSMT4">
                  <p:embed/>
                </p:oleObj>
              </mc:Choice>
              <mc:Fallback>
                <p:oleObj name="Equation" r:id="rId15" imgW="5537160" imgH="863280"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815972766"/>
              </p:ext>
            </p:extLst>
          </p:nvPr>
        </p:nvGraphicFramePr>
        <p:xfrm>
          <a:off x="2478088" y="5851525"/>
          <a:ext cx="214312" cy="280988"/>
        </p:xfrm>
        <a:graphic>
          <a:graphicData uri="http://schemas.openxmlformats.org/presentationml/2006/ole">
            <mc:AlternateContent xmlns:mc="http://schemas.openxmlformats.org/markup-compatibility/2006">
              <mc:Choice xmlns:v="urn:schemas-microsoft-com:vml" Requires="v">
                <p:oleObj spid="_x0000_s23849" name="Equation" r:id="rId17" imgW="330120" imgH="431640" progId="Equation.DSMT4">
                  <p:embed/>
                </p:oleObj>
              </mc:Choice>
              <mc:Fallback>
                <p:oleObj name="Equation" r:id="rId17" imgW="330120" imgH="431640" progId="Equation.DSMT4">
                  <p:embed/>
                  <p:pic>
                    <p:nvPicPr>
                      <p:cNvPr id="0" name="Object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478088" y="58515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82"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23</a:t>
            </a:r>
            <a:endParaRPr lang="en-US" sz="1000">
              <a:solidFill>
                <a:srgbClr val="3366FF"/>
              </a:solidFill>
            </a:endParaRPr>
          </a:p>
        </p:txBody>
      </p:sp>
      <p:sp>
        <p:nvSpPr>
          <p:cNvPr id="24587"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Since </a:t>
            </a:r>
            <a:r>
              <a:rPr lang="en-GB" sz="1500" b="1" i="1" dirty="0"/>
              <a:t> </a:t>
            </a:r>
            <a:r>
              <a:rPr lang="en-GB" sz="1500" b="1" i="1" dirty="0" smtClean="0"/>
              <a:t>  </a:t>
            </a:r>
            <a:r>
              <a:rPr lang="en-GB" sz="1500" b="1" dirty="0" smtClean="0"/>
              <a:t>  is </a:t>
            </a:r>
            <a:r>
              <a:rPr lang="en-GB" sz="1500" b="1" dirty="0"/>
              <a:t>an inconsistent estimator, it is safe to assume that it is biased in finite samples as well.</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1" name="Rectangle 16"/>
          <p:cNvSpPr>
            <a:spLocks noChangeArrowheads="1"/>
          </p:cNvSpPr>
          <p:nvPr/>
        </p:nvSpPr>
        <p:spPr bwMode="auto">
          <a:xfrm>
            <a:off x="0" y="4464000"/>
            <a:ext cx="9144000" cy="111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4057200" y="1717200"/>
            <a:ext cx="2376487" cy="921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2"/>
          <p:cNvGraphicFramePr>
            <a:graphicFrameLocks noChangeAspect="1"/>
          </p:cNvGraphicFramePr>
          <p:nvPr>
            <p:extLst>
              <p:ext uri="{D42A27DB-BD31-4B8C-83A1-F6EECF244321}">
                <p14:modId xmlns:p14="http://schemas.microsoft.com/office/powerpoint/2010/main" val="69281208"/>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4866"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 name="Object 14"/>
          <p:cNvGraphicFramePr>
            <a:graphicFrameLocks noChangeAspect="1"/>
          </p:cNvGraphicFramePr>
          <p:nvPr>
            <p:extLst>
              <p:ext uri="{D42A27DB-BD31-4B8C-83A1-F6EECF244321}">
                <p14:modId xmlns:p14="http://schemas.microsoft.com/office/powerpoint/2010/main" val="5618866"/>
              </p:ext>
            </p:extLst>
          </p:nvPr>
        </p:nvGraphicFramePr>
        <p:xfrm>
          <a:off x="863600" y="4597200"/>
          <a:ext cx="6769100" cy="876300"/>
        </p:xfrm>
        <a:graphic>
          <a:graphicData uri="http://schemas.openxmlformats.org/presentationml/2006/ole">
            <mc:AlternateContent xmlns:mc="http://schemas.openxmlformats.org/markup-compatibility/2006">
              <mc:Choice xmlns:v="urn:schemas-microsoft-com:vml" Requires="v">
                <p:oleObj spid="_x0000_s24867" name="Equation" r:id="rId5" imgW="6769080" imgH="876240" progId="Equation.3">
                  <p:embed/>
                </p:oleObj>
              </mc:Choice>
              <mc:Fallback>
                <p:oleObj name="Equation" r:id="rId5" imgW="6769080" imgH="876240" progId="Equation.3">
                  <p:embed/>
                  <p:pic>
                    <p:nvPicPr>
                      <p:cNvPr id="0" name=""/>
                      <p:cNvPicPr>
                        <a:picLocks noChangeAspect="1" noChangeArrowheads="1"/>
                      </p:cNvPicPr>
                      <p:nvPr/>
                    </p:nvPicPr>
                    <p:blipFill>
                      <a:blip r:embed="rId6"/>
                      <a:srcRect/>
                      <a:stretch>
                        <a:fillRect/>
                      </a:stretch>
                    </p:blipFill>
                    <p:spPr bwMode="auto">
                      <a:xfrm>
                        <a:off x="863600" y="4597200"/>
                        <a:ext cx="6769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4"/>
          <p:cNvGraphicFramePr>
            <a:graphicFrameLocks noChangeAspect="1"/>
          </p:cNvGraphicFramePr>
          <p:nvPr>
            <p:extLst>
              <p:ext uri="{D42A27DB-BD31-4B8C-83A1-F6EECF244321}">
                <p14:modId xmlns:p14="http://schemas.microsoft.com/office/powerpoint/2010/main" val="241856460"/>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4868"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5"/>
          <p:cNvGraphicFramePr>
            <a:graphicFrameLocks noChangeAspect="1"/>
          </p:cNvGraphicFramePr>
          <p:nvPr>
            <p:extLst>
              <p:ext uri="{D42A27DB-BD31-4B8C-83A1-F6EECF244321}">
                <p14:modId xmlns:p14="http://schemas.microsoft.com/office/powerpoint/2010/main" val="371780113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4869"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7"/>
          <p:cNvGraphicFramePr>
            <a:graphicFrameLocks noChangeAspect="1"/>
          </p:cNvGraphicFramePr>
          <p:nvPr>
            <p:extLst>
              <p:ext uri="{D42A27DB-BD31-4B8C-83A1-F6EECF244321}">
                <p14:modId xmlns:p14="http://schemas.microsoft.com/office/powerpoint/2010/main" val="722283797"/>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4870"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8"/>
          <p:cNvGraphicFramePr>
            <a:graphicFrameLocks noChangeAspect="1"/>
          </p:cNvGraphicFramePr>
          <p:nvPr>
            <p:extLst>
              <p:ext uri="{D42A27DB-BD31-4B8C-83A1-F6EECF244321}">
                <p14:modId xmlns:p14="http://schemas.microsoft.com/office/powerpoint/2010/main" val="1783743391"/>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4871"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4872" name="Equation" r:id="rId15" imgW="5537160" imgH="863280" progId="Equation.DSMT4">
                  <p:embed/>
                </p:oleObj>
              </mc:Choice>
              <mc:Fallback>
                <p:oleObj name="Equation" r:id="rId15" imgW="5537160" imgH="863280"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17843169"/>
              </p:ext>
            </p:extLst>
          </p:nvPr>
        </p:nvGraphicFramePr>
        <p:xfrm>
          <a:off x="973138" y="5851525"/>
          <a:ext cx="214578" cy="280566"/>
        </p:xfrm>
        <a:graphic>
          <a:graphicData uri="http://schemas.openxmlformats.org/presentationml/2006/ole">
            <mc:AlternateContent xmlns:mc="http://schemas.openxmlformats.org/markup-compatibility/2006">
              <mc:Choice xmlns:v="urn:schemas-microsoft-com:vml" Requires="v">
                <p:oleObj spid="_x0000_s24873" name="Equation" r:id="rId17" imgW="330120" imgH="431640" progId="Equation.DSMT4">
                  <p:embed/>
                </p:oleObj>
              </mc:Choice>
              <mc:Fallback>
                <p:oleObj name="Equation" r:id="rId17" imgW="330120" imgH="431640" progId="Equation.DSMT4">
                  <p:embed/>
                  <p:pic>
                    <p:nvPicPr>
                      <p:cNvPr id="0" name="Object 8"/>
                      <p:cNvPicPr>
                        <a:picLocks noChangeAspect="1" noChangeArrowheads="1"/>
                      </p:cNvPicPr>
                      <p:nvPr/>
                    </p:nvPicPr>
                    <p:blipFill>
                      <a:blip r:embed="rId18"/>
                      <a:srcRect/>
                      <a:stretch>
                        <a:fillRect/>
                      </a:stretch>
                    </p:blipFill>
                    <p:spPr bwMode="auto">
                      <a:xfrm>
                        <a:off x="973138" y="5851525"/>
                        <a:ext cx="214578"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5606"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24</a:t>
            </a:r>
            <a:endParaRPr lang="en-US" sz="1000">
              <a:solidFill>
                <a:srgbClr val="3366FF"/>
              </a:solidFill>
            </a:endParaRPr>
          </a:p>
        </p:txBody>
      </p:sp>
      <p:sp>
        <p:nvSpPr>
          <p:cNvPr id="25611"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dirty="0"/>
              <a:t>If our assumptions concerning </a:t>
            </a:r>
            <a:r>
              <a:rPr lang="en-GB" sz="1500" b="1" i="1" dirty="0"/>
              <a:t>Z</a:t>
            </a:r>
            <a:r>
              <a:rPr lang="en-GB" sz="1500" b="1" dirty="0"/>
              <a:t>, </a:t>
            </a:r>
            <a:r>
              <a:rPr lang="en-GB" sz="1500" b="1" i="1" dirty="0"/>
              <a:t>v</a:t>
            </a:r>
            <a:r>
              <a:rPr lang="en-GB" sz="1500" b="1" dirty="0"/>
              <a:t>, and </a:t>
            </a:r>
            <a:r>
              <a:rPr lang="en-GB" sz="1500" b="1" i="1" dirty="0"/>
              <a:t>w</a:t>
            </a:r>
            <a:r>
              <a:rPr lang="en-GB" sz="1500" b="1" dirty="0"/>
              <a:t> are incorrect, </a:t>
            </a:r>
            <a:r>
              <a:rPr lang="en-GB" sz="1500" b="1" dirty="0" smtClean="0"/>
              <a:t>     would </a:t>
            </a:r>
            <a:r>
              <a:rPr lang="en-GB" sz="1500" b="1" dirty="0"/>
              <a:t>almost certainly still be an inconsistent estimator, but the expression for the large-sample bias would be more complicated.</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1" name="Rectangle 16"/>
          <p:cNvSpPr>
            <a:spLocks noChangeArrowheads="1"/>
          </p:cNvSpPr>
          <p:nvPr/>
        </p:nvSpPr>
        <p:spPr bwMode="auto">
          <a:xfrm>
            <a:off x="0" y="4464000"/>
            <a:ext cx="9144000" cy="111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2"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16"/>
          <p:cNvSpPr>
            <a:spLocks noChangeArrowheads="1"/>
          </p:cNvSpPr>
          <p:nvPr/>
        </p:nvSpPr>
        <p:spPr bwMode="auto">
          <a:xfrm>
            <a:off x="4057200" y="1717200"/>
            <a:ext cx="2376487" cy="921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2"/>
          <p:cNvGraphicFramePr>
            <a:graphicFrameLocks noChangeAspect="1"/>
          </p:cNvGraphicFramePr>
          <p:nvPr>
            <p:extLst>
              <p:ext uri="{D42A27DB-BD31-4B8C-83A1-F6EECF244321}">
                <p14:modId xmlns:p14="http://schemas.microsoft.com/office/powerpoint/2010/main" val="69281208"/>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5880"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 name="Object 14"/>
          <p:cNvGraphicFramePr>
            <a:graphicFrameLocks noChangeAspect="1"/>
          </p:cNvGraphicFramePr>
          <p:nvPr>
            <p:extLst>
              <p:ext uri="{D42A27DB-BD31-4B8C-83A1-F6EECF244321}">
                <p14:modId xmlns:p14="http://schemas.microsoft.com/office/powerpoint/2010/main" val="5618866"/>
              </p:ext>
            </p:extLst>
          </p:nvPr>
        </p:nvGraphicFramePr>
        <p:xfrm>
          <a:off x="863600" y="4597200"/>
          <a:ext cx="6769100" cy="876300"/>
        </p:xfrm>
        <a:graphic>
          <a:graphicData uri="http://schemas.openxmlformats.org/presentationml/2006/ole">
            <mc:AlternateContent xmlns:mc="http://schemas.openxmlformats.org/markup-compatibility/2006">
              <mc:Choice xmlns:v="urn:schemas-microsoft-com:vml" Requires="v">
                <p:oleObj spid="_x0000_s25881" name="Equation" r:id="rId5" imgW="6769080" imgH="876240" progId="Equation.3">
                  <p:embed/>
                </p:oleObj>
              </mc:Choice>
              <mc:Fallback>
                <p:oleObj name="Equation" r:id="rId5" imgW="6769080" imgH="876240" progId="Equation.3">
                  <p:embed/>
                  <p:pic>
                    <p:nvPicPr>
                      <p:cNvPr id="0" name=""/>
                      <p:cNvPicPr>
                        <a:picLocks noChangeAspect="1" noChangeArrowheads="1"/>
                      </p:cNvPicPr>
                      <p:nvPr/>
                    </p:nvPicPr>
                    <p:blipFill>
                      <a:blip r:embed="rId6"/>
                      <a:srcRect/>
                      <a:stretch>
                        <a:fillRect/>
                      </a:stretch>
                    </p:blipFill>
                    <p:spPr bwMode="auto">
                      <a:xfrm>
                        <a:off x="863600" y="4597200"/>
                        <a:ext cx="6769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8"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9" name="Object 4"/>
          <p:cNvGraphicFramePr>
            <a:graphicFrameLocks noChangeAspect="1"/>
          </p:cNvGraphicFramePr>
          <p:nvPr>
            <p:extLst>
              <p:ext uri="{D42A27DB-BD31-4B8C-83A1-F6EECF244321}">
                <p14:modId xmlns:p14="http://schemas.microsoft.com/office/powerpoint/2010/main" val="241856460"/>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5882"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5"/>
          <p:cNvGraphicFramePr>
            <a:graphicFrameLocks noChangeAspect="1"/>
          </p:cNvGraphicFramePr>
          <p:nvPr>
            <p:extLst>
              <p:ext uri="{D42A27DB-BD31-4B8C-83A1-F6EECF244321}">
                <p14:modId xmlns:p14="http://schemas.microsoft.com/office/powerpoint/2010/main" val="371780113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5883"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7"/>
          <p:cNvGraphicFramePr>
            <a:graphicFrameLocks noChangeAspect="1"/>
          </p:cNvGraphicFramePr>
          <p:nvPr>
            <p:extLst>
              <p:ext uri="{D42A27DB-BD31-4B8C-83A1-F6EECF244321}">
                <p14:modId xmlns:p14="http://schemas.microsoft.com/office/powerpoint/2010/main" val="722283797"/>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5884"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8"/>
          <p:cNvGraphicFramePr>
            <a:graphicFrameLocks noChangeAspect="1"/>
          </p:cNvGraphicFramePr>
          <p:nvPr>
            <p:extLst>
              <p:ext uri="{D42A27DB-BD31-4B8C-83A1-F6EECF244321}">
                <p14:modId xmlns:p14="http://schemas.microsoft.com/office/powerpoint/2010/main" val="1783743391"/>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5885"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5886" name="Equation" r:id="rId15" imgW="5537160" imgH="863280" progId="Equation.DSMT4">
                  <p:embed/>
                </p:oleObj>
              </mc:Choice>
              <mc:Fallback>
                <p:oleObj name="Equation" r:id="rId15" imgW="5537160" imgH="863280" progId="Equation.DSMT4">
                  <p:embed/>
                  <p:pic>
                    <p:nvPicPr>
                      <p:cNvPr id="0" name="Object 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785641507"/>
              </p:ext>
            </p:extLst>
          </p:nvPr>
        </p:nvGraphicFramePr>
        <p:xfrm>
          <a:off x="5526088" y="5851525"/>
          <a:ext cx="214312" cy="280988"/>
        </p:xfrm>
        <a:graphic>
          <a:graphicData uri="http://schemas.openxmlformats.org/presentationml/2006/ole">
            <mc:AlternateContent xmlns:mc="http://schemas.openxmlformats.org/markup-compatibility/2006">
              <mc:Choice xmlns:v="urn:schemas-microsoft-com:vml" Requires="v">
                <p:oleObj spid="_x0000_s25887" name="Equation" r:id="rId17" imgW="330057" imgH="431613" progId="Equation.DSMT4">
                  <p:embed/>
                </p:oleObj>
              </mc:Choice>
              <mc:Fallback>
                <p:oleObj name="Equation" r:id="rId17" imgW="330057" imgH="431613" progId="Equation.DSMT4">
                  <p:embed/>
                  <p:pic>
                    <p:nvPicPr>
                      <p:cNvPr id="0" name="Object 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526088" y="58515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16"/>
          <p:cNvSpPr>
            <a:spLocks noChangeArrowheads="1"/>
          </p:cNvSpPr>
          <p:nvPr/>
        </p:nvSpPr>
        <p:spPr bwMode="auto">
          <a:xfrm>
            <a:off x="0" y="4464000"/>
            <a:ext cx="9144000" cy="111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2790000"/>
            <a:ext cx="9144000" cy="156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0"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a:solidFill>
                  <a:srgbClr val="3366FF"/>
                </a:solidFill>
              </a:rPr>
              <a:t>25</a:t>
            </a:r>
            <a:endParaRPr lang="en-US" sz="1000">
              <a:solidFill>
                <a:srgbClr val="3366FF"/>
              </a:solidFill>
            </a:endParaRPr>
          </a:p>
        </p:txBody>
      </p:sp>
      <p:sp>
        <p:nvSpPr>
          <p:cNvPr id="26635"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A further consequence of the violation of Assumption B.7 is that the standard errors, </a:t>
            </a:r>
            <a:r>
              <a:rPr lang="en-GB" sz="1500" b="1" i="1"/>
              <a:t>t</a:t>
            </a:r>
            <a:r>
              <a:rPr lang="en-GB" sz="1500" b="1"/>
              <a:t> tests, and </a:t>
            </a:r>
            <a:r>
              <a:rPr lang="en-GB" sz="1500" b="1" i="1"/>
              <a:t>F</a:t>
            </a:r>
            <a:r>
              <a:rPr lang="en-GB" sz="1500" b="1"/>
              <a:t> test are invalid.</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6" name="Rectangle 16"/>
          <p:cNvSpPr>
            <a:spLocks noChangeArrowheads="1"/>
          </p:cNvSpPr>
          <p:nvPr/>
        </p:nvSpPr>
        <p:spPr bwMode="auto">
          <a:xfrm>
            <a:off x="4056063" y="1717200"/>
            <a:ext cx="2376487" cy="921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8" name="Object 12"/>
          <p:cNvGraphicFramePr>
            <a:graphicFrameLocks noChangeAspect="1"/>
          </p:cNvGraphicFramePr>
          <p:nvPr>
            <p:extLst>
              <p:ext uri="{D42A27DB-BD31-4B8C-83A1-F6EECF244321}">
                <p14:modId xmlns:p14="http://schemas.microsoft.com/office/powerpoint/2010/main" val="1447509211"/>
              </p:ext>
            </p:extLst>
          </p:nvPr>
        </p:nvGraphicFramePr>
        <p:xfrm>
          <a:off x="611188" y="2919600"/>
          <a:ext cx="7993062" cy="1325562"/>
        </p:xfrm>
        <a:graphic>
          <a:graphicData uri="http://schemas.openxmlformats.org/presentationml/2006/ole">
            <mc:AlternateContent xmlns:mc="http://schemas.openxmlformats.org/markup-compatibility/2006">
              <mc:Choice xmlns:v="urn:schemas-microsoft-com:vml" Requires="v">
                <p:oleObj spid="_x0000_s26897" name="Equation" r:id="rId3" imgW="7988040" imgH="1346040" progId="Equation.3">
                  <p:embed/>
                </p:oleObj>
              </mc:Choice>
              <mc:Fallback>
                <p:oleObj name="Equation" r:id="rId3" imgW="7988040" imgH="1346040" progId="Equation.3">
                  <p:embed/>
                  <p:pic>
                    <p:nvPicPr>
                      <p:cNvPr id="0" name=""/>
                      <p:cNvPicPr>
                        <a:picLocks noChangeAspect="1" noChangeArrowheads="1"/>
                      </p:cNvPicPr>
                      <p:nvPr/>
                    </p:nvPicPr>
                    <p:blipFill>
                      <a:blip r:embed="rId4"/>
                      <a:srcRect/>
                      <a:stretch>
                        <a:fillRect/>
                      </a:stretch>
                    </p:blipFill>
                    <p:spPr bwMode="auto">
                      <a:xfrm>
                        <a:off x="611188" y="2919600"/>
                        <a:ext cx="7993062"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 name="Object 14"/>
          <p:cNvGraphicFramePr>
            <a:graphicFrameLocks noChangeAspect="1"/>
          </p:cNvGraphicFramePr>
          <p:nvPr>
            <p:extLst>
              <p:ext uri="{D42A27DB-BD31-4B8C-83A1-F6EECF244321}">
                <p14:modId xmlns:p14="http://schemas.microsoft.com/office/powerpoint/2010/main" val="2923007627"/>
              </p:ext>
            </p:extLst>
          </p:nvPr>
        </p:nvGraphicFramePr>
        <p:xfrm>
          <a:off x="863600" y="4597200"/>
          <a:ext cx="6769100" cy="876300"/>
        </p:xfrm>
        <a:graphic>
          <a:graphicData uri="http://schemas.openxmlformats.org/presentationml/2006/ole">
            <mc:AlternateContent xmlns:mc="http://schemas.openxmlformats.org/markup-compatibility/2006">
              <mc:Choice xmlns:v="urn:schemas-microsoft-com:vml" Requires="v">
                <p:oleObj spid="_x0000_s26898" name="Equation" r:id="rId5" imgW="6769080" imgH="876240" progId="Equation.3">
                  <p:embed/>
                </p:oleObj>
              </mc:Choice>
              <mc:Fallback>
                <p:oleObj name="Equation" r:id="rId5" imgW="6769080" imgH="876240" progId="Equation.3">
                  <p:embed/>
                  <p:pic>
                    <p:nvPicPr>
                      <p:cNvPr id="0" name=""/>
                      <p:cNvPicPr>
                        <a:picLocks noChangeAspect="1" noChangeArrowheads="1"/>
                      </p:cNvPicPr>
                      <p:nvPr/>
                    </p:nvPicPr>
                    <p:blipFill>
                      <a:blip r:embed="rId6"/>
                      <a:srcRect/>
                      <a:stretch>
                        <a:fillRect/>
                      </a:stretch>
                    </p:blipFill>
                    <p:spPr bwMode="auto">
                      <a:xfrm>
                        <a:off x="863600" y="4597200"/>
                        <a:ext cx="67691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4" name="Object 4"/>
          <p:cNvGraphicFramePr>
            <a:graphicFrameLocks noChangeAspect="1"/>
          </p:cNvGraphicFramePr>
          <p:nvPr>
            <p:extLst>
              <p:ext uri="{D42A27DB-BD31-4B8C-83A1-F6EECF244321}">
                <p14:modId xmlns:p14="http://schemas.microsoft.com/office/powerpoint/2010/main" val="3390919060"/>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26899" name="Equation" r:id="rId7" imgW="2120900" imgH="368300" progId="Equation.3">
                  <p:embed/>
                </p:oleObj>
              </mc:Choice>
              <mc:Fallback>
                <p:oleObj name="Equation" r:id="rId7" imgW="21209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5"/>
          <p:cNvGraphicFramePr>
            <a:graphicFrameLocks noChangeAspect="1"/>
          </p:cNvGraphicFramePr>
          <p:nvPr>
            <p:extLst>
              <p:ext uri="{D42A27DB-BD31-4B8C-83A1-F6EECF244321}">
                <p14:modId xmlns:p14="http://schemas.microsoft.com/office/powerpoint/2010/main" val="26862833"/>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26900"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7"/>
          <p:cNvGraphicFramePr>
            <a:graphicFrameLocks noChangeAspect="1"/>
          </p:cNvGraphicFramePr>
          <p:nvPr>
            <p:extLst>
              <p:ext uri="{D42A27DB-BD31-4B8C-83A1-F6EECF244321}">
                <p14:modId xmlns:p14="http://schemas.microsoft.com/office/powerpoint/2010/main" val="2812125286"/>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26901" name="Equation" r:id="rId11" imgW="2171700" imgH="368300" progId="Equation.3">
                  <p:embed/>
                </p:oleObj>
              </mc:Choice>
              <mc:Fallback>
                <p:oleObj name="Equation" r:id="rId11" imgW="21717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8"/>
          <p:cNvGraphicFramePr>
            <a:graphicFrameLocks noChangeAspect="1"/>
          </p:cNvGraphicFramePr>
          <p:nvPr>
            <p:extLst>
              <p:ext uri="{D42A27DB-BD31-4B8C-83A1-F6EECF244321}">
                <p14:modId xmlns:p14="http://schemas.microsoft.com/office/powerpoint/2010/main" val="479556212"/>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26902" name="Equation" r:id="rId13" imgW="1473200" imgH="368300" progId="Equation.3">
                  <p:embed/>
                </p:oleObj>
              </mc:Choice>
              <mc:Fallback>
                <p:oleObj name="Equation" r:id="rId13" imgW="14732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26903" name="Equation" r:id="rId15" imgW="5537160" imgH="863280" progId="Equation.DSMT4">
                  <p:embed/>
                </p:oleObj>
              </mc:Choice>
              <mc:Fallback>
                <p:oleObj name="Equation" r:id="rId15" imgW="5537160" imgH="863280" progId="Equation.DSMT4">
                  <p:embed/>
                  <p:pic>
                    <p:nvPicPr>
                      <p:cNvPr id="0" name="Object 10"/>
                      <p:cNvPicPr>
                        <a:picLocks noChangeAspect="1" noChangeArrowheads="1"/>
                      </p:cNvPicPr>
                      <p:nvPr/>
                    </p:nvPicPr>
                    <p:blipFill>
                      <a:blip r:embed="rId16"/>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26635"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US" sz="1500" b="1" dirty="0" smtClean="0"/>
              <a:t>The </a:t>
            </a:r>
            <a:r>
              <a:rPr lang="en-US" sz="1500" b="1" dirty="0"/>
              <a:t>analysis will be illustrated with a simulation.  The true model </a:t>
            </a:r>
            <a:r>
              <a:rPr lang="en-US" sz="1500" b="1" dirty="0" smtClean="0"/>
              <a:t>is</a:t>
            </a:r>
            <a:r>
              <a:rPr lang="en-GB" sz="1500" b="1" dirty="0"/>
              <a:t> </a:t>
            </a:r>
            <a:r>
              <a:rPr lang="en-GB" sz="1500" b="1" i="1" dirty="0" smtClean="0"/>
              <a:t>Y</a:t>
            </a:r>
            <a:r>
              <a:rPr lang="en-GB" sz="1500" b="1" dirty="0" smtClean="0"/>
              <a:t> = 2.0 + 0.8</a:t>
            </a:r>
            <a:r>
              <a:rPr lang="en-GB" sz="1500" b="1" i="1" dirty="0" smtClean="0"/>
              <a:t>Z</a:t>
            </a:r>
            <a:r>
              <a:rPr lang="en-GB" sz="1500" b="1" dirty="0" smtClean="0"/>
              <a:t> + </a:t>
            </a:r>
            <a:r>
              <a:rPr lang="en-GB" sz="1500" b="1" i="1" dirty="0"/>
              <a:t>u</a:t>
            </a:r>
            <a:r>
              <a:rPr lang="en-GB" sz="1500" b="1" dirty="0" smtClean="0"/>
              <a:t>,</a:t>
            </a:r>
            <a:endParaRPr lang="en-GB" sz="1500" b="1" dirty="0"/>
          </a:p>
          <a:p>
            <a:r>
              <a:rPr lang="en-US" sz="1500" b="1" dirty="0"/>
              <a:t>with the values of </a:t>
            </a:r>
            <a:r>
              <a:rPr lang="en-US" sz="1500" b="1" i="1" dirty="0"/>
              <a:t>Z</a:t>
            </a:r>
            <a:r>
              <a:rPr lang="en-US" sz="1500" b="1" dirty="0"/>
              <a:t> drawn randomly from a normal distribution with mean 10 and variance 4, </a:t>
            </a:r>
            <a:r>
              <a:rPr lang="en-US" sz="1500" b="1" dirty="0" smtClean="0"/>
              <a:t>and the </a:t>
            </a:r>
            <a:r>
              <a:rPr lang="en-US" sz="1500" b="1" dirty="0"/>
              <a:t>values of </a:t>
            </a:r>
            <a:r>
              <a:rPr lang="en-US" sz="1500" b="1" i="1" dirty="0"/>
              <a:t>u</a:t>
            </a:r>
            <a:r>
              <a:rPr lang="en-US" sz="1500" b="1" dirty="0"/>
              <a:t> being drawn from a normal distribution with mean 0 and variance 4</a:t>
            </a:r>
            <a:r>
              <a:rPr lang="en-US" sz="1500" b="1" dirty="0" smtClean="0"/>
              <a:t>.</a:t>
            </a:r>
            <a:endParaRPr lang="en-GB" sz="1500" b="1" dirty="0"/>
          </a:p>
          <a:p>
            <a:pPr>
              <a:spcBef>
                <a:spcPct val="50000"/>
              </a:spcBef>
            </a:pPr>
            <a:endParaRPr lang="en-GB" sz="1500" b="1"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6" name="Rectangle 25"/>
          <p:cNvSpPr>
            <a:spLocks noChangeArrowheads="1"/>
          </p:cNvSpPr>
          <p:nvPr/>
        </p:nvSpPr>
        <p:spPr bwMode="auto">
          <a:xfrm>
            <a:off x="0" y="2789999"/>
            <a:ext cx="9144000" cy="477075"/>
          </a:xfrm>
          <a:prstGeom prst="rect">
            <a:avLst/>
          </a:prstGeom>
          <a:solidFill>
            <a:srgbClr val="F5F5F5"/>
          </a:solidFill>
          <a:ln>
            <a:noFill/>
          </a:ln>
          <a:effectLst>
            <a:innerShdw blurRad="95250">
              <a:schemeClr val="tx1"/>
            </a:innerShdw>
          </a:effectLst>
        </p:spPr>
        <p:txBody>
          <a:bodyPr wrap="none" anchor="ctr"/>
          <a:lstStyle/>
          <a:p>
            <a:pPr>
              <a:defRPr/>
            </a:pPr>
            <a:endParaRPr lang="en-GB"/>
          </a:p>
        </p:txBody>
      </p:sp>
      <p:sp>
        <p:nvSpPr>
          <p:cNvPr id="28" name="TextBox 27"/>
          <p:cNvSpPr txBox="1"/>
          <p:nvPr/>
        </p:nvSpPr>
        <p:spPr>
          <a:xfrm>
            <a:off x="542924" y="2838450"/>
            <a:ext cx="1419225" cy="369332"/>
          </a:xfrm>
          <a:prstGeom prst="rect">
            <a:avLst/>
          </a:prstGeom>
          <a:noFill/>
        </p:spPr>
        <p:txBody>
          <a:bodyPr wrap="square" rtlCol="0">
            <a:spAutoFit/>
          </a:bodyPr>
          <a:lstStyle/>
          <a:p>
            <a:r>
              <a:rPr lang="en-GB" sz="1800" b="1" dirty="0" smtClean="0"/>
              <a:t>Simulation</a:t>
            </a:r>
            <a:endParaRPr lang="en-GB" sz="1800" b="1" dirty="0"/>
          </a:p>
        </p:txBody>
      </p:sp>
      <p:sp>
        <p:nvSpPr>
          <p:cNvPr id="29" name="Rectangle 28"/>
          <p:cNvSpPr>
            <a:spLocks noChangeArrowheads="1"/>
          </p:cNvSpPr>
          <p:nvPr/>
        </p:nvSpPr>
        <p:spPr bwMode="auto">
          <a:xfrm>
            <a:off x="0" y="33768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1" name="Object 4"/>
          <p:cNvGraphicFramePr>
            <a:graphicFrameLocks noChangeAspect="1"/>
          </p:cNvGraphicFramePr>
          <p:nvPr>
            <p:extLst>
              <p:ext uri="{D42A27DB-BD31-4B8C-83A1-F6EECF244321}">
                <p14:modId xmlns:p14="http://schemas.microsoft.com/office/powerpoint/2010/main" val="917917801"/>
              </p:ext>
            </p:extLst>
          </p:nvPr>
        </p:nvGraphicFramePr>
        <p:xfrm>
          <a:off x="1873250" y="3534375"/>
          <a:ext cx="2286000" cy="279400"/>
        </p:xfrm>
        <a:graphic>
          <a:graphicData uri="http://schemas.openxmlformats.org/presentationml/2006/ole">
            <mc:AlternateContent xmlns:mc="http://schemas.openxmlformats.org/markup-compatibility/2006">
              <mc:Choice xmlns:v="urn:schemas-microsoft-com:vml" Requires="v">
                <p:oleObj spid="_x0000_s31933" name="Equation" r:id="rId3" imgW="2286000" imgH="279360" progId="Equation.3">
                  <p:embed/>
                </p:oleObj>
              </mc:Choice>
              <mc:Fallback>
                <p:oleObj name="Equation" r:id="rId3" imgW="2286000" imgH="279360" progId="Equation.3">
                  <p:embed/>
                  <p:pic>
                    <p:nvPicPr>
                      <p:cNvPr id="0" name=""/>
                      <p:cNvPicPr>
                        <a:picLocks noChangeAspect="1" noChangeArrowheads="1"/>
                      </p:cNvPicPr>
                      <p:nvPr/>
                    </p:nvPicPr>
                    <p:blipFill>
                      <a:blip r:embed="rId4"/>
                      <a:srcRect/>
                      <a:stretch>
                        <a:fillRect/>
                      </a:stretch>
                    </p:blipFill>
                    <p:spPr bwMode="auto">
                      <a:xfrm>
                        <a:off x="1873250" y="3534375"/>
                        <a:ext cx="22860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5"/>
          <p:cNvGraphicFramePr>
            <a:graphicFrameLocks noChangeAspect="1"/>
          </p:cNvGraphicFramePr>
          <p:nvPr>
            <p:extLst>
              <p:ext uri="{D42A27DB-BD31-4B8C-83A1-F6EECF244321}">
                <p14:modId xmlns:p14="http://schemas.microsoft.com/office/powerpoint/2010/main" val="2816734337"/>
              </p:ext>
            </p:extLst>
          </p:nvPr>
        </p:nvGraphicFramePr>
        <p:xfrm>
          <a:off x="4946250" y="3503850"/>
          <a:ext cx="1587500" cy="355600"/>
        </p:xfrm>
        <a:graphic>
          <a:graphicData uri="http://schemas.openxmlformats.org/presentationml/2006/ole">
            <mc:AlternateContent xmlns:mc="http://schemas.openxmlformats.org/markup-compatibility/2006">
              <mc:Choice xmlns:v="urn:schemas-microsoft-com:vml" Requires="v">
                <p:oleObj spid="_x0000_s31934" name="Equation" r:id="rId5" imgW="1587240" imgH="355320" progId="Equation.3">
                  <p:embed/>
                </p:oleObj>
              </mc:Choice>
              <mc:Fallback>
                <p:oleObj name="Equation" r:id="rId5" imgW="1587240" imgH="355320" progId="Equation.3">
                  <p:embed/>
                  <p:pic>
                    <p:nvPicPr>
                      <p:cNvPr id="0" name=""/>
                      <p:cNvPicPr>
                        <a:picLocks noChangeAspect="1" noChangeArrowheads="1"/>
                      </p:cNvPicPr>
                      <p:nvPr/>
                    </p:nvPicPr>
                    <p:blipFill>
                      <a:blip r:embed="rId6"/>
                      <a:srcRect/>
                      <a:stretch>
                        <a:fillRect/>
                      </a:stretch>
                    </p:blipFill>
                    <p:spPr bwMode="auto">
                      <a:xfrm>
                        <a:off x="4946250" y="3503850"/>
                        <a:ext cx="15875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856138997"/>
              </p:ext>
            </p:extLst>
          </p:nvPr>
        </p:nvGraphicFramePr>
        <p:xfrm>
          <a:off x="6819900" y="3513138"/>
          <a:ext cx="1384300" cy="355600"/>
        </p:xfrm>
        <a:graphic>
          <a:graphicData uri="http://schemas.openxmlformats.org/presentationml/2006/ole">
            <mc:AlternateContent xmlns:mc="http://schemas.openxmlformats.org/markup-compatibility/2006">
              <mc:Choice xmlns:v="urn:schemas-microsoft-com:vml" Requires="v">
                <p:oleObj spid="_x0000_s31935" name="Equation" r:id="rId7" imgW="1384200" imgH="355320" progId="Equation.3">
                  <p:embed/>
                </p:oleObj>
              </mc:Choice>
              <mc:Fallback>
                <p:oleObj name="Equation" r:id="rId7" imgW="1384200" imgH="355320" progId="Equation.3">
                  <p:embed/>
                  <p:pic>
                    <p:nvPicPr>
                      <p:cNvPr id="0" name=""/>
                      <p:cNvPicPr>
                        <a:picLocks noChangeAspect="1" noChangeArrowheads="1"/>
                      </p:cNvPicPr>
                      <p:nvPr/>
                    </p:nvPicPr>
                    <p:blipFill>
                      <a:blip r:embed="rId8"/>
                      <a:srcRect/>
                      <a:stretch>
                        <a:fillRect/>
                      </a:stretch>
                    </p:blipFill>
                    <p:spPr bwMode="auto">
                      <a:xfrm>
                        <a:off x="6819900" y="3513138"/>
                        <a:ext cx="13843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2"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43" name="Object 4"/>
          <p:cNvGraphicFramePr>
            <a:graphicFrameLocks noChangeAspect="1"/>
          </p:cNvGraphicFramePr>
          <p:nvPr>
            <p:extLst>
              <p:ext uri="{D42A27DB-BD31-4B8C-83A1-F6EECF244321}">
                <p14:modId xmlns:p14="http://schemas.microsoft.com/office/powerpoint/2010/main" val="3284128350"/>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31936" name="Equation" r:id="rId9" imgW="2120900" imgH="368300" progId="Equation.3">
                  <p:embed/>
                </p:oleObj>
              </mc:Choice>
              <mc:Fallback>
                <p:oleObj name="Equation" r:id="rId9" imgW="21209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5"/>
          <p:cNvGraphicFramePr>
            <a:graphicFrameLocks noChangeAspect="1"/>
          </p:cNvGraphicFramePr>
          <p:nvPr>
            <p:extLst>
              <p:ext uri="{D42A27DB-BD31-4B8C-83A1-F6EECF244321}">
                <p14:modId xmlns:p14="http://schemas.microsoft.com/office/powerpoint/2010/main" val="2346257281"/>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31937" name="Equation" r:id="rId11" imgW="1358900" imgH="279400" progId="Equation.3">
                  <p:embed/>
                </p:oleObj>
              </mc:Choice>
              <mc:Fallback>
                <p:oleObj name="Equation" r:id="rId11" imgW="1358900" imgH="2794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7"/>
          <p:cNvGraphicFramePr>
            <a:graphicFrameLocks noChangeAspect="1"/>
          </p:cNvGraphicFramePr>
          <p:nvPr>
            <p:extLst>
              <p:ext uri="{D42A27DB-BD31-4B8C-83A1-F6EECF244321}">
                <p14:modId xmlns:p14="http://schemas.microsoft.com/office/powerpoint/2010/main" val="2084878672"/>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31938" name="Equation" r:id="rId13" imgW="2171700" imgH="368300" progId="Equation.3">
                  <p:embed/>
                </p:oleObj>
              </mc:Choice>
              <mc:Fallback>
                <p:oleObj name="Equation" r:id="rId13" imgW="21717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8"/>
          <p:cNvGraphicFramePr>
            <a:graphicFrameLocks noChangeAspect="1"/>
          </p:cNvGraphicFramePr>
          <p:nvPr>
            <p:extLst>
              <p:ext uri="{D42A27DB-BD31-4B8C-83A1-F6EECF244321}">
                <p14:modId xmlns:p14="http://schemas.microsoft.com/office/powerpoint/2010/main" val="1543683350"/>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31939" name="Equation" r:id="rId15" imgW="1473200" imgH="368300" progId="Equation.3">
                  <p:embed/>
                </p:oleObj>
              </mc:Choice>
              <mc:Fallback>
                <p:oleObj name="Equation" r:id="rId15" imgW="1473200" imgH="36830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31940" name="Equation" r:id="rId17" imgW="5537160" imgH="863280" progId="Equation.DSMT4">
                  <p:embed/>
                </p:oleObj>
              </mc:Choice>
              <mc:Fallback>
                <p:oleObj name="Equation" r:id="rId17" imgW="5537160" imgH="863280" progId="Equation.DSMT4">
                  <p:embed/>
                  <p:pic>
                    <p:nvPicPr>
                      <p:cNvPr id="0" name="Object 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629721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27</a:t>
            </a:r>
            <a:endParaRPr lang="en-US" sz="1000" dirty="0">
              <a:solidFill>
                <a:srgbClr val="3366FF"/>
              </a:solidFill>
            </a:endParaRPr>
          </a:p>
        </p:txBody>
      </p:sp>
      <p:sp>
        <p:nvSpPr>
          <p:cNvPr id="26635"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US" sz="1500" b="1" i="1" dirty="0" smtClean="0"/>
              <a:t>X</a:t>
            </a:r>
            <a:r>
              <a:rPr lang="en-US" sz="1500" b="1" dirty="0" smtClean="0"/>
              <a:t> </a:t>
            </a:r>
            <a:r>
              <a:rPr lang="en-US" sz="1500" b="1" dirty="0"/>
              <a:t>= </a:t>
            </a:r>
            <a:r>
              <a:rPr lang="en-US" sz="1500" b="1" i="1" dirty="0"/>
              <a:t>Z</a:t>
            </a:r>
            <a:r>
              <a:rPr lang="en-US" sz="1500" b="1" dirty="0"/>
              <a:t> + </a:t>
            </a:r>
            <a:r>
              <a:rPr lang="en-US" sz="1500" b="1" i="1" dirty="0"/>
              <a:t>w</a:t>
            </a:r>
            <a:r>
              <a:rPr lang="en-US" sz="1500" b="1" dirty="0"/>
              <a:t>, where </a:t>
            </a:r>
            <a:r>
              <a:rPr lang="en-US" sz="1500" b="1" i="1" dirty="0"/>
              <a:t>w</a:t>
            </a:r>
            <a:r>
              <a:rPr lang="en-US" sz="1500" b="1" dirty="0"/>
              <a:t> is drawn from a normal distribution with mean 0 and variance 1</a:t>
            </a:r>
            <a:r>
              <a:rPr lang="en-US" sz="1500" b="1" dirty="0" smtClean="0"/>
              <a:t>.  With this information, we are able to determine </a:t>
            </a:r>
            <a:r>
              <a:rPr lang="en-US" sz="1500" b="1" dirty="0" err="1" smtClean="0"/>
              <a:t>plim</a:t>
            </a:r>
            <a:r>
              <a:rPr lang="en-US" sz="1500" b="1" dirty="0" smtClean="0"/>
              <a:t>     .</a:t>
            </a:r>
            <a:endParaRPr lang="en-GB" sz="1500" b="1" dirty="0"/>
          </a:p>
          <a:p>
            <a:pPr>
              <a:spcBef>
                <a:spcPct val="50000"/>
              </a:spcBef>
            </a:pPr>
            <a:endParaRPr lang="en-GB" sz="1500" b="1"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1" name="Rectangle 20"/>
          <p:cNvSpPr>
            <a:spLocks noChangeArrowheads="1"/>
          </p:cNvSpPr>
          <p:nvPr/>
        </p:nvSpPr>
        <p:spPr bwMode="auto">
          <a:xfrm>
            <a:off x="0" y="2789999"/>
            <a:ext cx="9144000" cy="477075"/>
          </a:xfrm>
          <a:prstGeom prst="rect">
            <a:avLst/>
          </a:prstGeom>
          <a:solidFill>
            <a:srgbClr val="F5F5F5"/>
          </a:solidFill>
          <a:ln>
            <a:noFill/>
          </a:ln>
          <a:effectLst>
            <a:innerShdw blurRad="95250">
              <a:schemeClr val="tx1"/>
            </a:innerShdw>
          </a:effectLst>
        </p:spPr>
        <p:txBody>
          <a:bodyPr wrap="none" anchor="ctr"/>
          <a:lstStyle/>
          <a:p>
            <a:pPr>
              <a:defRPr/>
            </a:pPr>
            <a:endParaRPr lang="en-GB"/>
          </a:p>
        </p:txBody>
      </p:sp>
      <p:sp>
        <p:nvSpPr>
          <p:cNvPr id="2" name="TextBox 1"/>
          <p:cNvSpPr txBox="1"/>
          <p:nvPr/>
        </p:nvSpPr>
        <p:spPr>
          <a:xfrm>
            <a:off x="542924" y="2838450"/>
            <a:ext cx="1419225" cy="369332"/>
          </a:xfrm>
          <a:prstGeom prst="rect">
            <a:avLst/>
          </a:prstGeom>
          <a:noFill/>
        </p:spPr>
        <p:txBody>
          <a:bodyPr wrap="square" rtlCol="0">
            <a:spAutoFit/>
          </a:bodyPr>
          <a:lstStyle/>
          <a:p>
            <a:r>
              <a:rPr lang="en-GB" sz="1800" b="1" dirty="0" smtClean="0"/>
              <a:t>Simulation</a:t>
            </a:r>
            <a:endParaRPr lang="en-GB" sz="1800" b="1" dirty="0"/>
          </a:p>
        </p:txBody>
      </p:sp>
      <p:sp>
        <p:nvSpPr>
          <p:cNvPr id="34" name="Rectangle 33"/>
          <p:cNvSpPr>
            <a:spLocks noChangeArrowheads="1"/>
          </p:cNvSpPr>
          <p:nvPr/>
        </p:nvSpPr>
        <p:spPr bwMode="auto">
          <a:xfrm>
            <a:off x="0" y="33768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35" name="Object 4"/>
          <p:cNvGraphicFramePr>
            <a:graphicFrameLocks noChangeAspect="1"/>
          </p:cNvGraphicFramePr>
          <p:nvPr>
            <p:extLst>
              <p:ext uri="{D42A27DB-BD31-4B8C-83A1-F6EECF244321}">
                <p14:modId xmlns:p14="http://schemas.microsoft.com/office/powerpoint/2010/main" val="2710203067"/>
              </p:ext>
            </p:extLst>
          </p:nvPr>
        </p:nvGraphicFramePr>
        <p:xfrm>
          <a:off x="1873250" y="3534375"/>
          <a:ext cx="2286000" cy="279400"/>
        </p:xfrm>
        <a:graphic>
          <a:graphicData uri="http://schemas.openxmlformats.org/presentationml/2006/ole">
            <mc:AlternateContent xmlns:mc="http://schemas.openxmlformats.org/markup-compatibility/2006">
              <mc:Choice xmlns:v="urn:schemas-microsoft-com:vml" Requires="v">
                <p:oleObj spid="_x0000_s35041" name="Equation" r:id="rId3" imgW="2286000" imgH="279360" progId="Equation.3">
                  <p:embed/>
                </p:oleObj>
              </mc:Choice>
              <mc:Fallback>
                <p:oleObj name="Equation" r:id="rId3" imgW="2286000" imgH="279360" progId="Equation.3">
                  <p:embed/>
                  <p:pic>
                    <p:nvPicPr>
                      <p:cNvPr id="0" name=""/>
                      <p:cNvPicPr>
                        <a:picLocks noChangeAspect="1" noChangeArrowheads="1"/>
                      </p:cNvPicPr>
                      <p:nvPr/>
                    </p:nvPicPr>
                    <p:blipFill>
                      <a:blip r:embed="rId4"/>
                      <a:srcRect/>
                      <a:stretch>
                        <a:fillRect/>
                      </a:stretch>
                    </p:blipFill>
                    <p:spPr bwMode="auto">
                      <a:xfrm>
                        <a:off x="1873250" y="3534375"/>
                        <a:ext cx="22860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2837499107"/>
              </p:ext>
            </p:extLst>
          </p:nvPr>
        </p:nvGraphicFramePr>
        <p:xfrm>
          <a:off x="4946250" y="3503850"/>
          <a:ext cx="1587500" cy="355600"/>
        </p:xfrm>
        <a:graphic>
          <a:graphicData uri="http://schemas.openxmlformats.org/presentationml/2006/ole">
            <mc:AlternateContent xmlns:mc="http://schemas.openxmlformats.org/markup-compatibility/2006">
              <mc:Choice xmlns:v="urn:schemas-microsoft-com:vml" Requires="v">
                <p:oleObj spid="_x0000_s35042" name="Equation" r:id="rId5" imgW="1587240" imgH="355320" progId="Equation.3">
                  <p:embed/>
                </p:oleObj>
              </mc:Choice>
              <mc:Fallback>
                <p:oleObj name="Equation" r:id="rId5" imgW="1587240" imgH="355320" progId="Equation.3">
                  <p:embed/>
                  <p:pic>
                    <p:nvPicPr>
                      <p:cNvPr id="0" name=""/>
                      <p:cNvPicPr>
                        <a:picLocks noChangeAspect="1" noChangeArrowheads="1"/>
                      </p:cNvPicPr>
                      <p:nvPr/>
                    </p:nvPicPr>
                    <p:blipFill>
                      <a:blip r:embed="rId6"/>
                      <a:srcRect/>
                      <a:stretch>
                        <a:fillRect/>
                      </a:stretch>
                    </p:blipFill>
                    <p:spPr bwMode="auto">
                      <a:xfrm>
                        <a:off x="4946250" y="3503850"/>
                        <a:ext cx="15875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0200749"/>
              </p:ext>
            </p:extLst>
          </p:nvPr>
        </p:nvGraphicFramePr>
        <p:xfrm>
          <a:off x="6819900" y="3513138"/>
          <a:ext cx="1384300" cy="355600"/>
        </p:xfrm>
        <a:graphic>
          <a:graphicData uri="http://schemas.openxmlformats.org/presentationml/2006/ole">
            <mc:AlternateContent xmlns:mc="http://schemas.openxmlformats.org/markup-compatibility/2006">
              <mc:Choice xmlns:v="urn:schemas-microsoft-com:vml" Requires="v">
                <p:oleObj spid="_x0000_s35043" name="Equation" r:id="rId7" imgW="1384200" imgH="355320" progId="Equation.3">
                  <p:embed/>
                </p:oleObj>
              </mc:Choice>
              <mc:Fallback>
                <p:oleObj name="Equation" r:id="rId7" imgW="1384200" imgH="355320" progId="Equation.3">
                  <p:embed/>
                  <p:pic>
                    <p:nvPicPr>
                      <p:cNvPr id="0" name=""/>
                      <p:cNvPicPr>
                        <a:picLocks noChangeAspect="1" noChangeArrowheads="1"/>
                      </p:cNvPicPr>
                      <p:nvPr/>
                    </p:nvPicPr>
                    <p:blipFill>
                      <a:blip r:embed="rId8"/>
                      <a:srcRect/>
                      <a:stretch>
                        <a:fillRect/>
                      </a:stretch>
                    </p:blipFill>
                    <p:spPr bwMode="auto">
                      <a:xfrm>
                        <a:off x="6819900" y="3513138"/>
                        <a:ext cx="13843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Rectangle 16"/>
          <p:cNvSpPr>
            <a:spLocks noChangeArrowheads="1"/>
          </p:cNvSpPr>
          <p:nvPr/>
        </p:nvSpPr>
        <p:spPr bwMode="auto">
          <a:xfrm>
            <a:off x="0" y="4493400"/>
            <a:ext cx="9144000" cy="1026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34310075"/>
              </p:ext>
            </p:extLst>
          </p:nvPr>
        </p:nvGraphicFramePr>
        <p:xfrm>
          <a:off x="1814400" y="3953475"/>
          <a:ext cx="1358900" cy="279400"/>
        </p:xfrm>
        <a:graphic>
          <a:graphicData uri="http://schemas.openxmlformats.org/presentationml/2006/ole">
            <mc:AlternateContent xmlns:mc="http://schemas.openxmlformats.org/markup-compatibility/2006">
              <mc:Choice xmlns:v="urn:schemas-microsoft-com:vml" Requires="v">
                <p:oleObj spid="_x0000_s35044" name="Equation" r:id="rId9" imgW="1358900" imgH="279400" progId="Equation.3">
                  <p:embed/>
                </p:oleObj>
              </mc:Choice>
              <mc:Fallback>
                <p:oleObj name="Equation" r:id="rId9"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14400" y="3953475"/>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752735483"/>
              </p:ext>
            </p:extLst>
          </p:nvPr>
        </p:nvGraphicFramePr>
        <p:xfrm>
          <a:off x="4953000" y="3922713"/>
          <a:ext cx="1422400" cy="355600"/>
        </p:xfrm>
        <a:graphic>
          <a:graphicData uri="http://schemas.openxmlformats.org/presentationml/2006/ole">
            <mc:AlternateContent xmlns:mc="http://schemas.openxmlformats.org/markup-compatibility/2006">
              <mc:Choice xmlns:v="urn:schemas-microsoft-com:vml" Requires="v">
                <p:oleObj spid="_x0000_s35045" name="Equation" r:id="rId11" imgW="1422360" imgH="355320" progId="Equation.3">
                  <p:embed/>
                </p:oleObj>
              </mc:Choice>
              <mc:Fallback>
                <p:oleObj name="Equation" r:id="rId11" imgW="1422360" imgH="355320" progId="Equation.3">
                  <p:embed/>
                  <p:pic>
                    <p:nvPicPr>
                      <p:cNvPr id="0" name=""/>
                      <p:cNvPicPr>
                        <a:picLocks noChangeAspect="1" noChangeArrowheads="1"/>
                      </p:cNvPicPr>
                      <p:nvPr/>
                    </p:nvPicPr>
                    <p:blipFill>
                      <a:blip r:embed="rId12"/>
                      <a:srcRect/>
                      <a:stretch>
                        <a:fillRect/>
                      </a:stretch>
                    </p:blipFill>
                    <p:spPr bwMode="auto">
                      <a:xfrm>
                        <a:off x="4953000" y="3922713"/>
                        <a:ext cx="142240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16"/>
          <p:cNvSpPr>
            <a:spLocks noChangeArrowheads="1"/>
          </p:cNvSpPr>
          <p:nvPr/>
        </p:nvSpPr>
        <p:spPr bwMode="auto">
          <a:xfrm>
            <a:off x="0" y="1674000"/>
            <a:ext cx="9144000" cy="1008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1"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2" name="Object 4"/>
          <p:cNvGraphicFramePr>
            <a:graphicFrameLocks noChangeAspect="1"/>
          </p:cNvGraphicFramePr>
          <p:nvPr>
            <p:extLst>
              <p:ext uri="{D42A27DB-BD31-4B8C-83A1-F6EECF244321}">
                <p14:modId xmlns:p14="http://schemas.microsoft.com/office/powerpoint/2010/main" val="465511516"/>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35046" name="Equation" r:id="rId13" imgW="2120900" imgH="368300" progId="Equation.3">
                  <p:embed/>
                </p:oleObj>
              </mc:Choice>
              <mc:Fallback>
                <p:oleObj name="Equation" r:id="rId13" imgW="2120900" imgH="36830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
          <p:cNvGraphicFramePr>
            <a:graphicFrameLocks noChangeAspect="1"/>
          </p:cNvGraphicFramePr>
          <p:nvPr>
            <p:extLst>
              <p:ext uri="{D42A27DB-BD31-4B8C-83A1-F6EECF244321}">
                <p14:modId xmlns:p14="http://schemas.microsoft.com/office/powerpoint/2010/main" val="172178308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35047" name="Equation" r:id="rId15" imgW="1358900" imgH="279400" progId="Equation.3">
                  <p:embed/>
                </p:oleObj>
              </mc:Choice>
              <mc:Fallback>
                <p:oleObj name="Equation" r:id="rId15" imgW="1358900" imgH="2794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7"/>
          <p:cNvGraphicFramePr>
            <a:graphicFrameLocks noChangeAspect="1"/>
          </p:cNvGraphicFramePr>
          <p:nvPr>
            <p:extLst>
              <p:ext uri="{D42A27DB-BD31-4B8C-83A1-F6EECF244321}">
                <p14:modId xmlns:p14="http://schemas.microsoft.com/office/powerpoint/2010/main" val="4111565863"/>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35048" name="Equation" r:id="rId16" imgW="2171700" imgH="368300" progId="Equation.3">
                  <p:embed/>
                </p:oleObj>
              </mc:Choice>
              <mc:Fallback>
                <p:oleObj name="Equation" r:id="rId16" imgW="2171700" imgH="36830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8"/>
          <p:cNvGraphicFramePr>
            <a:graphicFrameLocks noChangeAspect="1"/>
          </p:cNvGraphicFramePr>
          <p:nvPr>
            <p:extLst>
              <p:ext uri="{D42A27DB-BD31-4B8C-83A1-F6EECF244321}">
                <p14:modId xmlns:p14="http://schemas.microsoft.com/office/powerpoint/2010/main" val="2004163576"/>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35049" name="Equation" r:id="rId18" imgW="1473200" imgH="368300" progId="Equation.3">
                  <p:embed/>
                </p:oleObj>
              </mc:Choice>
              <mc:Fallback>
                <p:oleObj name="Equation" r:id="rId18" imgW="1473200" imgH="36830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922571088"/>
              </p:ext>
            </p:extLst>
          </p:nvPr>
        </p:nvGraphicFramePr>
        <p:xfrm>
          <a:off x="838200" y="1739900"/>
          <a:ext cx="5537200" cy="862013"/>
        </p:xfrm>
        <a:graphic>
          <a:graphicData uri="http://schemas.openxmlformats.org/presentationml/2006/ole">
            <mc:AlternateContent xmlns:mc="http://schemas.openxmlformats.org/markup-compatibility/2006">
              <mc:Choice xmlns:v="urn:schemas-microsoft-com:vml" Requires="v">
                <p:oleObj spid="_x0000_s35050" name="Equation" r:id="rId20" imgW="5537160" imgH="863280" progId="Equation.DSMT4">
                  <p:embed/>
                </p:oleObj>
              </mc:Choice>
              <mc:Fallback>
                <p:oleObj name="Equation" r:id="rId20" imgW="5537160" imgH="863280" progId="Equation.DSMT4">
                  <p:embed/>
                  <p:pic>
                    <p:nvPicPr>
                      <p:cNvPr id="0" name="Object 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38200" y="1739900"/>
                        <a:ext cx="55372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 name="Object 10"/>
          <p:cNvGraphicFramePr>
            <a:graphicFrameLocks noChangeAspect="1"/>
          </p:cNvGraphicFramePr>
          <p:nvPr>
            <p:extLst>
              <p:ext uri="{D42A27DB-BD31-4B8C-83A1-F6EECF244321}">
                <p14:modId xmlns:p14="http://schemas.microsoft.com/office/powerpoint/2010/main" val="86289116"/>
              </p:ext>
            </p:extLst>
          </p:nvPr>
        </p:nvGraphicFramePr>
        <p:xfrm>
          <a:off x="839788" y="4572000"/>
          <a:ext cx="6108700" cy="849313"/>
        </p:xfrm>
        <a:graphic>
          <a:graphicData uri="http://schemas.openxmlformats.org/presentationml/2006/ole">
            <mc:AlternateContent xmlns:mc="http://schemas.openxmlformats.org/markup-compatibility/2006">
              <mc:Choice xmlns:v="urn:schemas-microsoft-com:vml" Requires="v">
                <p:oleObj spid="_x0000_s35051" name="Equation" r:id="rId22" imgW="6108480" imgH="850680" progId="Equation.DSMT4">
                  <p:embed/>
                </p:oleObj>
              </mc:Choice>
              <mc:Fallback>
                <p:oleObj name="Equation" r:id="rId22" imgW="6108480" imgH="850680" progId="Equation.DSMT4">
                  <p:embed/>
                  <p:pic>
                    <p:nvPicPr>
                      <p:cNvPr id="0" name=""/>
                      <p:cNvPicPr>
                        <a:picLocks noChangeAspect="1" noChangeArrowheads="1"/>
                      </p:cNvPicPr>
                      <p:nvPr/>
                    </p:nvPicPr>
                    <p:blipFill>
                      <a:blip r:embed="rId23"/>
                      <a:srcRect/>
                      <a:stretch>
                        <a:fillRect/>
                      </a:stretch>
                    </p:blipFill>
                    <p:spPr bwMode="auto">
                      <a:xfrm>
                        <a:off x="839788" y="4572000"/>
                        <a:ext cx="610870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842976394"/>
              </p:ext>
            </p:extLst>
          </p:nvPr>
        </p:nvGraphicFramePr>
        <p:xfrm>
          <a:off x="4649788" y="6080125"/>
          <a:ext cx="214312" cy="280988"/>
        </p:xfrm>
        <a:graphic>
          <a:graphicData uri="http://schemas.openxmlformats.org/presentationml/2006/ole">
            <mc:AlternateContent xmlns:mc="http://schemas.openxmlformats.org/markup-compatibility/2006">
              <mc:Choice xmlns:v="urn:schemas-microsoft-com:vml" Requires="v">
                <p:oleObj spid="_x0000_s35052" name="Equation" r:id="rId24" imgW="330057" imgH="431613" progId="Equation.DSMT4">
                  <p:embed/>
                </p:oleObj>
              </mc:Choice>
              <mc:Fallback>
                <p:oleObj name="Equation" r:id="rId24" imgW="330057" imgH="431613" progId="Equation.DSMT4">
                  <p:embed/>
                  <p:pic>
                    <p:nvPicPr>
                      <p:cNvPr id="0" name="Object 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49788" y="60801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0204333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28</a:t>
            </a:r>
            <a:endParaRPr lang="en-US" sz="1000" dirty="0">
              <a:solidFill>
                <a:srgbClr val="3366FF"/>
              </a:solidFill>
            </a:endParaRPr>
          </a:p>
        </p:txBody>
      </p:sp>
      <p:sp>
        <p:nvSpPr>
          <p:cNvPr id="26635"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US" sz="1500" b="1" dirty="0" smtClean="0"/>
              <a:t>The figure shows </a:t>
            </a:r>
            <a:r>
              <a:rPr lang="en-US" sz="1500" b="1" dirty="0"/>
              <a:t>the distributions of </a:t>
            </a:r>
            <a:r>
              <a:rPr lang="en-US" sz="1500" b="1" dirty="0" smtClean="0"/>
              <a:t>     for </a:t>
            </a:r>
            <a:r>
              <a:rPr lang="en-US" sz="1500" b="1" dirty="0"/>
              <a:t>sample sizes 25, 100, 400, and 1,600, for 10 million samples. For all sample sizes, the distributions reveal that the OLS estimator is biased downwards</a:t>
            </a:r>
            <a:r>
              <a:rPr lang="en-US" sz="1500" b="1" dirty="0" smtClean="0"/>
              <a:t>.</a:t>
            </a:r>
            <a:endParaRPr lang="en-GB" sz="1500" b="1" dirty="0"/>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6" name="Rectangle 25"/>
          <p:cNvSpPr/>
          <p:nvPr/>
        </p:nvSpPr>
        <p:spPr bwMode="auto">
          <a:xfrm>
            <a:off x="432000" y="6984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6" name="TextBox 5"/>
          <p:cNvSpPr txBox="1"/>
          <p:nvPr/>
        </p:nvSpPr>
        <p:spPr>
          <a:xfrm>
            <a:off x="6600826" y="4667250"/>
            <a:ext cx="1581150" cy="276999"/>
          </a:xfrm>
          <a:prstGeom prst="rect">
            <a:avLst/>
          </a:prstGeom>
          <a:noFill/>
        </p:spPr>
        <p:txBody>
          <a:bodyPr wrap="square" rtlCol="0">
            <a:spAutoFit/>
          </a:bodyPr>
          <a:lstStyle/>
          <a:p>
            <a:r>
              <a:rPr lang="en-GB" sz="1200" b="1" dirty="0" smtClean="0"/>
              <a:t>10 million samples</a:t>
            </a:r>
            <a:endParaRPr lang="en-GB" sz="1200" b="1" dirty="0"/>
          </a:p>
        </p:txBody>
      </p:sp>
      <p:pic>
        <p:nvPicPr>
          <p:cNvPr id="358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5200" y="7056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1628480745"/>
              </p:ext>
            </p:extLst>
          </p:nvPr>
        </p:nvGraphicFramePr>
        <p:xfrm>
          <a:off x="3792538" y="5851525"/>
          <a:ext cx="214312" cy="280988"/>
        </p:xfrm>
        <a:graphic>
          <a:graphicData uri="http://schemas.openxmlformats.org/presentationml/2006/ole">
            <mc:AlternateContent xmlns:mc="http://schemas.openxmlformats.org/markup-compatibility/2006">
              <mc:Choice xmlns:v="urn:schemas-microsoft-com:vml" Requires="v">
                <p:oleObj spid="_x0000_s35845" name="Equation" r:id="rId4" imgW="330057" imgH="431613" progId="Equation.DSMT4">
                  <p:embed/>
                </p:oleObj>
              </mc:Choice>
              <mc:Fallback>
                <p:oleObj name="Equation" r:id="rId4" imgW="330057" imgH="431613" progId="Equation.DSMT4">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2538" y="5851525"/>
                        <a:ext cx="214312"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66132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7"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2</a:t>
            </a:r>
          </a:p>
        </p:txBody>
      </p:sp>
      <p:sp>
        <p:nvSpPr>
          <p:cNvPr id="3078"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will start with measurement errors in the explanatory variable.  Suppose that </a:t>
            </a:r>
            <a:r>
              <a:rPr lang="en-GB" sz="1500" b="1" i="1"/>
              <a:t>Y</a:t>
            </a:r>
            <a:r>
              <a:rPr lang="en-GB" sz="1500" b="1"/>
              <a:t> is determined by a variable </a:t>
            </a:r>
            <a:r>
              <a:rPr lang="en-GB" sz="1500" b="1" i="1"/>
              <a:t>Z</a:t>
            </a:r>
            <a:r>
              <a:rPr lang="en-GB" sz="1500" b="1"/>
              <a:t>, but </a:t>
            </a:r>
            <a:r>
              <a:rPr lang="en-GB" sz="1500" b="1" i="1"/>
              <a:t>Z</a:t>
            </a:r>
            <a:r>
              <a:rPr lang="en-GB" sz="1500" b="1"/>
              <a:t> is subject to measurement error, </a:t>
            </a:r>
            <a:r>
              <a:rPr lang="en-GB" sz="1500" b="1" i="1"/>
              <a:t>w</a:t>
            </a:r>
            <a:r>
              <a:rPr lang="en-GB" sz="1500" b="1"/>
              <a:t>.  We will denote the measured explanatory variable </a:t>
            </a:r>
            <a:r>
              <a:rPr lang="en-GB" sz="1500" b="1" i="1"/>
              <a:t>X</a:t>
            </a:r>
            <a:r>
              <a:rPr lang="en-GB" sz="1500" b="1"/>
              <a:t>. </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3"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7" name="Object 4"/>
          <p:cNvGraphicFramePr>
            <a:graphicFrameLocks noChangeAspect="1"/>
          </p:cNvGraphicFramePr>
          <p:nvPr>
            <p:extLst>
              <p:ext uri="{D42A27DB-BD31-4B8C-83A1-F6EECF244321}">
                <p14:modId xmlns:p14="http://schemas.microsoft.com/office/powerpoint/2010/main" val="4283205582"/>
              </p:ext>
            </p:extLst>
          </p:nvPr>
        </p:nvGraphicFramePr>
        <p:xfrm>
          <a:off x="3508375" y="691200"/>
          <a:ext cx="2120900" cy="368300"/>
        </p:xfrm>
        <a:graphic>
          <a:graphicData uri="http://schemas.openxmlformats.org/presentationml/2006/ole">
            <mc:AlternateContent xmlns:mc="http://schemas.openxmlformats.org/markup-compatibility/2006">
              <mc:Choice xmlns:v="urn:schemas-microsoft-com:vml" Requires="v">
                <p:oleObj spid="_x0000_s3151"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5"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5"/>
          <p:cNvGraphicFramePr>
            <a:graphicFrameLocks noChangeAspect="1"/>
          </p:cNvGraphicFramePr>
          <p:nvPr>
            <p:extLst>
              <p:ext uri="{D42A27DB-BD31-4B8C-83A1-F6EECF244321}">
                <p14:modId xmlns:p14="http://schemas.microsoft.com/office/powerpoint/2010/main" val="4211999671"/>
              </p:ext>
            </p:extLst>
          </p:nvPr>
        </p:nvGraphicFramePr>
        <p:xfrm>
          <a:off x="3444876" y="1137600"/>
          <a:ext cx="1358900" cy="279400"/>
        </p:xfrm>
        <a:graphic>
          <a:graphicData uri="http://schemas.openxmlformats.org/presentationml/2006/ole">
            <mc:AlternateContent xmlns:mc="http://schemas.openxmlformats.org/markup-compatibility/2006">
              <mc:Choice xmlns:v="urn:schemas-microsoft-com:vml" Requires="v">
                <p:oleObj spid="_x0000_s3152"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4876"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29</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1" name="Rectangle 10"/>
          <p:cNvSpPr/>
          <p:nvPr/>
        </p:nvSpPr>
        <p:spPr bwMode="auto">
          <a:xfrm>
            <a:off x="432000" y="6984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TextBox 11"/>
          <p:cNvSpPr txBox="1"/>
          <p:nvPr/>
        </p:nvSpPr>
        <p:spPr>
          <a:xfrm>
            <a:off x="6600826" y="4667250"/>
            <a:ext cx="1581150" cy="276999"/>
          </a:xfrm>
          <a:prstGeom prst="rect">
            <a:avLst/>
          </a:prstGeom>
          <a:noFill/>
        </p:spPr>
        <p:txBody>
          <a:bodyPr wrap="square" rtlCol="0">
            <a:spAutoFit/>
          </a:bodyPr>
          <a:lstStyle/>
          <a:p>
            <a:r>
              <a:rPr lang="en-GB" sz="1200" b="1" dirty="0" smtClean="0"/>
              <a:t>10 million samples</a:t>
            </a:r>
            <a:endParaRPr lang="en-GB" sz="1200" b="1" dirty="0"/>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200" y="7056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US" sz="1500" b="1" dirty="0" smtClean="0"/>
              <a:t>Further</a:t>
            </a:r>
            <a:r>
              <a:rPr lang="en-US" sz="1500" b="1" dirty="0"/>
              <a:t>, the figure suggests that, if the sample size were increased, the distribution would contract to the limiting value of 0.64</a:t>
            </a:r>
            <a:r>
              <a:rPr lang="en-US" sz="1500" b="1" dirty="0" smtClean="0"/>
              <a:t>.</a:t>
            </a:r>
            <a:endParaRPr lang="en-GB" sz="1500" b="1" dirty="0"/>
          </a:p>
        </p:txBody>
      </p:sp>
    </p:spTree>
    <p:extLst>
      <p:ext uri="{BB962C8B-B14F-4D97-AF65-F5344CB8AC3E}">
        <p14:creationId xmlns:p14="http://schemas.microsoft.com/office/powerpoint/2010/main" val="17430884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30</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1" name="Rectangle 10"/>
          <p:cNvSpPr/>
          <p:nvPr/>
        </p:nvSpPr>
        <p:spPr bwMode="auto">
          <a:xfrm>
            <a:off x="432000" y="6984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TextBox 11"/>
          <p:cNvSpPr txBox="1"/>
          <p:nvPr/>
        </p:nvSpPr>
        <p:spPr>
          <a:xfrm>
            <a:off x="6600826" y="4667250"/>
            <a:ext cx="1581150" cy="276999"/>
          </a:xfrm>
          <a:prstGeom prst="rect">
            <a:avLst/>
          </a:prstGeom>
          <a:noFill/>
        </p:spPr>
        <p:txBody>
          <a:bodyPr wrap="square" rtlCol="0">
            <a:spAutoFit/>
          </a:bodyPr>
          <a:lstStyle/>
          <a:p>
            <a:r>
              <a:rPr lang="en-GB" sz="1200" b="1" dirty="0" smtClean="0"/>
              <a:t>10 million samples</a:t>
            </a:r>
            <a:endParaRPr lang="en-GB" sz="1200" b="1" dirty="0"/>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200" y="7056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16"/>
          <p:cNvSpPr txBox="1">
            <a:spLocks noChangeArrowheads="1"/>
          </p:cNvSpPr>
          <p:nvPr/>
        </p:nvSpPr>
        <p:spPr bwMode="auto">
          <a:xfrm>
            <a:off x="301625" y="5835650"/>
            <a:ext cx="860425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US" sz="1500" b="1" dirty="0" smtClean="0"/>
              <a:t>There </a:t>
            </a:r>
            <a:r>
              <a:rPr lang="en-US" sz="1500" b="1" dirty="0"/>
              <a:t>remains the question of whether the limiting value provides guidance to the mean of the distribution for a finite sample. In general, the mean of the distribution for a finite sample will be different from the limiting value, but will approach it as the sample size increase</a:t>
            </a:r>
            <a:r>
              <a:rPr lang="en-US" sz="1500" b="1" dirty="0" smtClean="0"/>
              <a:t>.</a:t>
            </a:r>
            <a:endParaRPr lang="en-GB" sz="1500" b="1" dirty="0"/>
          </a:p>
        </p:txBody>
      </p:sp>
    </p:spTree>
    <p:extLst>
      <p:ext uri="{BB962C8B-B14F-4D97-AF65-F5344CB8AC3E}">
        <p14:creationId xmlns:p14="http://schemas.microsoft.com/office/powerpoint/2010/main" val="4874808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6630"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31</a:t>
            </a:r>
            <a:endParaRPr lang="en-US" sz="1000" dirty="0">
              <a:solidFill>
                <a:srgbClr val="3366FF"/>
              </a:solidFill>
            </a:endParaRP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1" name="Rectangle 10"/>
          <p:cNvSpPr/>
          <p:nvPr/>
        </p:nvSpPr>
        <p:spPr bwMode="auto">
          <a:xfrm>
            <a:off x="432000" y="698400"/>
            <a:ext cx="82800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TextBox 11"/>
          <p:cNvSpPr txBox="1"/>
          <p:nvPr/>
        </p:nvSpPr>
        <p:spPr>
          <a:xfrm>
            <a:off x="6600826" y="4667250"/>
            <a:ext cx="1581150" cy="276999"/>
          </a:xfrm>
          <a:prstGeom prst="rect">
            <a:avLst/>
          </a:prstGeom>
          <a:noFill/>
        </p:spPr>
        <p:txBody>
          <a:bodyPr wrap="square" rtlCol="0">
            <a:spAutoFit/>
          </a:bodyPr>
          <a:lstStyle/>
          <a:p>
            <a:r>
              <a:rPr lang="en-GB" sz="1200" b="1" dirty="0" smtClean="0"/>
              <a:t>10 million samples</a:t>
            </a:r>
            <a:endParaRPr lang="en-GB" sz="1200" b="1" dirty="0"/>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200" y="7056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r>
              <a:rPr lang="en-US" sz="1500" b="1" dirty="0" smtClean="0"/>
              <a:t>In </a:t>
            </a:r>
            <a:r>
              <a:rPr lang="en-US" sz="1500" b="1" dirty="0"/>
              <a:t>the present case, however, the means of the distributions are almost exactly equal to 0.64, even for sample size 25.</a:t>
            </a:r>
            <a:endParaRPr lang="en-GB" sz="1500" b="1" dirty="0"/>
          </a:p>
          <a:p>
            <a:pPr>
              <a:spcBef>
                <a:spcPct val="50000"/>
              </a:spcBef>
            </a:pPr>
            <a:endParaRPr lang="en-GB" sz="1500" b="1" dirty="0"/>
          </a:p>
        </p:txBody>
      </p:sp>
    </p:spTree>
    <p:extLst>
      <p:ext uri="{BB962C8B-B14F-4D97-AF65-F5344CB8AC3E}">
        <p14:creationId xmlns:p14="http://schemas.microsoft.com/office/powerpoint/2010/main" val="18660883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7654" name="Text Box 1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32</a:t>
            </a:r>
            <a:endParaRPr lang="en-US" sz="1000" dirty="0">
              <a:solidFill>
                <a:srgbClr val="3366FF"/>
              </a:solidFill>
            </a:endParaRPr>
          </a:p>
        </p:txBody>
      </p:sp>
      <p:sp>
        <p:nvSpPr>
          <p:cNvPr id="27655"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Measurement error in the dependent variable has less serious consequences.  Suppose that the true dependent variable is </a:t>
            </a:r>
            <a:r>
              <a:rPr lang="en-GB" sz="1500" b="1" i="1"/>
              <a:t>Q</a:t>
            </a:r>
            <a:r>
              <a:rPr lang="en-GB" sz="1500" b="1"/>
              <a:t>, that the measured variable is </a:t>
            </a:r>
            <a:r>
              <a:rPr lang="en-GB" sz="1500" b="1" i="1"/>
              <a:t>Y</a:t>
            </a:r>
            <a:r>
              <a:rPr lang="en-GB" sz="1500" b="1"/>
              <a:t>, and that the measurement error is </a:t>
            </a:r>
            <a:r>
              <a:rPr lang="en-GB" sz="1500" b="1" i="1"/>
              <a:t>r</a:t>
            </a:r>
            <a:r>
              <a:rPr lang="en-GB" sz="1500" b="1"/>
              <a: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4"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 name="Object 6"/>
          <p:cNvGraphicFramePr>
            <a:graphicFrameLocks noChangeAspect="1"/>
          </p:cNvGraphicFramePr>
          <p:nvPr>
            <p:extLst>
              <p:ext uri="{D42A27DB-BD31-4B8C-83A1-F6EECF244321}">
                <p14:modId xmlns:p14="http://schemas.microsoft.com/office/powerpoint/2010/main" val="1800588502"/>
              </p:ext>
            </p:extLst>
          </p:nvPr>
        </p:nvGraphicFramePr>
        <p:xfrm>
          <a:off x="3495675" y="1137600"/>
          <a:ext cx="1193800" cy="330200"/>
        </p:xfrm>
        <a:graphic>
          <a:graphicData uri="http://schemas.openxmlformats.org/presentationml/2006/ole">
            <mc:AlternateContent xmlns:mc="http://schemas.openxmlformats.org/markup-compatibility/2006">
              <mc:Choice xmlns:v="urn:schemas-microsoft-com:vml" Requires="v">
                <p:oleObj spid="_x0000_s27721" name="Equation" r:id="rId3" imgW="1193800" imgH="330200" progId="Equation.3">
                  <p:embed/>
                </p:oleObj>
              </mc:Choice>
              <mc:Fallback>
                <p:oleObj name="Equation" r:id="rId3" imgW="1193800" imgH="330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5675" y="1137600"/>
                        <a:ext cx="1193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5"/>
          <p:cNvGraphicFramePr>
            <a:graphicFrameLocks noChangeAspect="1"/>
          </p:cNvGraphicFramePr>
          <p:nvPr>
            <p:extLst>
              <p:ext uri="{D42A27DB-BD31-4B8C-83A1-F6EECF244321}">
                <p14:modId xmlns:p14="http://schemas.microsoft.com/office/powerpoint/2010/main" val="1892411159"/>
              </p:ext>
            </p:extLst>
          </p:nvPr>
        </p:nvGraphicFramePr>
        <p:xfrm>
          <a:off x="3479800" y="691200"/>
          <a:ext cx="2159000" cy="368300"/>
        </p:xfrm>
        <a:graphic>
          <a:graphicData uri="http://schemas.openxmlformats.org/presentationml/2006/ole">
            <mc:AlternateContent xmlns:mc="http://schemas.openxmlformats.org/markup-compatibility/2006">
              <mc:Choice xmlns:v="urn:schemas-microsoft-com:vml" Requires="v">
                <p:oleObj spid="_x0000_s27722" name="Equation" r:id="rId5" imgW="2159000" imgH="368300" progId="Equation.3">
                  <p:embed/>
                </p:oleObj>
              </mc:Choice>
              <mc:Fallback>
                <p:oleObj name="Equation" r:id="rId5" imgW="21590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9800" y="691200"/>
                        <a:ext cx="2159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8679"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33</a:t>
            </a:r>
            <a:endParaRPr lang="en-US" sz="1000" dirty="0">
              <a:solidFill>
                <a:srgbClr val="3366FF"/>
              </a:solidFill>
            </a:endParaRPr>
          </a:p>
        </p:txBody>
      </p:sp>
      <p:sp>
        <p:nvSpPr>
          <p:cNvPr id="2868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can rewrite the model in terms of the observable variables by substituting for </a:t>
            </a:r>
            <a:r>
              <a:rPr lang="en-GB" sz="1500" b="1" i="1"/>
              <a:t>Q</a:t>
            </a:r>
            <a:r>
              <a:rPr lang="en-GB" sz="1500" b="1"/>
              <a:t> from the second equation.</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5"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2" name="Rectangle 16"/>
          <p:cNvSpPr>
            <a:spLocks noChangeArrowheads="1"/>
          </p:cNvSpPr>
          <p:nvPr/>
        </p:nvSpPr>
        <p:spPr bwMode="auto">
          <a:xfrm>
            <a:off x="0" y="1674000"/>
            <a:ext cx="9144000" cy="7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10"/>
          <p:cNvGraphicFramePr>
            <a:graphicFrameLocks noChangeAspect="1"/>
          </p:cNvGraphicFramePr>
          <p:nvPr>
            <p:extLst>
              <p:ext uri="{D42A27DB-BD31-4B8C-83A1-F6EECF244321}">
                <p14:modId xmlns:p14="http://schemas.microsoft.com/office/powerpoint/2010/main" val="3480458572"/>
              </p:ext>
            </p:extLst>
          </p:nvPr>
        </p:nvGraphicFramePr>
        <p:xfrm>
          <a:off x="3067050" y="1884363"/>
          <a:ext cx="2565400" cy="368300"/>
        </p:xfrm>
        <a:graphic>
          <a:graphicData uri="http://schemas.openxmlformats.org/presentationml/2006/ole">
            <mc:AlternateContent xmlns:mc="http://schemas.openxmlformats.org/markup-compatibility/2006">
              <mc:Choice xmlns:v="urn:schemas-microsoft-com:vml" Requires="v">
                <p:oleObj spid="_x0000_s28778" name="Equation" r:id="rId3" imgW="2565400" imgH="368300" progId="Equation.3">
                  <p:embed/>
                </p:oleObj>
              </mc:Choice>
              <mc:Fallback>
                <p:oleObj name="Equation" r:id="rId3" imgW="25654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7050" y="1884363"/>
                        <a:ext cx="2565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6"/>
          <p:cNvGraphicFramePr>
            <a:graphicFrameLocks noChangeAspect="1"/>
          </p:cNvGraphicFramePr>
          <p:nvPr>
            <p:extLst>
              <p:ext uri="{D42A27DB-BD31-4B8C-83A1-F6EECF244321}">
                <p14:modId xmlns:p14="http://schemas.microsoft.com/office/powerpoint/2010/main" val="3159941868"/>
              </p:ext>
            </p:extLst>
          </p:nvPr>
        </p:nvGraphicFramePr>
        <p:xfrm>
          <a:off x="3495675" y="1137600"/>
          <a:ext cx="1193800" cy="330200"/>
        </p:xfrm>
        <a:graphic>
          <a:graphicData uri="http://schemas.openxmlformats.org/presentationml/2006/ole">
            <mc:AlternateContent xmlns:mc="http://schemas.openxmlformats.org/markup-compatibility/2006">
              <mc:Choice xmlns:v="urn:schemas-microsoft-com:vml" Requires="v">
                <p:oleObj spid="_x0000_s28779" name="Equation" r:id="rId5" imgW="1193800" imgH="330200" progId="Equation.3">
                  <p:embed/>
                </p:oleObj>
              </mc:Choice>
              <mc:Fallback>
                <p:oleObj name="Equation" r:id="rId5" imgW="1193800" imgH="3302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5675" y="1137600"/>
                        <a:ext cx="1193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5"/>
          <p:cNvGraphicFramePr>
            <a:graphicFrameLocks noChangeAspect="1"/>
          </p:cNvGraphicFramePr>
          <p:nvPr>
            <p:extLst>
              <p:ext uri="{D42A27DB-BD31-4B8C-83A1-F6EECF244321}">
                <p14:modId xmlns:p14="http://schemas.microsoft.com/office/powerpoint/2010/main" val="1576002713"/>
              </p:ext>
            </p:extLst>
          </p:nvPr>
        </p:nvGraphicFramePr>
        <p:xfrm>
          <a:off x="3479800" y="691200"/>
          <a:ext cx="2159000" cy="368300"/>
        </p:xfrm>
        <a:graphic>
          <a:graphicData uri="http://schemas.openxmlformats.org/presentationml/2006/ole">
            <mc:AlternateContent xmlns:mc="http://schemas.openxmlformats.org/markup-compatibility/2006">
              <mc:Choice xmlns:v="urn:schemas-microsoft-com:vml" Requires="v">
                <p:oleObj spid="_x0000_s28780" name="Equation" r:id="rId7" imgW="2159000" imgH="368300" progId="Equation.3">
                  <p:embed/>
                </p:oleObj>
              </mc:Choice>
              <mc:Fallback>
                <p:oleObj name="Equation" r:id="rId7" imgW="21590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9800" y="691200"/>
                        <a:ext cx="2159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9706" name="Text Box 9"/>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34</a:t>
            </a:r>
            <a:endParaRPr lang="en-US" sz="1000" dirty="0">
              <a:solidFill>
                <a:srgbClr val="3366FF"/>
              </a:solidFill>
            </a:endParaRPr>
          </a:p>
        </p:txBody>
      </p:sp>
      <p:sp>
        <p:nvSpPr>
          <p:cNvPr id="29707"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In this case the presence of the measurement error does not lead to a violation of Assumption B.7.  If </a:t>
            </a:r>
            <a:r>
              <a:rPr lang="en-GB" sz="1500" b="1" i="1"/>
              <a:t>v</a:t>
            </a:r>
            <a:r>
              <a:rPr lang="en-GB" sz="1500" b="1"/>
              <a:t> satisfies that assumption in the original model, </a:t>
            </a:r>
            <a:r>
              <a:rPr lang="en-GB" sz="1500" b="1" i="1"/>
              <a:t>u</a:t>
            </a:r>
            <a:r>
              <a:rPr lang="en-GB" sz="1500" b="1"/>
              <a:t> will satisfy it in the revised one, unless for some strange reason </a:t>
            </a:r>
            <a:r>
              <a:rPr lang="en-GB" sz="1500" b="1" i="1"/>
              <a:t>r</a:t>
            </a:r>
            <a:r>
              <a:rPr lang="en-GB" sz="1500" b="1"/>
              <a:t> is not distributed independently of </a:t>
            </a:r>
            <a:r>
              <a:rPr lang="en-GB" sz="1500" b="1" i="1"/>
              <a:t>X</a:t>
            </a:r>
            <a:r>
              <a:rPr lang="en-GB" sz="1500" b="1"/>
              <a:t>.</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18"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9" name="Rectangle 16"/>
          <p:cNvSpPr>
            <a:spLocks noChangeArrowheads="1"/>
          </p:cNvSpPr>
          <p:nvPr/>
        </p:nvSpPr>
        <p:spPr bwMode="auto">
          <a:xfrm>
            <a:off x="0" y="2574000"/>
            <a:ext cx="9144000" cy="12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16"/>
          <p:cNvSpPr>
            <a:spLocks noChangeArrowheads="1"/>
          </p:cNvSpPr>
          <p:nvPr/>
        </p:nvSpPr>
        <p:spPr bwMode="auto">
          <a:xfrm>
            <a:off x="0" y="1674000"/>
            <a:ext cx="9144000" cy="7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7"/>
          <p:cNvGraphicFramePr>
            <a:graphicFrameLocks noChangeAspect="1"/>
          </p:cNvGraphicFramePr>
          <p:nvPr>
            <p:extLst>
              <p:ext uri="{D42A27DB-BD31-4B8C-83A1-F6EECF244321}">
                <p14:modId xmlns:p14="http://schemas.microsoft.com/office/powerpoint/2010/main" val="3160184805"/>
              </p:ext>
            </p:extLst>
          </p:nvPr>
        </p:nvGraphicFramePr>
        <p:xfrm>
          <a:off x="3486150" y="2781300"/>
          <a:ext cx="2565400" cy="838200"/>
        </p:xfrm>
        <a:graphic>
          <a:graphicData uri="http://schemas.openxmlformats.org/presentationml/2006/ole">
            <mc:AlternateContent xmlns:mc="http://schemas.openxmlformats.org/markup-compatibility/2006">
              <mc:Choice xmlns:v="urn:schemas-microsoft-com:vml" Requires="v">
                <p:oleObj spid="_x0000_s29867" name="Equation" r:id="rId3" imgW="2565400" imgH="838200" progId="Equation.3">
                  <p:embed/>
                </p:oleObj>
              </mc:Choice>
              <mc:Fallback>
                <p:oleObj name="Equation" r:id="rId3" imgW="2565400" imgH="838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6150" y="2781300"/>
                        <a:ext cx="25654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0"/>
          <p:cNvGraphicFramePr>
            <a:graphicFrameLocks noChangeAspect="1"/>
          </p:cNvGraphicFramePr>
          <p:nvPr>
            <p:extLst>
              <p:ext uri="{D42A27DB-BD31-4B8C-83A1-F6EECF244321}">
                <p14:modId xmlns:p14="http://schemas.microsoft.com/office/powerpoint/2010/main" val="2354836854"/>
              </p:ext>
            </p:extLst>
          </p:nvPr>
        </p:nvGraphicFramePr>
        <p:xfrm>
          <a:off x="3067050" y="1884363"/>
          <a:ext cx="2565400" cy="368300"/>
        </p:xfrm>
        <a:graphic>
          <a:graphicData uri="http://schemas.openxmlformats.org/presentationml/2006/ole">
            <mc:AlternateContent xmlns:mc="http://schemas.openxmlformats.org/markup-compatibility/2006">
              <mc:Choice xmlns:v="urn:schemas-microsoft-com:vml" Requires="v">
                <p:oleObj spid="_x0000_s29868" name="Equation" r:id="rId5" imgW="2565400" imgH="368300" progId="Equation.3">
                  <p:embed/>
                </p:oleObj>
              </mc:Choice>
              <mc:Fallback>
                <p:oleObj name="Equation" r:id="rId5" imgW="25654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7050" y="1884363"/>
                        <a:ext cx="2565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18"/>
          <p:cNvSpPr>
            <a:spLocks noChangeArrowheads="1"/>
          </p:cNvSpPr>
          <p:nvPr/>
        </p:nvSpPr>
        <p:spPr bwMode="auto">
          <a:xfrm>
            <a:off x="6619875" y="3224213"/>
            <a:ext cx="1328400" cy="433387"/>
          </a:xfrm>
          <a:prstGeom prst="rect">
            <a:avLst/>
          </a:prstGeom>
          <a:solidFill>
            <a:srgbClr val="F8F8FA"/>
          </a:solidFill>
          <a:ln>
            <a:noFill/>
          </a:ln>
          <a:effectLst>
            <a:innerShdw blurRad="76200">
              <a:srgbClr val="003366"/>
            </a:innerShdw>
          </a:effectLst>
        </p:spPr>
        <p:txBody>
          <a:bodyPr/>
          <a:lstStyle/>
          <a:p>
            <a:endParaRPr lang="en-GB"/>
          </a:p>
        </p:txBody>
      </p:sp>
      <p:graphicFrame>
        <p:nvGraphicFramePr>
          <p:cNvPr id="24" name="Object 7"/>
          <p:cNvGraphicFramePr>
            <a:graphicFrameLocks noChangeAspect="1"/>
          </p:cNvGraphicFramePr>
          <p:nvPr>
            <p:extLst>
              <p:ext uri="{D42A27DB-BD31-4B8C-83A1-F6EECF244321}">
                <p14:modId xmlns:p14="http://schemas.microsoft.com/office/powerpoint/2010/main" val="2364177825"/>
              </p:ext>
            </p:extLst>
          </p:nvPr>
        </p:nvGraphicFramePr>
        <p:xfrm>
          <a:off x="6734175" y="3316288"/>
          <a:ext cx="1079500" cy="228600"/>
        </p:xfrm>
        <a:graphic>
          <a:graphicData uri="http://schemas.openxmlformats.org/presentationml/2006/ole">
            <mc:AlternateContent xmlns:mc="http://schemas.openxmlformats.org/markup-compatibility/2006">
              <mc:Choice xmlns:v="urn:schemas-microsoft-com:vml" Requires="v">
                <p:oleObj spid="_x0000_s29869" name="Equation" r:id="rId7" imgW="1079500" imgH="228600" progId="Equation.3">
                  <p:embed/>
                </p:oleObj>
              </mc:Choice>
              <mc:Fallback>
                <p:oleObj name="Equation" r:id="rId7" imgW="10795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4175" y="3316288"/>
                        <a:ext cx="10795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768532776"/>
              </p:ext>
            </p:extLst>
          </p:nvPr>
        </p:nvGraphicFramePr>
        <p:xfrm>
          <a:off x="3495675" y="1137600"/>
          <a:ext cx="1193800" cy="330200"/>
        </p:xfrm>
        <a:graphic>
          <a:graphicData uri="http://schemas.openxmlformats.org/presentationml/2006/ole">
            <mc:AlternateContent xmlns:mc="http://schemas.openxmlformats.org/markup-compatibility/2006">
              <mc:Choice xmlns:v="urn:schemas-microsoft-com:vml" Requires="v">
                <p:oleObj spid="_x0000_s29870" name="Equation" r:id="rId9" imgW="1193800" imgH="330200" progId="Equation.3">
                  <p:embed/>
                </p:oleObj>
              </mc:Choice>
              <mc:Fallback>
                <p:oleObj name="Equation" r:id="rId9" imgW="1193800" imgH="330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95675" y="1137600"/>
                        <a:ext cx="1193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1955202036"/>
              </p:ext>
            </p:extLst>
          </p:nvPr>
        </p:nvGraphicFramePr>
        <p:xfrm>
          <a:off x="3479800" y="691200"/>
          <a:ext cx="2159000" cy="368300"/>
        </p:xfrm>
        <a:graphic>
          <a:graphicData uri="http://schemas.openxmlformats.org/presentationml/2006/ole">
            <mc:AlternateContent xmlns:mc="http://schemas.openxmlformats.org/markup-compatibility/2006">
              <mc:Choice xmlns:v="urn:schemas-microsoft-com:vml" Requires="v">
                <p:oleObj spid="_x0000_s29871" name="Equation" r:id="rId11" imgW="2159000" imgH="368300" progId="Equation.3">
                  <p:embed/>
                </p:oleObj>
              </mc:Choice>
              <mc:Fallback>
                <p:oleObj name="Equation" r:id="rId11" imgW="21590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9800" y="691200"/>
                        <a:ext cx="2159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Rectangle 16"/>
          <p:cNvSpPr>
            <a:spLocks noChangeArrowheads="1"/>
          </p:cNvSpPr>
          <p:nvPr/>
        </p:nvSpPr>
        <p:spPr bwMode="auto">
          <a:xfrm>
            <a:off x="0" y="3906000"/>
            <a:ext cx="9144000" cy="11178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16"/>
          <p:cNvSpPr>
            <a:spLocks noChangeArrowheads="1"/>
          </p:cNvSpPr>
          <p:nvPr/>
        </p:nvSpPr>
        <p:spPr bwMode="auto">
          <a:xfrm>
            <a:off x="0" y="2574000"/>
            <a:ext cx="9144000" cy="12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1" name="Rectangle 16"/>
          <p:cNvSpPr>
            <a:spLocks noChangeArrowheads="1"/>
          </p:cNvSpPr>
          <p:nvPr/>
        </p:nvSpPr>
        <p:spPr bwMode="auto">
          <a:xfrm>
            <a:off x="0" y="1674000"/>
            <a:ext cx="9144000" cy="792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0725"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dirty="0" smtClean="0">
                <a:solidFill>
                  <a:srgbClr val="3366FF"/>
                </a:solidFill>
              </a:rPr>
              <a:t>35</a:t>
            </a:r>
            <a:endParaRPr lang="en-US" sz="1000" dirty="0">
              <a:solidFill>
                <a:srgbClr val="3366FF"/>
              </a:solidFill>
            </a:endParaRPr>
          </a:p>
        </p:txBody>
      </p:sp>
      <p:graphicFrame>
        <p:nvGraphicFramePr>
          <p:cNvPr id="30726" name="Object 7"/>
          <p:cNvGraphicFramePr>
            <a:graphicFrameLocks noChangeAspect="1"/>
          </p:cNvGraphicFramePr>
          <p:nvPr>
            <p:extLst>
              <p:ext uri="{D42A27DB-BD31-4B8C-83A1-F6EECF244321}">
                <p14:modId xmlns:p14="http://schemas.microsoft.com/office/powerpoint/2010/main" val="2008809673"/>
              </p:ext>
            </p:extLst>
          </p:nvPr>
        </p:nvGraphicFramePr>
        <p:xfrm>
          <a:off x="3486150" y="2781300"/>
          <a:ext cx="2565400" cy="838200"/>
        </p:xfrm>
        <a:graphic>
          <a:graphicData uri="http://schemas.openxmlformats.org/presentationml/2006/ole">
            <mc:AlternateContent xmlns:mc="http://schemas.openxmlformats.org/markup-compatibility/2006">
              <mc:Choice xmlns:v="urn:schemas-microsoft-com:vml" Requires="v">
                <p:oleObj spid="_x0000_s30935" name="Equation" r:id="rId3" imgW="2565400" imgH="838200" progId="Equation.3">
                  <p:embed/>
                </p:oleObj>
              </mc:Choice>
              <mc:Fallback>
                <p:oleObj name="Equation" r:id="rId3" imgW="2565400" imgH="8382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6150" y="2781300"/>
                        <a:ext cx="25654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27"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The standard errors and tests will remain valid.  However the standard errors will tend to be larger than they would have been if there had been no measurement error, reflecting the fact that the variances of the coefficients are larger.</a:t>
            </a:r>
            <a:endParaRPr lang="en-GB" sz="1500" b="1">
              <a:latin typeface="Times New Roman" pitchFamily="18" charset="0"/>
            </a:endParaRPr>
          </a:p>
        </p:txBody>
      </p:sp>
      <p:graphicFrame>
        <p:nvGraphicFramePr>
          <p:cNvPr id="30728" name="Object 10"/>
          <p:cNvGraphicFramePr>
            <a:graphicFrameLocks noChangeAspect="1"/>
          </p:cNvGraphicFramePr>
          <p:nvPr>
            <p:extLst>
              <p:ext uri="{D42A27DB-BD31-4B8C-83A1-F6EECF244321}">
                <p14:modId xmlns:p14="http://schemas.microsoft.com/office/powerpoint/2010/main" val="2606799265"/>
              </p:ext>
            </p:extLst>
          </p:nvPr>
        </p:nvGraphicFramePr>
        <p:xfrm>
          <a:off x="3067050" y="1884363"/>
          <a:ext cx="2565400" cy="368300"/>
        </p:xfrm>
        <a:graphic>
          <a:graphicData uri="http://schemas.openxmlformats.org/presentationml/2006/ole">
            <mc:AlternateContent xmlns:mc="http://schemas.openxmlformats.org/markup-compatibility/2006">
              <mc:Choice xmlns:v="urn:schemas-microsoft-com:vml" Requires="v">
                <p:oleObj spid="_x0000_s30936" name="Equation" r:id="rId5" imgW="2565400" imgH="368300" progId="Equation.3">
                  <p:embed/>
                </p:oleObj>
              </mc:Choice>
              <mc:Fallback>
                <p:oleObj name="Equation" r:id="rId5" imgW="2565400" imgH="368300" progId="Equation.3">
                  <p:embed/>
                  <p:pic>
                    <p:nvPicPr>
                      <p:cNvPr id="0"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7050" y="1884363"/>
                        <a:ext cx="25654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33" name="Rectangle 18"/>
          <p:cNvSpPr>
            <a:spLocks noChangeArrowheads="1"/>
          </p:cNvSpPr>
          <p:nvPr/>
        </p:nvSpPr>
        <p:spPr bwMode="auto">
          <a:xfrm>
            <a:off x="6619875" y="3224213"/>
            <a:ext cx="1328400" cy="433387"/>
          </a:xfrm>
          <a:prstGeom prst="rect">
            <a:avLst/>
          </a:prstGeom>
          <a:solidFill>
            <a:srgbClr val="F8F8FA"/>
          </a:solidFill>
          <a:ln>
            <a:noFill/>
          </a:ln>
          <a:effectLst>
            <a:innerShdw blurRad="76200">
              <a:srgbClr val="003366"/>
            </a:innerShdw>
          </a:effectLst>
        </p:spPr>
        <p:txBody>
          <a:bodyPr/>
          <a:lstStyle/>
          <a:p>
            <a:endParaRPr lang="en-GB"/>
          </a:p>
        </p:txBody>
      </p:sp>
      <p:graphicFrame>
        <p:nvGraphicFramePr>
          <p:cNvPr id="30734" name="Object 7"/>
          <p:cNvGraphicFramePr>
            <a:graphicFrameLocks noChangeAspect="1"/>
          </p:cNvGraphicFramePr>
          <p:nvPr>
            <p:extLst>
              <p:ext uri="{D42A27DB-BD31-4B8C-83A1-F6EECF244321}">
                <p14:modId xmlns:p14="http://schemas.microsoft.com/office/powerpoint/2010/main" val="1930320373"/>
              </p:ext>
            </p:extLst>
          </p:nvPr>
        </p:nvGraphicFramePr>
        <p:xfrm>
          <a:off x="6734175" y="3316288"/>
          <a:ext cx="1079500" cy="228600"/>
        </p:xfrm>
        <a:graphic>
          <a:graphicData uri="http://schemas.openxmlformats.org/presentationml/2006/ole">
            <mc:AlternateContent xmlns:mc="http://schemas.openxmlformats.org/markup-compatibility/2006">
              <mc:Choice xmlns:v="urn:schemas-microsoft-com:vml" Requires="v">
                <p:oleObj spid="_x0000_s30937" name="Equation" r:id="rId7" imgW="1079500" imgH="228600" progId="Equation.3">
                  <p:embed/>
                </p:oleObj>
              </mc:Choice>
              <mc:Fallback>
                <p:oleObj name="Equation" r:id="rId7" imgW="1079500" imgH="2286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4175" y="3316288"/>
                        <a:ext cx="10795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graphicFrame>
        <p:nvGraphicFramePr>
          <p:cNvPr id="19" name="Object 6"/>
          <p:cNvGraphicFramePr>
            <a:graphicFrameLocks noChangeAspect="1"/>
          </p:cNvGraphicFramePr>
          <p:nvPr>
            <p:extLst>
              <p:ext uri="{D42A27DB-BD31-4B8C-83A1-F6EECF244321}">
                <p14:modId xmlns:p14="http://schemas.microsoft.com/office/powerpoint/2010/main" val="2226801831"/>
              </p:ext>
            </p:extLst>
          </p:nvPr>
        </p:nvGraphicFramePr>
        <p:xfrm>
          <a:off x="3495675" y="1137600"/>
          <a:ext cx="1193800" cy="330200"/>
        </p:xfrm>
        <a:graphic>
          <a:graphicData uri="http://schemas.openxmlformats.org/presentationml/2006/ole">
            <mc:AlternateContent xmlns:mc="http://schemas.openxmlformats.org/markup-compatibility/2006">
              <mc:Choice xmlns:v="urn:schemas-microsoft-com:vml" Requires="v">
                <p:oleObj spid="_x0000_s30938" name="Equation" r:id="rId9" imgW="1193800" imgH="330200" progId="Equation.3">
                  <p:embed/>
                </p:oleObj>
              </mc:Choice>
              <mc:Fallback>
                <p:oleObj name="Equation" r:id="rId9" imgW="1193800" imgH="3302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95675" y="1137600"/>
                        <a:ext cx="1193800"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5"/>
          <p:cNvGraphicFramePr>
            <a:graphicFrameLocks noChangeAspect="1"/>
          </p:cNvGraphicFramePr>
          <p:nvPr>
            <p:extLst>
              <p:ext uri="{D42A27DB-BD31-4B8C-83A1-F6EECF244321}">
                <p14:modId xmlns:p14="http://schemas.microsoft.com/office/powerpoint/2010/main" val="1017973452"/>
              </p:ext>
            </p:extLst>
          </p:nvPr>
        </p:nvGraphicFramePr>
        <p:xfrm>
          <a:off x="3479800" y="691200"/>
          <a:ext cx="2159000" cy="368300"/>
        </p:xfrm>
        <a:graphic>
          <a:graphicData uri="http://schemas.openxmlformats.org/presentationml/2006/ole">
            <mc:AlternateContent xmlns:mc="http://schemas.openxmlformats.org/markup-compatibility/2006">
              <mc:Choice xmlns:v="urn:schemas-microsoft-com:vml" Requires="v">
                <p:oleObj spid="_x0000_s30939" name="Equation" r:id="rId11" imgW="2159000" imgH="368300" progId="Equation.3">
                  <p:embed/>
                </p:oleObj>
              </mc:Choice>
              <mc:Fallback>
                <p:oleObj name="Equation" r:id="rId11" imgW="2159000" imgH="3683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9800" y="691200"/>
                        <a:ext cx="21590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697726065"/>
              </p:ext>
            </p:extLst>
          </p:nvPr>
        </p:nvGraphicFramePr>
        <p:xfrm>
          <a:off x="3263900" y="4017963"/>
          <a:ext cx="2667000" cy="850900"/>
        </p:xfrm>
        <a:graphic>
          <a:graphicData uri="http://schemas.openxmlformats.org/presentationml/2006/ole">
            <mc:AlternateContent xmlns:mc="http://schemas.openxmlformats.org/markup-compatibility/2006">
              <mc:Choice xmlns:v="urn:schemas-microsoft-com:vml" Requires="v">
                <p:oleObj spid="_x0000_s30940" name="Equation" r:id="rId13" imgW="2666880" imgH="850680" progId="Equation.DSMT4">
                  <p:embed/>
                </p:oleObj>
              </mc:Choice>
              <mc:Fallback>
                <p:oleObj name="Equation" r:id="rId13" imgW="2666880" imgH="850680" progId="Equation.DSMT4">
                  <p:embed/>
                  <p:pic>
                    <p:nvPicPr>
                      <p:cNvPr id="0" name="Object 11"/>
                      <p:cNvPicPr>
                        <a:picLocks noChangeAspect="1" noChangeArrowheads="1"/>
                      </p:cNvPicPr>
                      <p:nvPr/>
                    </p:nvPicPr>
                    <p:blipFill>
                      <a:blip r:embed="rId14"/>
                      <a:srcRect/>
                      <a:stretch>
                        <a:fillRect/>
                      </a:stretch>
                    </p:blipFill>
                    <p:spPr bwMode="auto">
                      <a:xfrm>
                        <a:off x="3263900" y="4017963"/>
                        <a:ext cx="2667000" cy="85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47" name="Text Box 6"/>
          <p:cNvSpPr txBox="1">
            <a:spLocks noChangeArrowheads="1"/>
          </p:cNvSpPr>
          <p:nvPr/>
        </p:nvSpPr>
        <p:spPr bwMode="auto">
          <a:xfrm>
            <a:off x="8220075" y="6553200"/>
            <a:ext cx="8477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000" dirty="0" smtClean="0">
                <a:solidFill>
                  <a:srgbClr val="3366FF"/>
                </a:solidFill>
              </a:rPr>
              <a:t>2016.05.07</a:t>
            </a:r>
            <a:endParaRPr lang="en-US" sz="1000" dirty="0">
              <a:solidFill>
                <a:srgbClr val="3366FF"/>
              </a:solidFill>
            </a:endParaRPr>
          </a:p>
        </p:txBody>
      </p:sp>
      <p:sp>
        <p:nvSpPr>
          <p:cNvPr id="4"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a:t>
            </a:r>
            <a:r>
              <a:rPr lang="en-GB" sz="1200" b="1" dirty="0" smtClean="0">
                <a:solidFill>
                  <a:schemeClr val="bg1"/>
                </a:solidFill>
              </a:rPr>
              <a:t>8.4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EC2020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674001"/>
            <a:ext cx="9144000" cy="2193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10"/>
          <p:cNvGraphicFramePr>
            <a:graphicFrameLocks noChangeAspect="1"/>
          </p:cNvGraphicFramePr>
          <p:nvPr>
            <p:extLst>
              <p:ext uri="{D42A27DB-BD31-4B8C-83A1-F6EECF244321}">
                <p14:modId xmlns:p14="http://schemas.microsoft.com/office/powerpoint/2010/main" val="537508067"/>
              </p:ext>
            </p:extLst>
          </p:nvPr>
        </p:nvGraphicFramePr>
        <p:xfrm>
          <a:off x="3508376" y="1812925"/>
          <a:ext cx="2946400" cy="1308100"/>
        </p:xfrm>
        <a:graphic>
          <a:graphicData uri="http://schemas.openxmlformats.org/presentationml/2006/ole">
            <mc:AlternateContent xmlns:mc="http://schemas.openxmlformats.org/markup-compatibility/2006">
              <mc:Choice xmlns:v="urn:schemas-microsoft-com:vml" Requires="v">
                <p:oleObj spid="_x0000_s4219" name="Equation" r:id="rId3" imgW="2946400" imgH="1308100" progId="Equation.3">
                  <p:embed/>
                </p:oleObj>
              </mc:Choice>
              <mc:Fallback>
                <p:oleObj name="Equation" r:id="rId3" imgW="2946400" imgH="1308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6" y="1812925"/>
                        <a:ext cx="2946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8" name="Object 4"/>
          <p:cNvGraphicFramePr>
            <a:graphicFrameLocks noChangeAspect="1"/>
          </p:cNvGraphicFramePr>
          <p:nvPr>
            <p:extLst>
              <p:ext uri="{D42A27DB-BD31-4B8C-83A1-F6EECF244321}">
                <p14:modId xmlns:p14="http://schemas.microsoft.com/office/powerpoint/2010/main" val="2177902738"/>
              </p:ext>
            </p:extLst>
          </p:nvPr>
        </p:nvGraphicFramePr>
        <p:xfrm>
          <a:off x="3508375" y="691200"/>
          <a:ext cx="2120900" cy="368300"/>
        </p:xfrm>
        <a:graphic>
          <a:graphicData uri="http://schemas.openxmlformats.org/presentationml/2006/ole">
            <mc:AlternateContent xmlns:mc="http://schemas.openxmlformats.org/markup-compatibility/2006">
              <mc:Choice xmlns:v="urn:schemas-microsoft-com:vml" Requires="v">
                <p:oleObj spid="_x0000_s4220" name="Equation" r:id="rId5" imgW="2120900" imgH="368300" progId="Equation.3">
                  <p:embed/>
                </p:oleObj>
              </mc:Choice>
              <mc:Fallback>
                <p:oleObj name="Equation" r:id="rId5" imgW="21209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8375"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5"/>
          <p:cNvGraphicFramePr>
            <a:graphicFrameLocks noChangeAspect="1"/>
          </p:cNvGraphicFramePr>
          <p:nvPr>
            <p:extLst>
              <p:ext uri="{D42A27DB-BD31-4B8C-83A1-F6EECF244321}">
                <p14:modId xmlns:p14="http://schemas.microsoft.com/office/powerpoint/2010/main" val="376861754"/>
              </p:ext>
            </p:extLst>
          </p:nvPr>
        </p:nvGraphicFramePr>
        <p:xfrm>
          <a:off x="3444876" y="1137600"/>
          <a:ext cx="1358900" cy="279400"/>
        </p:xfrm>
        <a:graphic>
          <a:graphicData uri="http://schemas.openxmlformats.org/presentationml/2006/ole">
            <mc:AlternateContent xmlns:mc="http://schemas.openxmlformats.org/markup-compatibility/2006">
              <mc:Choice xmlns:v="urn:schemas-microsoft-com:vml" Requires="v">
                <p:oleObj spid="_x0000_s4221" name="Equation" r:id="rId7" imgW="1358900" imgH="279400" progId="Equation.3">
                  <p:embed/>
                </p:oleObj>
              </mc:Choice>
              <mc:Fallback>
                <p:oleObj name="Equation" r:id="rId7" imgW="1358900" imgH="279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4876"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10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3</a:t>
            </a:r>
          </a:p>
        </p:txBody>
      </p:sp>
      <p:sp>
        <p:nvSpPr>
          <p:cNvPr id="410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Substituting for </a:t>
            </a:r>
            <a:r>
              <a:rPr lang="en-GB" sz="1500" b="1" i="1"/>
              <a:t>Z</a:t>
            </a:r>
            <a:r>
              <a:rPr lang="en-GB" sz="1500" b="1"/>
              <a:t> from the second equation, we can rewrite the model as shown.</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4105" name="Rectangle 9"/>
          <p:cNvSpPr>
            <a:spLocks noChangeArrowheads="1"/>
          </p:cNvSpPr>
          <p:nvPr/>
        </p:nvSpPr>
        <p:spPr bwMode="auto">
          <a:xfrm>
            <a:off x="3638550" y="2266950"/>
            <a:ext cx="2971800" cy="9906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6"/>
          <p:cNvSpPr>
            <a:spLocks noChangeArrowheads="1"/>
          </p:cNvSpPr>
          <p:nvPr/>
        </p:nvSpPr>
        <p:spPr bwMode="auto">
          <a:xfrm>
            <a:off x="0" y="1674001"/>
            <a:ext cx="9144000" cy="2193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3" name="Object 10"/>
          <p:cNvGraphicFramePr>
            <a:graphicFrameLocks noChangeAspect="1"/>
          </p:cNvGraphicFramePr>
          <p:nvPr>
            <p:extLst>
              <p:ext uri="{D42A27DB-BD31-4B8C-83A1-F6EECF244321}">
                <p14:modId xmlns:p14="http://schemas.microsoft.com/office/powerpoint/2010/main" val="2711262073"/>
              </p:ext>
            </p:extLst>
          </p:nvPr>
        </p:nvGraphicFramePr>
        <p:xfrm>
          <a:off x="3508376" y="1812925"/>
          <a:ext cx="2946400" cy="1308100"/>
        </p:xfrm>
        <a:graphic>
          <a:graphicData uri="http://schemas.openxmlformats.org/presentationml/2006/ole">
            <mc:AlternateContent xmlns:mc="http://schemas.openxmlformats.org/markup-compatibility/2006">
              <mc:Choice xmlns:v="urn:schemas-microsoft-com:vml" Requires="v">
                <p:oleObj spid="_x0000_s5291" name="Equation" r:id="rId3" imgW="2946400" imgH="1308100" progId="Equation.3">
                  <p:embed/>
                </p:oleObj>
              </mc:Choice>
              <mc:Fallback>
                <p:oleObj name="Equation" r:id="rId3" imgW="2946400" imgH="1308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6" y="1812925"/>
                        <a:ext cx="2946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0" name="Object 4"/>
          <p:cNvGraphicFramePr>
            <a:graphicFrameLocks noChangeAspect="1"/>
          </p:cNvGraphicFramePr>
          <p:nvPr>
            <p:extLst>
              <p:ext uri="{D42A27DB-BD31-4B8C-83A1-F6EECF244321}">
                <p14:modId xmlns:p14="http://schemas.microsoft.com/office/powerpoint/2010/main" val="1066637871"/>
              </p:ext>
            </p:extLst>
          </p:nvPr>
        </p:nvGraphicFramePr>
        <p:xfrm>
          <a:off x="3508375" y="691200"/>
          <a:ext cx="2120900" cy="368300"/>
        </p:xfrm>
        <a:graphic>
          <a:graphicData uri="http://schemas.openxmlformats.org/presentationml/2006/ole">
            <mc:AlternateContent xmlns:mc="http://schemas.openxmlformats.org/markup-compatibility/2006">
              <mc:Choice xmlns:v="urn:schemas-microsoft-com:vml" Requires="v">
                <p:oleObj spid="_x0000_s5292" name="Equation" r:id="rId5" imgW="2120900" imgH="368300" progId="Equation.3">
                  <p:embed/>
                </p:oleObj>
              </mc:Choice>
              <mc:Fallback>
                <p:oleObj name="Equation" r:id="rId5" imgW="2120900" imgH="3683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8375"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5"/>
          <p:cNvGraphicFramePr>
            <a:graphicFrameLocks noChangeAspect="1"/>
          </p:cNvGraphicFramePr>
          <p:nvPr>
            <p:extLst>
              <p:ext uri="{D42A27DB-BD31-4B8C-83A1-F6EECF244321}">
                <p14:modId xmlns:p14="http://schemas.microsoft.com/office/powerpoint/2010/main" val="3308591564"/>
              </p:ext>
            </p:extLst>
          </p:nvPr>
        </p:nvGraphicFramePr>
        <p:xfrm>
          <a:off x="3444876" y="1137600"/>
          <a:ext cx="1358900" cy="279400"/>
        </p:xfrm>
        <a:graphic>
          <a:graphicData uri="http://schemas.openxmlformats.org/presentationml/2006/ole">
            <mc:AlternateContent xmlns:mc="http://schemas.openxmlformats.org/markup-compatibility/2006">
              <mc:Choice xmlns:v="urn:schemas-microsoft-com:vml" Requires="v">
                <p:oleObj spid="_x0000_s5293" name="Equation" r:id="rId7" imgW="1358900" imgH="279400" progId="Equation.3">
                  <p:embed/>
                </p:oleObj>
              </mc:Choice>
              <mc:Fallback>
                <p:oleObj name="Equation" r:id="rId7" imgW="1358900" imgH="2794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4876"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16"/>
          <p:cNvSpPr>
            <a:spLocks noChangeArrowheads="1"/>
          </p:cNvSpPr>
          <p:nvPr/>
        </p:nvSpPr>
        <p:spPr bwMode="auto">
          <a:xfrm>
            <a:off x="6543675" y="2714400"/>
            <a:ext cx="1666875" cy="432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5126"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4</a:t>
            </a:r>
          </a:p>
        </p:txBody>
      </p:sp>
      <p:sp>
        <p:nvSpPr>
          <p:cNvPr id="5127"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are thus able to express </a:t>
            </a:r>
            <a:r>
              <a:rPr lang="en-GB" sz="1500" b="1" i="1"/>
              <a:t>Y</a:t>
            </a:r>
            <a:r>
              <a:rPr lang="en-GB" sz="1500" b="1"/>
              <a:t> as a linear function of the observable variable </a:t>
            </a:r>
            <a:r>
              <a:rPr lang="en-GB" sz="1500" b="1" i="1"/>
              <a:t>X</a:t>
            </a:r>
            <a:r>
              <a:rPr lang="en-GB" sz="1500" b="1"/>
              <a:t>, with the disturbance term being a compound of the disturbance term in the original model and the measurement error.</a:t>
            </a:r>
            <a:endParaRPr lang="en-GB" sz="1500" b="1">
              <a:latin typeface="Times New Roman" pitchFamily="18" charset="0"/>
            </a:endParaRPr>
          </a:p>
        </p:txBody>
      </p:sp>
      <p:graphicFrame>
        <p:nvGraphicFramePr>
          <p:cNvPr id="5128" name="Object 9"/>
          <p:cNvGraphicFramePr>
            <a:graphicFrameLocks noChangeAspect="1"/>
          </p:cNvGraphicFramePr>
          <p:nvPr>
            <p:extLst>
              <p:ext uri="{D42A27DB-BD31-4B8C-83A1-F6EECF244321}">
                <p14:modId xmlns:p14="http://schemas.microsoft.com/office/powerpoint/2010/main" val="651239341"/>
              </p:ext>
            </p:extLst>
          </p:nvPr>
        </p:nvGraphicFramePr>
        <p:xfrm>
          <a:off x="6634163" y="2739600"/>
          <a:ext cx="1473200" cy="368300"/>
        </p:xfrm>
        <a:graphic>
          <a:graphicData uri="http://schemas.openxmlformats.org/presentationml/2006/ole">
            <mc:AlternateContent xmlns:mc="http://schemas.openxmlformats.org/markup-compatibility/2006">
              <mc:Choice xmlns:v="urn:schemas-microsoft-com:vml" Requires="v">
                <p:oleObj spid="_x0000_s5294" name="Equation" r:id="rId9" imgW="1473200" imgH="368300" progId="Equation.3">
                  <p:embed/>
                </p:oleObj>
              </mc:Choice>
              <mc:Fallback>
                <p:oleObj name="Equation" r:id="rId9" imgW="1473200" imgH="36830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34163" y="2739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1674001"/>
            <a:ext cx="9144000" cy="2193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6148" name="Rectangle 3"/>
          <p:cNvSpPr>
            <a:spLocks noChangeArrowheads="1"/>
          </p:cNvSpPr>
          <p:nvPr/>
        </p:nvSpPr>
        <p:spPr bwMode="auto">
          <a:xfrm>
            <a:off x="4903788" y="2750400"/>
            <a:ext cx="320675" cy="1004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2181921754"/>
              </p:ext>
            </p:extLst>
          </p:nvPr>
        </p:nvGraphicFramePr>
        <p:xfrm>
          <a:off x="3508376" y="1812925"/>
          <a:ext cx="2946400" cy="1308100"/>
        </p:xfrm>
        <a:graphic>
          <a:graphicData uri="http://schemas.openxmlformats.org/presentationml/2006/ole">
            <mc:AlternateContent xmlns:mc="http://schemas.openxmlformats.org/markup-compatibility/2006">
              <mc:Choice xmlns:v="urn:schemas-microsoft-com:vml" Requires="v">
                <p:oleObj spid="_x0000_s6324" name="Equation" r:id="rId3" imgW="2946400" imgH="1308100" progId="Equation.3">
                  <p:embed/>
                </p:oleObj>
              </mc:Choice>
              <mc:Fallback>
                <p:oleObj name="Equation" r:id="rId3" imgW="2946400" imgH="1308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6" y="1812925"/>
                        <a:ext cx="2946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1"/>
          <p:cNvGraphicFramePr>
            <a:graphicFrameLocks noChangeAspect="1"/>
          </p:cNvGraphicFramePr>
          <p:nvPr>
            <p:extLst>
              <p:ext uri="{D42A27DB-BD31-4B8C-83A1-F6EECF244321}">
                <p14:modId xmlns:p14="http://schemas.microsoft.com/office/powerpoint/2010/main" val="4110541034"/>
              </p:ext>
            </p:extLst>
          </p:nvPr>
        </p:nvGraphicFramePr>
        <p:xfrm>
          <a:off x="4921250" y="3514725"/>
          <a:ext cx="265113" cy="214313"/>
        </p:xfrm>
        <a:graphic>
          <a:graphicData uri="http://schemas.openxmlformats.org/presentationml/2006/ole">
            <mc:AlternateContent xmlns:mc="http://schemas.openxmlformats.org/markup-compatibility/2006">
              <mc:Choice xmlns:v="urn:schemas-microsoft-com:vml" Requires="v">
                <p:oleObj spid="_x0000_s6325" name="Equation" r:id="rId5" imgW="266353" imgH="215619" progId="Equation.3">
                  <p:embed/>
                </p:oleObj>
              </mc:Choice>
              <mc:Fallback>
                <p:oleObj name="Equation" r:id="rId5" imgW="266353" imgH="21561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3514725"/>
                        <a:ext cx="26511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12"/>
          <p:cNvGraphicFramePr>
            <a:graphicFrameLocks noChangeAspect="1"/>
          </p:cNvGraphicFramePr>
          <p:nvPr>
            <p:extLst>
              <p:ext uri="{D42A27DB-BD31-4B8C-83A1-F6EECF244321}">
                <p14:modId xmlns:p14="http://schemas.microsoft.com/office/powerpoint/2010/main" val="3773528757"/>
              </p:ext>
            </p:extLst>
          </p:nvPr>
        </p:nvGraphicFramePr>
        <p:xfrm>
          <a:off x="5443538" y="3514725"/>
          <a:ext cx="265112" cy="214313"/>
        </p:xfrm>
        <a:graphic>
          <a:graphicData uri="http://schemas.openxmlformats.org/presentationml/2006/ole">
            <mc:AlternateContent xmlns:mc="http://schemas.openxmlformats.org/markup-compatibility/2006">
              <mc:Choice xmlns:v="urn:schemas-microsoft-com:vml" Requires="v">
                <p:oleObj spid="_x0000_s6326" name="Equation" r:id="rId7" imgW="266353" imgH="215619" progId="Equation.3">
                  <p:embed/>
                </p:oleObj>
              </mc:Choice>
              <mc:Fallback>
                <p:oleObj name="Equation" r:id="rId7" imgW="266353" imgH="215619"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3538" y="3514725"/>
                        <a:ext cx="26511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Line 13"/>
          <p:cNvSpPr>
            <a:spLocks noChangeShapeType="1"/>
          </p:cNvSpPr>
          <p:nvPr/>
        </p:nvSpPr>
        <p:spPr bwMode="auto">
          <a:xfrm>
            <a:off x="5059363" y="3133725"/>
            <a:ext cx="0" cy="3048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Line 14"/>
          <p:cNvSpPr>
            <a:spLocks noChangeShapeType="1"/>
          </p:cNvSpPr>
          <p:nvPr/>
        </p:nvSpPr>
        <p:spPr bwMode="auto">
          <a:xfrm>
            <a:off x="5570538" y="3133725"/>
            <a:ext cx="0" cy="3048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4"/>
          <p:cNvGraphicFramePr>
            <a:graphicFrameLocks noChangeAspect="1"/>
          </p:cNvGraphicFramePr>
          <p:nvPr>
            <p:extLst>
              <p:ext uri="{D42A27DB-BD31-4B8C-83A1-F6EECF244321}">
                <p14:modId xmlns:p14="http://schemas.microsoft.com/office/powerpoint/2010/main" val="610115744"/>
              </p:ext>
            </p:extLst>
          </p:nvPr>
        </p:nvGraphicFramePr>
        <p:xfrm>
          <a:off x="3508375" y="691200"/>
          <a:ext cx="2120900" cy="368300"/>
        </p:xfrm>
        <a:graphic>
          <a:graphicData uri="http://schemas.openxmlformats.org/presentationml/2006/ole">
            <mc:AlternateContent xmlns:mc="http://schemas.openxmlformats.org/markup-compatibility/2006">
              <mc:Choice xmlns:v="urn:schemas-microsoft-com:vml" Requires="v">
                <p:oleObj spid="_x0000_s6327" name="Equation" r:id="rId8" imgW="2120900" imgH="368300" progId="Equation.3">
                  <p:embed/>
                </p:oleObj>
              </mc:Choice>
              <mc:Fallback>
                <p:oleObj name="Equation" r:id="rId8" imgW="2120900" imgH="3683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08375"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154" name="Rectangle 2"/>
          <p:cNvSpPr>
            <a:spLocks noChangeArrowheads="1"/>
          </p:cNvSpPr>
          <p:nvPr/>
        </p:nvSpPr>
        <p:spPr bwMode="auto">
          <a:xfrm>
            <a:off x="3394800" y="1098000"/>
            <a:ext cx="1461600" cy="345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5"/>
          <p:cNvGraphicFramePr>
            <a:graphicFrameLocks noChangeAspect="1"/>
          </p:cNvGraphicFramePr>
          <p:nvPr>
            <p:extLst>
              <p:ext uri="{D42A27DB-BD31-4B8C-83A1-F6EECF244321}">
                <p14:modId xmlns:p14="http://schemas.microsoft.com/office/powerpoint/2010/main" val="270518188"/>
              </p:ext>
            </p:extLst>
          </p:nvPr>
        </p:nvGraphicFramePr>
        <p:xfrm>
          <a:off x="3444876" y="1137600"/>
          <a:ext cx="1358900" cy="279400"/>
        </p:xfrm>
        <a:graphic>
          <a:graphicData uri="http://schemas.openxmlformats.org/presentationml/2006/ole">
            <mc:AlternateContent xmlns:mc="http://schemas.openxmlformats.org/markup-compatibility/2006">
              <mc:Choice xmlns:v="urn:schemas-microsoft-com:vml" Requires="v">
                <p:oleObj spid="_x0000_s6328" name="Equation" r:id="rId10" imgW="1358900" imgH="279400" progId="Equation.3">
                  <p:embed/>
                </p:oleObj>
              </mc:Choice>
              <mc:Fallback>
                <p:oleObj name="Equation" r:id="rId10" imgW="1358900" imgH="2794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44876"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150"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5</a:t>
            </a:r>
          </a:p>
        </p:txBody>
      </p:sp>
      <p:sp>
        <p:nvSpPr>
          <p:cNvPr id="6151"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However if we fit this model using OLS, Assumption B.7 will be violated.  </a:t>
            </a:r>
            <a:r>
              <a:rPr lang="en-GB" sz="1500" b="1" i="1"/>
              <a:t>X</a:t>
            </a:r>
            <a:r>
              <a:rPr lang="en-GB" sz="1500" b="1"/>
              <a:t> has a random component, the measurement error </a:t>
            </a:r>
            <a:r>
              <a:rPr lang="en-GB" sz="1500" b="1" i="1"/>
              <a:t>w</a:t>
            </a:r>
            <a:r>
              <a:rPr lang="en-GB" sz="1500" b="1"/>
              <a:t>.</a:t>
            </a:r>
            <a:endParaRPr lang="en-GB" sz="1500" b="1">
              <a:latin typeface="Times New Roman" pitchFamily="18"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a:spLocks noChangeArrowheads="1"/>
          </p:cNvSpPr>
          <p:nvPr/>
        </p:nvSpPr>
        <p:spPr bwMode="auto">
          <a:xfrm>
            <a:off x="0" y="1674001"/>
            <a:ext cx="9144000" cy="21931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72" name="Rectangle 2"/>
          <p:cNvSpPr>
            <a:spLocks noChangeArrowheads="1"/>
          </p:cNvSpPr>
          <p:nvPr/>
        </p:nvSpPr>
        <p:spPr bwMode="auto">
          <a:xfrm>
            <a:off x="5434013" y="2751138"/>
            <a:ext cx="284162" cy="1004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73" name="Rectangle 3"/>
          <p:cNvSpPr>
            <a:spLocks noChangeArrowheads="1"/>
          </p:cNvSpPr>
          <p:nvPr/>
        </p:nvSpPr>
        <p:spPr bwMode="auto">
          <a:xfrm>
            <a:off x="5434013" y="2257425"/>
            <a:ext cx="1050925" cy="4016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7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6</a:t>
            </a:r>
          </a:p>
        </p:txBody>
      </p:sp>
      <p:sp>
        <p:nvSpPr>
          <p:cNvPr id="71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And </a:t>
            </a:r>
            <a:r>
              <a:rPr lang="en-GB" sz="1500" b="1" i="1"/>
              <a:t>w</a:t>
            </a:r>
            <a:r>
              <a:rPr lang="en-GB" sz="1500" b="1"/>
              <a:t> is also one of the components of the compound disturbance term.  Hence </a:t>
            </a:r>
            <a:r>
              <a:rPr lang="en-GB" sz="1500" b="1" i="1"/>
              <a:t>u</a:t>
            </a:r>
            <a:r>
              <a:rPr lang="en-GB" sz="1500" b="1"/>
              <a:t> is not distributed independently of </a:t>
            </a:r>
            <a:r>
              <a:rPr lang="en-GB" sz="1500" b="1" i="1"/>
              <a:t>X</a:t>
            </a:r>
            <a:r>
              <a:rPr lang="en-GB" sz="1500" b="1"/>
              <a:t>. </a:t>
            </a:r>
            <a:endParaRPr lang="en-GB" sz="1500" b="1">
              <a:latin typeface="Times New Roman" pitchFamily="18" charset="0"/>
            </a:endParaRPr>
          </a:p>
        </p:txBody>
      </p:sp>
      <p:graphicFrame>
        <p:nvGraphicFramePr>
          <p:cNvPr id="7178" name="Object 10"/>
          <p:cNvGraphicFramePr>
            <a:graphicFrameLocks noChangeAspect="1"/>
          </p:cNvGraphicFramePr>
          <p:nvPr>
            <p:extLst>
              <p:ext uri="{D42A27DB-BD31-4B8C-83A1-F6EECF244321}">
                <p14:modId xmlns:p14="http://schemas.microsoft.com/office/powerpoint/2010/main" val="3407392679"/>
              </p:ext>
            </p:extLst>
          </p:nvPr>
        </p:nvGraphicFramePr>
        <p:xfrm>
          <a:off x="3508376" y="1812925"/>
          <a:ext cx="2946400" cy="1308100"/>
        </p:xfrm>
        <a:graphic>
          <a:graphicData uri="http://schemas.openxmlformats.org/presentationml/2006/ole">
            <mc:AlternateContent xmlns:mc="http://schemas.openxmlformats.org/markup-compatibility/2006">
              <mc:Choice xmlns:v="urn:schemas-microsoft-com:vml" Requires="v">
                <p:oleObj spid="_x0000_s7378" name="Equation" r:id="rId3" imgW="2946400" imgH="1308100" progId="Equation.3">
                  <p:embed/>
                </p:oleObj>
              </mc:Choice>
              <mc:Fallback>
                <p:oleObj name="Equation" r:id="rId3" imgW="2946400" imgH="130810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8376" y="1812925"/>
                        <a:ext cx="2946400" cy="1308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79" name="Object 11"/>
          <p:cNvGraphicFramePr>
            <a:graphicFrameLocks noChangeAspect="1"/>
          </p:cNvGraphicFramePr>
          <p:nvPr>
            <p:extLst>
              <p:ext uri="{D42A27DB-BD31-4B8C-83A1-F6EECF244321}">
                <p14:modId xmlns:p14="http://schemas.microsoft.com/office/powerpoint/2010/main" val="1954782046"/>
              </p:ext>
            </p:extLst>
          </p:nvPr>
        </p:nvGraphicFramePr>
        <p:xfrm>
          <a:off x="4921250" y="3514725"/>
          <a:ext cx="265113" cy="214313"/>
        </p:xfrm>
        <a:graphic>
          <a:graphicData uri="http://schemas.openxmlformats.org/presentationml/2006/ole">
            <mc:AlternateContent xmlns:mc="http://schemas.openxmlformats.org/markup-compatibility/2006">
              <mc:Choice xmlns:v="urn:schemas-microsoft-com:vml" Requires="v">
                <p:oleObj spid="_x0000_s7379" name="Equation" r:id="rId5" imgW="266353" imgH="215619" progId="Equation.3">
                  <p:embed/>
                </p:oleObj>
              </mc:Choice>
              <mc:Fallback>
                <p:oleObj name="Equation" r:id="rId5" imgW="266353" imgH="215619"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1250" y="3514725"/>
                        <a:ext cx="26511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180" name="Object 12"/>
          <p:cNvGraphicFramePr>
            <a:graphicFrameLocks noChangeAspect="1"/>
          </p:cNvGraphicFramePr>
          <p:nvPr>
            <p:extLst>
              <p:ext uri="{D42A27DB-BD31-4B8C-83A1-F6EECF244321}">
                <p14:modId xmlns:p14="http://schemas.microsoft.com/office/powerpoint/2010/main" val="195865409"/>
              </p:ext>
            </p:extLst>
          </p:nvPr>
        </p:nvGraphicFramePr>
        <p:xfrm>
          <a:off x="5443538" y="3514725"/>
          <a:ext cx="265112" cy="214313"/>
        </p:xfrm>
        <a:graphic>
          <a:graphicData uri="http://schemas.openxmlformats.org/presentationml/2006/ole">
            <mc:AlternateContent xmlns:mc="http://schemas.openxmlformats.org/markup-compatibility/2006">
              <mc:Choice xmlns:v="urn:schemas-microsoft-com:vml" Requires="v">
                <p:oleObj spid="_x0000_s7380" name="Equation" r:id="rId7" imgW="266353" imgH="215619" progId="Equation.3">
                  <p:embed/>
                </p:oleObj>
              </mc:Choice>
              <mc:Fallback>
                <p:oleObj name="Equation" r:id="rId7" imgW="266353" imgH="215619"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3538" y="3514725"/>
                        <a:ext cx="26511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81" name="Line 13"/>
          <p:cNvSpPr>
            <a:spLocks noChangeShapeType="1"/>
          </p:cNvSpPr>
          <p:nvPr/>
        </p:nvSpPr>
        <p:spPr bwMode="auto">
          <a:xfrm>
            <a:off x="5059363" y="3133725"/>
            <a:ext cx="0" cy="3048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82" name="Line 14"/>
          <p:cNvSpPr>
            <a:spLocks noChangeShapeType="1"/>
          </p:cNvSpPr>
          <p:nvPr/>
        </p:nvSpPr>
        <p:spPr bwMode="auto">
          <a:xfrm>
            <a:off x="5570538" y="3133725"/>
            <a:ext cx="0" cy="304800"/>
          </a:xfrm>
          <a:prstGeom prst="line">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1"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2" name="Object 4"/>
          <p:cNvGraphicFramePr>
            <a:graphicFrameLocks noChangeAspect="1"/>
          </p:cNvGraphicFramePr>
          <p:nvPr>
            <p:extLst>
              <p:ext uri="{D42A27DB-BD31-4B8C-83A1-F6EECF244321}">
                <p14:modId xmlns:p14="http://schemas.microsoft.com/office/powerpoint/2010/main" val="858378413"/>
              </p:ext>
            </p:extLst>
          </p:nvPr>
        </p:nvGraphicFramePr>
        <p:xfrm>
          <a:off x="3508375" y="691200"/>
          <a:ext cx="2120900" cy="368300"/>
        </p:xfrm>
        <a:graphic>
          <a:graphicData uri="http://schemas.openxmlformats.org/presentationml/2006/ole">
            <mc:AlternateContent xmlns:mc="http://schemas.openxmlformats.org/markup-compatibility/2006">
              <mc:Choice xmlns:v="urn:schemas-microsoft-com:vml" Requires="v">
                <p:oleObj spid="_x0000_s7381" name="Equation" r:id="rId8" imgW="2120900" imgH="368300" progId="Equation.3">
                  <p:embed/>
                </p:oleObj>
              </mc:Choice>
              <mc:Fallback>
                <p:oleObj name="Equation" r:id="rId8" imgW="2120900" imgH="3683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08375"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5"/>
          <p:cNvGraphicFramePr>
            <a:graphicFrameLocks noChangeAspect="1"/>
          </p:cNvGraphicFramePr>
          <p:nvPr>
            <p:extLst>
              <p:ext uri="{D42A27DB-BD31-4B8C-83A1-F6EECF244321}">
                <p14:modId xmlns:p14="http://schemas.microsoft.com/office/powerpoint/2010/main" val="2107989074"/>
              </p:ext>
            </p:extLst>
          </p:nvPr>
        </p:nvGraphicFramePr>
        <p:xfrm>
          <a:off x="3444876" y="1137600"/>
          <a:ext cx="1358900" cy="279400"/>
        </p:xfrm>
        <a:graphic>
          <a:graphicData uri="http://schemas.openxmlformats.org/presentationml/2006/ole">
            <mc:AlternateContent xmlns:mc="http://schemas.openxmlformats.org/markup-compatibility/2006">
              <mc:Choice xmlns:v="urn:schemas-microsoft-com:vml" Requires="v">
                <p:oleObj spid="_x0000_s7382" name="Equation" r:id="rId10" imgW="1358900" imgH="279400" progId="Equation.3">
                  <p:embed/>
                </p:oleObj>
              </mc:Choice>
              <mc:Fallback>
                <p:oleObj name="Equation" r:id="rId10" imgW="1358900" imgH="2794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44876"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198"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7</a:t>
            </a:r>
          </a:p>
        </p:txBody>
      </p:sp>
      <p:sp>
        <p:nvSpPr>
          <p:cNvPr id="819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will demonstrate that the OLS estimator of the slope coefficient is inconsistent and that in large samples it is biased downwards if </a:t>
            </a:r>
            <a:r>
              <a:rPr lang="en-GB" sz="1500" b="1" i="1">
                <a:latin typeface="Symbol" pitchFamily="18" charset="2"/>
              </a:rPr>
              <a:t>b</a:t>
            </a:r>
            <a:r>
              <a:rPr lang="en-GB" sz="1500" b="1" baseline="-25000"/>
              <a:t>2</a:t>
            </a:r>
            <a:r>
              <a:rPr lang="en-GB" sz="1500" b="1"/>
              <a:t> is positive, and upwards if </a:t>
            </a:r>
            <a:r>
              <a:rPr lang="en-GB" sz="1500" b="1" i="1">
                <a:latin typeface="Symbol" pitchFamily="18" charset="2"/>
              </a:rPr>
              <a:t>b</a:t>
            </a:r>
            <a:r>
              <a:rPr lang="en-GB" sz="1500" b="1" baseline="-25000"/>
              <a:t>2</a:t>
            </a:r>
            <a:r>
              <a:rPr lang="en-GB" sz="1500" b="1"/>
              <a:t> is negative.</a:t>
            </a:r>
          </a:p>
        </p:txBody>
      </p:sp>
      <p:graphicFrame>
        <p:nvGraphicFramePr>
          <p:cNvPr id="8203" name="Object 4"/>
          <p:cNvGraphicFramePr>
            <a:graphicFrameLocks noChangeAspect="1"/>
          </p:cNvGraphicFramePr>
          <p:nvPr>
            <p:extLst>
              <p:ext uri="{D42A27DB-BD31-4B8C-83A1-F6EECF244321}">
                <p14:modId xmlns:p14="http://schemas.microsoft.com/office/powerpoint/2010/main" val="3350922693"/>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8404" name="Equation" r:id="rId3" imgW="2120900" imgH="368300" progId="Equation.3">
                  <p:embed/>
                </p:oleObj>
              </mc:Choice>
              <mc:Fallback>
                <p:oleObj name="Equation" r:id="rId3" imgW="2120900" imgH="3683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04" name="Object 5"/>
          <p:cNvGraphicFramePr>
            <a:graphicFrameLocks noChangeAspect="1"/>
          </p:cNvGraphicFramePr>
          <p:nvPr>
            <p:extLst>
              <p:ext uri="{D42A27DB-BD31-4B8C-83A1-F6EECF244321}">
                <p14:modId xmlns:p14="http://schemas.microsoft.com/office/powerpoint/2010/main" val="2798275632"/>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8405" name="Equation" r:id="rId5" imgW="1358900" imgH="279400" progId="Equation.3">
                  <p:embed/>
                </p:oleObj>
              </mc:Choice>
              <mc:Fallback>
                <p:oleObj name="Equation" r:id="rId5" imgW="1358900" imgH="2794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05" name="Object 7"/>
          <p:cNvGraphicFramePr>
            <a:graphicFrameLocks noChangeAspect="1"/>
          </p:cNvGraphicFramePr>
          <p:nvPr>
            <p:extLst>
              <p:ext uri="{D42A27DB-BD31-4B8C-83A1-F6EECF244321}">
                <p14:modId xmlns:p14="http://schemas.microsoft.com/office/powerpoint/2010/main" val="3449195040"/>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8406" name="Equation" r:id="rId7" imgW="2171700" imgH="368300" progId="Equation.3">
                  <p:embed/>
                </p:oleObj>
              </mc:Choice>
              <mc:Fallback>
                <p:oleObj name="Equation" r:id="rId7" imgW="2171700" imgH="36830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06" name="Object 8"/>
          <p:cNvGraphicFramePr>
            <a:graphicFrameLocks noChangeAspect="1"/>
          </p:cNvGraphicFramePr>
          <p:nvPr>
            <p:extLst>
              <p:ext uri="{D42A27DB-BD31-4B8C-83A1-F6EECF244321}">
                <p14:modId xmlns:p14="http://schemas.microsoft.com/office/powerpoint/2010/main" val="4091345015"/>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8407" name="Equation" r:id="rId9" imgW="1473200" imgH="368300" progId="Equation.3">
                  <p:embed/>
                </p:oleObj>
              </mc:Choice>
              <mc:Fallback>
                <p:oleObj name="Equation" r:id="rId9" imgW="1473200" imgH="36830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2" name="Rectangle 16"/>
          <p:cNvSpPr>
            <a:spLocks noChangeArrowheads="1"/>
          </p:cNvSpPr>
          <p:nvPr/>
        </p:nvSpPr>
        <p:spPr bwMode="auto">
          <a:xfrm>
            <a:off x="0" y="1674000"/>
            <a:ext cx="9144000" cy="34845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718870644"/>
              </p:ext>
            </p:extLst>
          </p:nvPr>
        </p:nvGraphicFramePr>
        <p:xfrm>
          <a:off x="395288" y="1852613"/>
          <a:ext cx="8432800" cy="3022600"/>
        </p:xfrm>
        <a:graphic>
          <a:graphicData uri="http://schemas.openxmlformats.org/presentationml/2006/ole">
            <mc:AlternateContent xmlns:mc="http://schemas.openxmlformats.org/markup-compatibility/2006">
              <mc:Choice xmlns:v="urn:schemas-microsoft-com:vml" Requires="v">
                <p:oleObj spid="_x0000_s8408" name="Equation" r:id="rId11" imgW="8432640" imgH="3035160" progId="Equation.DSMT4">
                  <p:embed/>
                </p:oleObj>
              </mc:Choice>
              <mc:Fallback>
                <p:oleObj name="Equation" r:id="rId11" imgW="8432640" imgH="303516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5288" y="1852613"/>
                        <a:ext cx="84328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201" name="Rectangle 14"/>
          <p:cNvSpPr>
            <a:spLocks noChangeArrowheads="1"/>
          </p:cNvSpPr>
          <p:nvPr/>
        </p:nvSpPr>
        <p:spPr bwMode="auto">
          <a:xfrm>
            <a:off x="504824" y="2828925"/>
            <a:ext cx="8372475" cy="21685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22"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US" sz="1000">
                <a:solidFill>
                  <a:srgbClr val="3366FF"/>
                </a:solidFill>
              </a:rPr>
              <a:t>8</a:t>
            </a:r>
          </a:p>
        </p:txBody>
      </p:sp>
      <p:sp>
        <p:nvSpPr>
          <p:cNvPr id="922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spcBef>
                <a:spcPct val="50000"/>
              </a:spcBef>
            </a:pPr>
            <a:r>
              <a:rPr lang="en-GB" sz="1500" b="1"/>
              <a:t>We begin by writing down the OLS estimator and substituting for </a:t>
            </a:r>
            <a:r>
              <a:rPr lang="en-GB" sz="1500" b="1" i="1"/>
              <a:t>Y</a:t>
            </a:r>
            <a:r>
              <a:rPr lang="en-GB" sz="1500" b="1"/>
              <a:t> from the true model.  In this case there are alternative versions of the true model.  The analysis is simpler if you use the equation relating </a:t>
            </a:r>
            <a:r>
              <a:rPr lang="en-GB" sz="1500" b="1" i="1"/>
              <a:t>Y</a:t>
            </a:r>
            <a:r>
              <a:rPr lang="en-GB" sz="1500" b="1"/>
              <a:t> to </a:t>
            </a:r>
            <a:r>
              <a:rPr lang="en-GB" sz="1500" b="1" i="1"/>
              <a:t>X</a:t>
            </a:r>
            <a:r>
              <a:rPr lang="en-GB" sz="1500" b="1"/>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eaLnBrk="0" fontAlgn="base" hangingPunct="0">
              <a:spcBef>
                <a:spcPct val="0"/>
              </a:spcBef>
              <a:spcAft>
                <a:spcPct val="0"/>
              </a:spcAft>
              <a:defRPr sz="1400">
                <a:solidFill>
                  <a:schemeClr val="tx1"/>
                </a:solidFill>
                <a:latin typeface="Arial" charset="0"/>
              </a:defRPr>
            </a:lvl6pPr>
            <a:lvl7pPr marL="2971800" indent="-228600" eaLnBrk="0" fontAlgn="base" hangingPunct="0">
              <a:spcBef>
                <a:spcPct val="0"/>
              </a:spcBef>
              <a:spcAft>
                <a:spcPct val="0"/>
              </a:spcAft>
              <a:defRPr sz="1400">
                <a:solidFill>
                  <a:schemeClr val="tx1"/>
                </a:solidFill>
                <a:latin typeface="Arial" charset="0"/>
              </a:defRPr>
            </a:lvl7pPr>
            <a:lvl8pPr marL="3429000" indent="-228600" eaLnBrk="0" fontAlgn="base" hangingPunct="0">
              <a:spcBef>
                <a:spcPct val="0"/>
              </a:spcBef>
              <a:spcAft>
                <a:spcPct val="0"/>
              </a:spcAft>
              <a:defRPr sz="1400">
                <a:solidFill>
                  <a:schemeClr val="tx1"/>
                </a:solidFill>
                <a:latin typeface="Arial" charset="0"/>
              </a:defRPr>
            </a:lvl8pPr>
            <a:lvl9pPr marL="3886200" indent="-228600" eaLnBrk="0" fontAlgn="base" hangingPunct="0">
              <a:spcBef>
                <a:spcPct val="0"/>
              </a:spcBef>
              <a:spcAft>
                <a:spcPct val="0"/>
              </a:spcAft>
              <a:defRPr sz="1400">
                <a:solidFill>
                  <a:schemeClr val="tx1"/>
                </a:solidFill>
                <a:latin typeface="Arial" charset="0"/>
              </a:defRPr>
            </a:lvl9pPr>
          </a:lstStyle>
          <a:p>
            <a:pPr algn="ctr">
              <a:spcBef>
                <a:spcPct val="50000"/>
              </a:spcBef>
            </a:pPr>
            <a:r>
              <a:rPr lang="en-GB" sz="1800" b="1" dirty="0"/>
              <a:t>MEASUREMENT ERROR</a:t>
            </a:r>
            <a:endParaRPr lang="en-GB" sz="1600" dirty="0">
              <a:latin typeface="Times New Roman" pitchFamily="18" charset="0"/>
            </a:endParaRPr>
          </a:p>
        </p:txBody>
      </p:sp>
      <p:sp>
        <p:nvSpPr>
          <p:cNvPr id="26" name="Rectangle 16"/>
          <p:cNvSpPr>
            <a:spLocks noChangeArrowheads="1"/>
          </p:cNvSpPr>
          <p:nvPr/>
        </p:nvSpPr>
        <p:spPr bwMode="auto">
          <a:xfrm>
            <a:off x="0" y="1674000"/>
            <a:ext cx="9144000" cy="3484576"/>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16"/>
          <p:cNvSpPr>
            <a:spLocks noChangeArrowheads="1"/>
          </p:cNvSpPr>
          <p:nvPr/>
        </p:nvSpPr>
        <p:spPr bwMode="auto">
          <a:xfrm>
            <a:off x="0" y="576000"/>
            <a:ext cx="9144000" cy="990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3" name="Object 4"/>
          <p:cNvGraphicFramePr>
            <a:graphicFrameLocks noChangeAspect="1"/>
          </p:cNvGraphicFramePr>
          <p:nvPr>
            <p:extLst>
              <p:ext uri="{D42A27DB-BD31-4B8C-83A1-F6EECF244321}">
                <p14:modId xmlns:p14="http://schemas.microsoft.com/office/powerpoint/2010/main" val="2301482122"/>
              </p:ext>
            </p:extLst>
          </p:nvPr>
        </p:nvGraphicFramePr>
        <p:xfrm>
          <a:off x="1879600" y="691200"/>
          <a:ext cx="2120900" cy="368300"/>
        </p:xfrm>
        <a:graphic>
          <a:graphicData uri="http://schemas.openxmlformats.org/presentationml/2006/ole">
            <mc:AlternateContent xmlns:mc="http://schemas.openxmlformats.org/markup-compatibility/2006">
              <mc:Choice xmlns:v="urn:schemas-microsoft-com:vml" Requires="v">
                <p:oleObj spid="_x0000_s9417" name="Equation" r:id="rId3" imgW="2120900" imgH="368300" progId="Equation.3">
                  <p:embed/>
                </p:oleObj>
              </mc:Choice>
              <mc:Fallback>
                <p:oleObj name="Equation" r:id="rId3" imgW="2120900" imgH="368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9600" y="691200"/>
                        <a:ext cx="21209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5"/>
          <p:cNvGraphicFramePr>
            <a:graphicFrameLocks noChangeAspect="1"/>
          </p:cNvGraphicFramePr>
          <p:nvPr>
            <p:extLst>
              <p:ext uri="{D42A27DB-BD31-4B8C-83A1-F6EECF244321}">
                <p14:modId xmlns:p14="http://schemas.microsoft.com/office/powerpoint/2010/main" val="1102951245"/>
              </p:ext>
            </p:extLst>
          </p:nvPr>
        </p:nvGraphicFramePr>
        <p:xfrm>
          <a:off x="1806575" y="1137600"/>
          <a:ext cx="1358900" cy="279400"/>
        </p:xfrm>
        <a:graphic>
          <a:graphicData uri="http://schemas.openxmlformats.org/presentationml/2006/ole">
            <mc:AlternateContent xmlns:mc="http://schemas.openxmlformats.org/markup-compatibility/2006">
              <mc:Choice xmlns:v="urn:schemas-microsoft-com:vml" Requires="v">
                <p:oleObj spid="_x0000_s9418" name="Equation" r:id="rId5" imgW="1358900" imgH="279400" progId="Equation.3">
                  <p:embed/>
                </p:oleObj>
              </mc:Choice>
              <mc:Fallback>
                <p:oleObj name="Equation" r:id="rId5" imgW="1358900" imgH="279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6575" y="1137600"/>
                        <a:ext cx="1358900" cy="279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7"/>
          <p:cNvGraphicFramePr>
            <a:graphicFrameLocks noChangeAspect="1"/>
          </p:cNvGraphicFramePr>
          <p:nvPr>
            <p:extLst>
              <p:ext uri="{D42A27DB-BD31-4B8C-83A1-F6EECF244321}">
                <p14:modId xmlns:p14="http://schemas.microsoft.com/office/powerpoint/2010/main" val="3175620845"/>
              </p:ext>
            </p:extLst>
          </p:nvPr>
        </p:nvGraphicFramePr>
        <p:xfrm>
          <a:off x="5295900" y="691200"/>
          <a:ext cx="2171700" cy="368300"/>
        </p:xfrm>
        <a:graphic>
          <a:graphicData uri="http://schemas.openxmlformats.org/presentationml/2006/ole">
            <mc:AlternateContent xmlns:mc="http://schemas.openxmlformats.org/markup-compatibility/2006">
              <mc:Choice xmlns:v="urn:schemas-microsoft-com:vml" Requires="v">
                <p:oleObj spid="_x0000_s9419" name="Equation" r:id="rId7" imgW="2171700" imgH="368300" progId="Equation.3">
                  <p:embed/>
                </p:oleObj>
              </mc:Choice>
              <mc:Fallback>
                <p:oleObj name="Equation" r:id="rId7" imgW="2171700" imgH="3683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5900" y="691200"/>
                        <a:ext cx="21717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8"/>
          <p:cNvGraphicFramePr>
            <a:graphicFrameLocks noChangeAspect="1"/>
          </p:cNvGraphicFramePr>
          <p:nvPr>
            <p:extLst>
              <p:ext uri="{D42A27DB-BD31-4B8C-83A1-F6EECF244321}">
                <p14:modId xmlns:p14="http://schemas.microsoft.com/office/powerpoint/2010/main" val="1860212825"/>
              </p:ext>
            </p:extLst>
          </p:nvPr>
        </p:nvGraphicFramePr>
        <p:xfrm>
          <a:off x="5335588" y="1101600"/>
          <a:ext cx="1473200" cy="368300"/>
        </p:xfrm>
        <a:graphic>
          <a:graphicData uri="http://schemas.openxmlformats.org/presentationml/2006/ole">
            <mc:AlternateContent xmlns:mc="http://schemas.openxmlformats.org/markup-compatibility/2006">
              <mc:Choice xmlns:v="urn:schemas-microsoft-com:vml" Requires="v">
                <p:oleObj spid="_x0000_s9420" name="Equation" r:id="rId9" imgW="1473200" imgH="368300" progId="Equation.3">
                  <p:embed/>
                </p:oleObj>
              </mc:Choice>
              <mc:Fallback>
                <p:oleObj name="Equation" r:id="rId9" imgW="1473200" imgH="36830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5588" y="1101600"/>
                        <a:ext cx="14732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718870644"/>
              </p:ext>
            </p:extLst>
          </p:nvPr>
        </p:nvGraphicFramePr>
        <p:xfrm>
          <a:off x="395288" y="1852613"/>
          <a:ext cx="8432800" cy="3022600"/>
        </p:xfrm>
        <a:graphic>
          <a:graphicData uri="http://schemas.openxmlformats.org/presentationml/2006/ole">
            <mc:AlternateContent xmlns:mc="http://schemas.openxmlformats.org/markup-compatibility/2006">
              <mc:Choice xmlns:v="urn:schemas-microsoft-com:vml" Requires="v">
                <p:oleObj spid="_x0000_s9421" name="Equation" r:id="rId11" imgW="8432640" imgH="3035160" progId="Equation.DSMT4">
                  <p:embed/>
                </p:oleObj>
              </mc:Choice>
              <mc:Fallback>
                <p:oleObj name="Equation" r:id="rId11" imgW="8432640" imgH="3035160" progId="Equation.DSMT4">
                  <p:embed/>
                  <p:pic>
                    <p:nvPicPr>
                      <p:cNvPr id="0"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5288" y="1852613"/>
                        <a:ext cx="84328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24" name="Rectangle 13"/>
          <p:cNvSpPr>
            <a:spLocks noChangeArrowheads="1"/>
          </p:cNvSpPr>
          <p:nvPr/>
        </p:nvSpPr>
        <p:spPr bwMode="auto">
          <a:xfrm>
            <a:off x="750888" y="3886200"/>
            <a:ext cx="8183562" cy="115252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A93F718-B5F8-4EB6-8626-B803EF2A1855}"/>
</file>

<file path=customXml/itemProps2.xml><?xml version="1.0" encoding="utf-8"?>
<ds:datastoreItem xmlns:ds="http://schemas.openxmlformats.org/officeDocument/2006/customXml" ds:itemID="{69525877-113B-4D31-B687-379C72566C62}"/>
</file>

<file path=customXml/itemProps3.xml><?xml version="1.0" encoding="utf-8"?>
<ds:datastoreItem xmlns:ds="http://schemas.openxmlformats.org/officeDocument/2006/customXml" ds:itemID="{0FA75141-C508-4371-BBC9-19408F987321}"/>
</file>

<file path=docProps/app.xml><?xml version="1.0" encoding="utf-8"?>
<Properties xmlns="http://schemas.openxmlformats.org/officeDocument/2006/extended-properties" xmlns:vt="http://schemas.openxmlformats.org/officeDocument/2006/docPropsVTypes">
  <TotalTime>3493</TotalTime>
  <Words>1485</Words>
  <Application>Microsoft Office PowerPoint</Application>
  <PresentationFormat>On-screen Show (4:3)</PresentationFormat>
  <Paragraphs>140</Paragraphs>
  <Slides>37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120</cp:revision>
  <dcterms:created xsi:type="dcterms:W3CDTF">1998-05-09T13:24:56Z</dcterms:created>
  <dcterms:modified xsi:type="dcterms:W3CDTF">2016-05-12T14:53:30Z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