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41" r:id="rId2"/>
    <p:sldId id="271" r:id="rId3"/>
    <p:sldId id="316" r:id="rId4"/>
    <p:sldId id="317" r:id="rId5"/>
    <p:sldId id="285" r:id="rId6"/>
    <p:sldId id="333" r:id="rId7"/>
    <p:sldId id="334" r:id="rId8"/>
    <p:sldId id="287" r:id="rId9"/>
    <p:sldId id="335" r:id="rId10"/>
    <p:sldId id="336" r:id="rId11"/>
    <p:sldId id="337" r:id="rId12"/>
    <p:sldId id="339" r:id="rId13"/>
    <p:sldId id="296" r:id="rId14"/>
    <p:sldId id="332" r:id="rId15"/>
    <p:sldId id="325" r:id="rId16"/>
    <p:sldId id="291" r:id="rId17"/>
    <p:sldId id="326" r:id="rId18"/>
    <p:sldId id="327" r:id="rId19"/>
    <p:sldId id="328" r:id="rId20"/>
    <p:sldId id="329" r:id="rId21"/>
    <p:sldId id="331" r:id="rId22"/>
    <p:sldId id="309" r:id="rId23"/>
    <p:sldId id="310" r:id="rId24"/>
    <p:sldId id="311" r:id="rId25"/>
    <p:sldId id="340" r:id="rId26"/>
    <p:sldId id="284" r:id="rId27"/>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DDD"/>
    <a:srgbClr val="969696"/>
    <a:srgbClr val="004D99"/>
    <a:srgbClr val="FBFCFF"/>
    <a:srgbClr val="003366"/>
    <a:srgbClr val="F8F8FA"/>
    <a:srgbClr val="F3F6FF"/>
    <a:srgbClr val="EFF3FF"/>
    <a:srgbClr val="EAEAEA"/>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snapToGrid="0" showGuides="1">
      <p:cViewPr>
        <p:scale>
          <a:sx n="100" d="100"/>
          <a:sy n="100" d="100"/>
        </p:scale>
        <p:origin x="-2088" y="-46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9C3DB91-2393-446A-857D-0BA7CA74C6EC}" type="slidenum">
              <a:rPr lang="en-US"/>
              <a:pPr/>
              <a:t>‹#›</a:t>
            </a:fld>
            <a:endParaRPr lang="en-US"/>
          </a:p>
        </p:txBody>
      </p:sp>
    </p:spTree>
    <p:extLst>
      <p:ext uri="{BB962C8B-B14F-4D97-AF65-F5344CB8AC3E}">
        <p14:creationId xmlns:p14="http://schemas.microsoft.com/office/powerpoint/2010/main" val="1620859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DF064CE-32FE-4C87-B6D6-25C317489239}" type="slidenum">
              <a:rPr lang="en-US"/>
              <a:pPr/>
              <a:t>‹#›</a:t>
            </a:fld>
            <a:endParaRPr lang="en-US"/>
          </a:p>
        </p:txBody>
      </p:sp>
    </p:spTree>
    <p:extLst>
      <p:ext uri="{BB962C8B-B14F-4D97-AF65-F5344CB8AC3E}">
        <p14:creationId xmlns:p14="http://schemas.microsoft.com/office/powerpoint/2010/main" val="2782349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621BD6E-6276-443F-8090-9E87C2BFFEAB}" type="slidenum">
              <a:rPr lang="en-US"/>
              <a:pPr/>
              <a:t>‹#›</a:t>
            </a:fld>
            <a:endParaRPr lang="en-US"/>
          </a:p>
        </p:txBody>
      </p:sp>
    </p:spTree>
    <p:extLst>
      <p:ext uri="{BB962C8B-B14F-4D97-AF65-F5344CB8AC3E}">
        <p14:creationId xmlns:p14="http://schemas.microsoft.com/office/powerpoint/2010/main" val="4214733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271B92D-B879-4F39-8949-C0E77949A6E3}" type="slidenum">
              <a:rPr lang="en-US"/>
              <a:pPr/>
              <a:t>‹#›</a:t>
            </a:fld>
            <a:endParaRPr lang="en-US"/>
          </a:p>
        </p:txBody>
      </p:sp>
    </p:spTree>
    <p:extLst>
      <p:ext uri="{BB962C8B-B14F-4D97-AF65-F5344CB8AC3E}">
        <p14:creationId xmlns:p14="http://schemas.microsoft.com/office/powerpoint/2010/main" val="3698428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F2262A2-D3E2-41CC-A7C4-A63A5D4D3811}" type="slidenum">
              <a:rPr lang="en-US"/>
              <a:pPr/>
              <a:t>‹#›</a:t>
            </a:fld>
            <a:endParaRPr lang="en-US"/>
          </a:p>
        </p:txBody>
      </p:sp>
    </p:spTree>
    <p:extLst>
      <p:ext uri="{BB962C8B-B14F-4D97-AF65-F5344CB8AC3E}">
        <p14:creationId xmlns:p14="http://schemas.microsoft.com/office/powerpoint/2010/main" val="3173090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FB10A59-CA60-4804-91EF-A2CA2F5051F9}" type="slidenum">
              <a:rPr lang="en-US"/>
              <a:pPr/>
              <a:t>‹#›</a:t>
            </a:fld>
            <a:endParaRPr lang="en-US"/>
          </a:p>
        </p:txBody>
      </p:sp>
    </p:spTree>
    <p:extLst>
      <p:ext uri="{BB962C8B-B14F-4D97-AF65-F5344CB8AC3E}">
        <p14:creationId xmlns:p14="http://schemas.microsoft.com/office/powerpoint/2010/main" val="299299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8633A11-71FD-44F4-A07F-FECA4671575E}" type="slidenum">
              <a:rPr lang="en-US"/>
              <a:pPr/>
              <a:t>‹#›</a:t>
            </a:fld>
            <a:endParaRPr lang="en-US"/>
          </a:p>
        </p:txBody>
      </p:sp>
    </p:spTree>
    <p:extLst>
      <p:ext uri="{BB962C8B-B14F-4D97-AF65-F5344CB8AC3E}">
        <p14:creationId xmlns:p14="http://schemas.microsoft.com/office/powerpoint/2010/main" val="961963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BB5E5C4-F809-46A3-B10B-42AD6E65A34C}" type="slidenum">
              <a:rPr lang="en-US"/>
              <a:pPr/>
              <a:t>‹#›</a:t>
            </a:fld>
            <a:endParaRPr lang="en-US"/>
          </a:p>
        </p:txBody>
      </p:sp>
    </p:spTree>
    <p:extLst>
      <p:ext uri="{BB962C8B-B14F-4D97-AF65-F5344CB8AC3E}">
        <p14:creationId xmlns:p14="http://schemas.microsoft.com/office/powerpoint/2010/main" val="3663004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860B0E4F-328F-472D-92E8-3DD210FCFAE2}" type="slidenum">
              <a:rPr lang="en-US"/>
              <a:pPr/>
              <a:t>‹#›</a:t>
            </a:fld>
            <a:endParaRPr lang="en-US"/>
          </a:p>
        </p:txBody>
      </p:sp>
    </p:spTree>
    <p:extLst>
      <p:ext uri="{BB962C8B-B14F-4D97-AF65-F5344CB8AC3E}">
        <p14:creationId xmlns:p14="http://schemas.microsoft.com/office/powerpoint/2010/main" val="3921729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BFD4D9C-C7C6-4999-8AA7-824E182BB99C}" type="slidenum">
              <a:rPr lang="en-US"/>
              <a:pPr/>
              <a:t>‹#›</a:t>
            </a:fld>
            <a:endParaRPr lang="en-US"/>
          </a:p>
        </p:txBody>
      </p:sp>
    </p:spTree>
    <p:extLst>
      <p:ext uri="{BB962C8B-B14F-4D97-AF65-F5344CB8AC3E}">
        <p14:creationId xmlns:p14="http://schemas.microsoft.com/office/powerpoint/2010/main" val="1080477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23C6674-EB26-4303-B386-09AECE0D172E}" type="slidenum">
              <a:rPr lang="en-US"/>
              <a:pPr/>
              <a:t>‹#›</a:t>
            </a:fld>
            <a:endParaRPr lang="en-US"/>
          </a:p>
        </p:txBody>
      </p:sp>
    </p:spTree>
    <p:extLst>
      <p:ext uri="{BB962C8B-B14F-4D97-AF65-F5344CB8AC3E}">
        <p14:creationId xmlns:p14="http://schemas.microsoft.com/office/powerpoint/2010/main" val="378054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57BF8736-3025-4813-BC0F-8FE5A3774B3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26.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8: </a:t>
            </a:r>
            <a:r>
              <a:rPr lang="en-US" dirty="0">
                <a:solidFill>
                  <a:schemeClr val="bg1"/>
                </a:solidFill>
                <a:latin typeface="Arial" pitchFamily="34" charset="0"/>
                <a:cs typeface="Arial" pitchFamily="34" charset="0"/>
              </a:rPr>
              <a:t>Stochastic Regressors and Measurement Errors </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35225683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2007599"/>
            <a:ext cx="9144000" cy="135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5"/>
          <p:cNvSpPr>
            <a:spLocks noChangeArrowheads="1"/>
          </p:cNvSpPr>
          <p:nvPr/>
        </p:nvSpPr>
        <p:spPr bwMode="auto">
          <a:xfrm>
            <a:off x="0" y="548374"/>
            <a:ext cx="9144000" cy="13566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14"/>
          <p:cNvSpPr>
            <a:spLocks noChangeArrowheads="1"/>
          </p:cNvSpPr>
          <p:nvPr/>
        </p:nvSpPr>
        <p:spPr bwMode="auto">
          <a:xfrm>
            <a:off x="365125" y="1558650"/>
            <a:ext cx="46440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3" name="Text Box 7"/>
          <p:cNvSpPr txBox="1">
            <a:spLocks noChangeArrowheads="1"/>
          </p:cNvSpPr>
          <p:nvPr/>
        </p:nvSpPr>
        <p:spPr bwMode="auto">
          <a:xfrm>
            <a:off x="301625" y="597601"/>
            <a:ext cx="8532813" cy="1231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a:t>
            </a:r>
            <a:r>
              <a:rPr lang="en-US" b="1" dirty="0" smtClean="0">
                <a:latin typeface="Courier New" pitchFamily="49" charset="0"/>
                <a:cs typeface="Courier New" pitchFamily="49" charset="0"/>
              </a:rPr>
              <a:t>1090081</a:t>
            </a:r>
            <a:endParaRPr lang="en-GB" b="1" dirty="0">
              <a:latin typeface="Courier New" pitchFamily="49" charset="0"/>
              <a:cs typeface="Courier New" pitchFamily="49" charset="0"/>
            </a:endParaRPr>
          </a:p>
        </p:txBody>
      </p:sp>
      <p:sp>
        <p:nvSpPr>
          <p:cNvPr id="24" name="Rectangle 16"/>
          <p:cNvSpPr>
            <a:spLocks noChangeArrowheads="1"/>
          </p:cNvSpPr>
          <p:nvPr/>
        </p:nvSpPr>
        <p:spPr bwMode="auto">
          <a:xfrm>
            <a:off x="365125" y="3016800"/>
            <a:ext cx="46440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15"/>
          <p:cNvSpPr>
            <a:spLocks noChangeArrowheads="1"/>
          </p:cNvSpPr>
          <p:nvPr/>
        </p:nvSpPr>
        <p:spPr bwMode="auto">
          <a:xfrm>
            <a:off x="365125" y="2097600"/>
            <a:ext cx="8017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Text Box 8"/>
          <p:cNvSpPr txBox="1">
            <a:spLocks noChangeArrowheads="1"/>
          </p:cNvSpPr>
          <p:nvPr/>
        </p:nvSpPr>
        <p:spPr bwMode="auto">
          <a:xfrm>
            <a:off x="301625" y="2058000"/>
            <a:ext cx="8532813" cy="1266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a:t>
            </a:r>
            <a:r>
              <a:rPr lang="en-US" b="1" dirty="0" smtClean="0">
                <a:latin typeface="Courier New" pitchFamily="49" charset="0"/>
                <a:cs typeface="Courier New" pitchFamily="49" charset="0"/>
              </a:rPr>
              <a:t>2578548</a:t>
            </a:r>
            <a:endParaRPr lang="en-GB" b="1" dirty="0">
              <a:latin typeface="Courier New" pitchFamily="49" charset="0"/>
              <a:cs typeface="Courier New" pitchFamily="49" charset="0"/>
            </a:endParaRPr>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1799"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61803"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because </a:t>
            </a:r>
            <a:r>
              <a:rPr lang="en-GB" sz="1500" b="1" i="1"/>
              <a:t>SM</a:t>
            </a:r>
            <a:r>
              <a:rPr lang="en-GB" sz="1500" b="1"/>
              <a:t> is only weakly correlated with the instruments.  In general, the weaker the correlation between the instrument(s) and the variable being instrumented, the greater is the population variance of the coefficient. </a:t>
            </a:r>
            <a:endParaRPr lang="en-GB" sz="1500" b="1">
              <a:latin typeface="Times New Roman" pitchFamily="18" charset="0"/>
            </a:endParaRPr>
          </a:p>
        </p:txBody>
      </p:sp>
      <p:sp>
        <p:nvSpPr>
          <p:cNvPr id="161804" name="Text Box 12"/>
          <p:cNvSpPr txBox="1">
            <a:spLocks noChangeArrowheads="1"/>
          </p:cNvSpPr>
          <p:nvPr/>
        </p:nvSpPr>
        <p:spPr bwMode="auto">
          <a:xfrm>
            <a:off x="3097213" y="2343149"/>
            <a:ext cx="5741987" cy="1926000"/>
          </a:xfrm>
          <a:prstGeom prst="rect">
            <a:avLst/>
          </a:prstGeom>
          <a:solidFill>
            <a:srgbClr val="F8F8FA"/>
          </a:solidFill>
          <a:ln>
            <a:noFill/>
          </a:ln>
          <a:effectLst>
            <a:innerShdw blurRad="95250">
              <a:srgbClr val="003366"/>
            </a:innerShdw>
          </a:effectLst>
        </p:spPr>
        <p:txBody>
          <a:bodyPr wrap="square" lIns="182880" tIns="182880" bIns="182880">
            <a:spAutoFit/>
          </a:bodyPr>
          <a:lstStyle/>
          <a:p>
            <a:endParaRPr lang="en-US" b="1" dirty="0">
              <a:latin typeface="Courier New" pitchFamily="49" charset="0"/>
            </a:endParaRP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34" name="Text Box 8"/>
          <p:cNvSpPr txBox="1">
            <a:spLocks noChangeArrowheads="1"/>
          </p:cNvSpPr>
          <p:nvPr/>
        </p:nvSpPr>
        <p:spPr bwMode="auto">
          <a:xfrm>
            <a:off x="3187700" y="2400900"/>
            <a:ext cx="5584825" cy="18472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smtClean="0">
                <a:latin typeface="Courier New" pitchFamily="49" charset="0"/>
              </a:rPr>
              <a:t>cor</a:t>
            </a:r>
            <a:r>
              <a:rPr lang="en-US" b="1" dirty="0" smtClean="0">
                <a:latin typeface="Courier New" pitchFamily="49" charset="0"/>
              </a:rPr>
              <a:t> </a:t>
            </a:r>
            <a:r>
              <a:rPr lang="en-US" b="1" dirty="0">
                <a:latin typeface="Courier New" pitchFamily="49" charset="0"/>
              </a:rPr>
              <a:t>S SM SF SIBLINGS</a:t>
            </a:r>
          </a:p>
          <a:p>
            <a:r>
              <a:rPr lang="en-US" b="1" dirty="0">
                <a:latin typeface="Courier New" pitchFamily="49" charset="0"/>
              </a:rPr>
              <a:t>(</a:t>
            </a:r>
            <a:r>
              <a:rPr lang="en-US" b="1" dirty="0" err="1">
                <a:latin typeface="Courier New" pitchFamily="49" charset="0"/>
              </a:rPr>
              <a:t>obs</a:t>
            </a:r>
            <a:r>
              <a:rPr lang="en-US" b="1" dirty="0">
                <a:latin typeface="Courier New" pitchFamily="49" charset="0"/>
              </a:rPr>
              <a:t>=500)</a:t>
            </a:r>
          </a:p>
          <a:p>
            <a:r>
              <a:rPr lang="en-US" b="1" dirty="0">
                <a:latin typeface="Courier New" pitchFamily="49" charset="0"/>
              </a:rPr>
              <a:t>             |        S       SM       SF SIBLINGS</a:t>
            </a:r>
          </a:p>
          <a:p>
            <a:r>
              <a:rPr lang="en-US" b="1" dirty="0">
                <a:latin typeface="Courier New" pitchFamily="49" charset="0"/>
              </a:rPr>
              <a:t>-------------+------------------------------------</a:t>
            </a:r>
          </a:p>
          <a:p>
            <a:r>
              <a:rPr lang="en-US" b="1" dirty="0">
                <a:latin typeface="Courier New" pitchFamily="49" charset="0"/>
              </a:rPr>
              <a:t>           S |   1.0000</a:t>
            </a:r>
          </a:p>
          <a:p>
            <a:r>
              <a:rPr lang="en-US" b="1" dirty="0">
                <a:latin typeface="Courier New" pitchFamily="49" charset="0"/>
              </a:rPr>
              <a:t>          SM |   0.3476   1.0000</a:t>
            </a:r>
          </a:p>
          <a:p>
            <a:r>
              <a:rPr lang="en-US" b="1" dirty="0">
                <a:latin typeface="Courier New" pitchFamily="49" charset="0"/>
              </a:rPr>
              <a:t>          SF |   0.4111   0.5312   1.0000</a:t>
            </a:r>
          </a:p>
          <a:p>
            <a:r>
              <a:rPr lang="en-US" b="1" dirty="0">
                <a:latin typeface="Courier New" pitchFamily="49" charset="0"/>
              </a:rPr>
              <a:t>    SIBLINGS |  -0.1707  -0.2370  -0.1863   1.0000</a:t>
            </a:r>
          </a:p>
          <a:p>
            <a:r>
              <a:rPr lang="en-US" b="1" dirty="0" smtClean="0">
                <a:latin typeface="Courier New" pitchFamily="49" charset="0"/>
                <a:cs typeface="Courier New" pitchFamily="49" charset="0"/>
              </a:rPr>
              <a:t> </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282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6282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Durbin</a:t>
            </a:r>
            <a:r>
              <a:rPr lang="en-GB" sz="1500" b="1">
                <a:cs typeface="Arial" charset="0"/>
              </a:rPr>
              <a:t>–</a:t>
            </a:r>
            <a:r>
              <a:rPr lang="en-GB" sz="1500" b="1"/>
              <a:t>Wu</a:t>
            </a:r>
            <a:r>
              <a:rPr lang="en-GB" sz="1500" b="1">
                <a:cs typeface="Arial" charset="0"/>
              </a:rPr>
              <a:t>–</a:t>
            </a:r>
            <a:r>
              <a:rPr lang="en-GB" sz="1500" b="1"/>
              <a:t>Hausman test may enable us to discriminate between these two possibilities. </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6" name="Rectangle 5"/>
          <p:cNvSpPr>
            <a:spLocks noChangeArrowheads="1"/>
          </p:cNvSpPr>
          <p:nvPr/>
        </p:nvSpPr>
        <p:spPr bwMode="auto">
          <a:xfrm>
            <a:off x="0" y="2007599"/>
            <a:ext cx="9144000" cy="135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5"/>
          <p:cNvSpPr>
            <a:spLocks noChangeArrowheads="1"/>
          </p:cNvSpPr>
          <p:nvPr/>
        </p:nvSpPr>
        <p:spPr bwMode="auto">
          <a:xfrm>
            <a:off x="0" y="548374"/>
            <a:ext cx="9144000" cy="13566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4"/>
          <p:cNvSpPr>
            <a:spLocks noChangeArrowheads="1"/>
          </p:cNvSpPr>
          <p:nvPr/>
        </p:nvSpPr>
        <p:spPr bwMode="auto">
          <a:xfrm>
            <a:off x="365125" y="1558650"/>
            <a:ext cx="46440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0" name="Text Box 7"/>
          <p:cNvSpPr txBox="1">
            <a:spLocks noChangeArrowheads="1"/>
          </p:cNvSpPr>
          <p:nvPr/>
        </p:nvSpPr>
        <p:spPr bwMode="auto">
          <a:xfrm>
            <a:off x="301625" y="597601"/>
            <a:ext cx="8532813" cy="1231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a:t>
            </a:r>
            <a:r>
              <a:rPr lang="en-US" b="1" dirty="0" smtClean="0">
                <a:latin typeface="Courier New" pitchFamily="49" charset="0"/>
                <a:cs typeface="Courier New" pitchFamily="49" charset="0"/>
              </a:rPr>
              <a:t>1090081</a:t>
            </a:r>
            <a:endParaRPr lang="en-GB" b="1" dirty="0">
              <a:latin typeface="Courier New" pitchFamily="49" charset="0"/>
              <a:cs typeface="Courier New" pitchFamily="49" charset="0"/>
            </a:endParaRPr>
          </a:p>
        </p:txBody>
      </p:sp>
      <p:sp>
        <p:nvSpPr>
          <p:cNvPr id="21" name="Rectangle 16"/>
          <p:cNvSpPr>
            <a:spLocks noChangeArrowheads="1"/>
          </p:cNvSpPr>
          <p:nvPr/>
        </p:nvSpPr>
        <p:spPr bwMode="auto">
          <a:xfrm>
            <a:off x="365125" y="3016800"/>
            <a:ext cx="46440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5"/>
          <p:cNvSpPr>
            <a:spLocks noChangeArrowheads="1"/>
          </p:cNvSpPr>
          <p:nvPr/>
        </p:nvSpPr>
        <p:spPr bwMode="auto">
          <a:xfrm>
            <a:off x="365125" y="2097600"/>
            <a:ext cx="8017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8"/>
          <p:cNvSpPr txBox="1">
            <a:spLocks noChangeArrowheads="1"/>
          </p:cNvSpPr>
          <p:nvPr/>
        </p:nvSpPr>
        <p:spPr bwMode="auto">
          <a:xfrm>
            <a:off x="301625" y="2058000"/>
            <a:ext cx="8532813" cy="1266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a:t>
            </a:r>
            <a:r>
              <a:rPr lang="en-US" b="1" dirty="0" smtClean="0">
                <a:latin typeface="Courier New" pitchFamily="49" charset="0"/>
                <a:cs typeface="Courier New" pitchFamily="49" charset="0"/>
              </a:rPr>
              <a:t>2578548</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487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16487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To implement the DWH test using </a:t>
            </a:r>
            <a:r>
              <a:rPr lang="en-GB" sz="1500" b="1" dirty="0" err="1"/>
              <a:t>Stata</a:t>
            </a:r>
            <a:r>
              <a:rPr lang="en-GB" sz="1500" b="1" dirty="0"/>
              <a:t>, you first </a:t>
            </a:r>
            <a:r>
              <a:rPr lang="en-GB" sz="1500" b="1" dirty="0" smtClean="0"/>
              <a:t>fit </a:t>
            </a:r>
            <a:r>
              <a:rPr lang="en-GB" sz="1500" b="1" dirty="0"/>
              <a:t>the IV version, and follow with the command ‘</a:t>
            </a:r>
            <a:r>
              <a:rPr lang="en-GB" sz="1500" b="1" dirty="0">
                <a:latin typeface="Courier New" pitchFamily="49" charset="0"/>
              </a:rPr>
              <a:t>estimates store</a:t>
            </a:r>
            <a:r>
              <a:rPr lang="en-GB" sz="1500" b="1" dirty="0"/>
              <a:t>‘ followed by a name for the IV regression (here ‘</a:t>
            </a:r>
            <a:r>
              <a:rPr lang="en-GB" sz="1500" b="1" dirty="0">
                <a:latin typeface="Courier New" pitchFamily="49" charset="0"/>
              </a:rPr>
              <a:t>EARNIV</a:t>
            </a:r>
            <a:r>
              <a:rPr lang="en-GB" sz="1500" b="1" dirty="0"/>
              <a:t>’).</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9" name="Rectangle 5"/>
          <p:cNvSpPr>
            <a:spLocks noChangeArrowheads="1"/>
          </p:cNvSpPr>
          <p:nvPr/>
        </p:nvSpPr>
        <p:spPr bwMode="auto">
          <a:xfrm>
            <a:off x="0" y="548374"/>
            <a:ext cx="9144000" cy="5040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2"/>
          <p:cNvSpPr>
            <a:spLocks noChangeArrowheads="1"/>
          </p:cNvSpPr>
          <p:nvPr/>
        </p:nvSpPr>
        <p:spPr bwMode="auto">
          <a:xfrm>
            <a:off x="365125" y="5257800"/>
            <a:ext cx="2627313"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3"/>
          <p:cNvSpPr>
            <a:spLocks noChangeArrowheads="1"/>
          </p:cNvSpPr>
          <p:nvPr/>
        </p:nvSpPr>
        <p:spPr bwMode="auto">
          <a:xfrm>
            <a:off x="365125" y="637200"/>
            <a:ext cx="8017200" cy="23018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
          <p:cNvSpPr>
            <a:spLocks noChangeArrowheads="1"/>
          </p:cNvSpPr>
          <p:nvPr/>
        </p:nvSpPr>
        <p:spPr bwMode="auto">
          <a:xfrm>
            <a:off x="365125" y="2822400"/>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10"/>
          <p:cNvSpPr txBox="1">
            <a:spLocks noChangeArrowheads="1"/>
          </p:cNvSpPr>
          <p:nvPr/>
        </p:nvSpPr>
        <p:spPr bwMode="auto">
          <a:xfrm>
            <a:off x="301625" y="597600"/>
            <a:ext cx="8532813" cy="494595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Instrumental variables (2SLS)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Wald chi2(6)  =   60.06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R-squared     =  0.0986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Root MSE      =  .52451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.2578548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.0221817     3.39   0.001     .0317028    .1186533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.0649699    -0.71   0.476    -.1736053    .0810719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.0529356     4.25   0.000     .1211101    .3286137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.0752117    -1.17   0.243    -.2351618    .0596626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.075204    -1.08   0.281    -.2283955    .0663989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.8240217    -0.25   0.801    -1.822299    1.407807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Instrumented:  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Instruments:   EXP ASVABC MALE ETHBLACK ETHHISP SM SF SIBLINGS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pPr>
              <a:spcBef>
                <a:spcPts val="600"/>
              </a:spcBef>
            </a:pPr>
            <a:r>
              <a:rPr lang="en-US" b="1" dirty="0" smtClean="0">
                <a:latin typeface="Courier New" pitchFamily="49" charset="0"/>
                <a:cs typeface="Courier New" pitchFamily="49" charset="0"/>
              </a:rPr>
              <a:t>. estimates store EARNIV</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083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2084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You then </a:t>
            </a:r>
            <a:r>
              <a:rPr lang="en-GB" sz="1500" b="1" dirty="0" smtClean="0"/>
              <a:t>fit </a:t>
            </a:r>
            <a:r>
              <a:rPr lang="en-GB" sz="1500" b="1" dirty="0"/>
              <a:t>the OLS version, and follow with the command '</a:t>
            </a:r>
            <a:r>
              <a:rPr lang="en-GB" sz="1500" b="1" dirty="0">
                <a:latin typeface="Courier New" pitchFamily="49" charset="0"/>
              </a:rPr>
              <a:t>estimates store</a:t>
            </a:r>
            <a:r>
              <a:rPr lang="en-GB" sz="1500" b="1" dirty="0"/>
              <a:t>’ followed by a name for the OLS regression (here, '</a:t>
            </a:r>
            <a:r>
              <a:rPr lang="en-GB" sz="1500" b="1" dirty="0">
                <a:latin typeface="Courier New" pitchFamily="49" charset="0"/>
              </a:rPr>
              <a:t>EARNOLS</a:t>
            </a:r>
            <a:r>
              <a:rPr lang="en-GB" sz="1500" b="1" dirty="0"/>
              <a:t>').</a:t>
            </a:r>
            <a:endParaRPr lang="en-GB" sz="1500" b="1" dirty="0">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5" name="Rectangle 5"/>
          <p:cNvSpPr>
            <a:spLocks noChangeArrowheads="1"/>
          </p:cNvSpPr>
          <p:nvPr/>
        </p:nvSpPr>
        <p:spPr bwMode="auto">
          <a:xfrm>
            <a:off x="0" y="548374"/>
            <a:ext cx="9144000" cy="45951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8"/>
          <p:cNvSpPr>
            <a:spLocks noChangeArrowheads="1"/>
          </p:cNvSpPr>
          <p:nvPr/>
        </p:nvSpPr>
        <p:spPr bwMode="auto">
          <a:xfrm>
            <a:off x="365125" y="3043125"/>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1" name="Rectangle 16"/>
          <p:cNvSpPr>
            <a:spLocks noChangeArrowheads="1"/>
          </p:cNvSpPr>
          <p:nvPr/>
        </p:nvSpPr>
        <p:spPr bwMode="auto">
          <a:xfrm>
            <a:off x="365125" y="4831200"/>
            <a:ext cx="2735263" cy="230400"/>
          </a:xfrm>
          <a:prstGeom prst="rect">
            <a:avLst/>
          </a:prstGeom>
          <a:solidFill>
            <a:srgbClr val="FFFF00"/>
          </a:solidFill>
          <a:ln>
            <a:noFill/>
          </a:ln>
          <a:effectLst/>
          <a:extLst/>
        </p:spPr>
        <p:txBody>
          <a:bodyPr wrap="none" anchor="ctr"/>
          <a:lstStyle/>
          <a:p>
            <a:endParaRPr lang="en-GB"/>
          </a:p>
        </p:txBody>
      </p:sp>
      <p:sp>
        <p:nvSpPr>
          <p:cNvPr id="20" name="Text Box 2"/>
          <p:cNvSpPr txBox="1">
            <a:spLocks noChangeArrowheads="1"/>
          </p:cNvSpPr>
          <p:nvPr/>
        </p:nvSpPr>
        <p:spPr bwMode="auto">
          <a:xfrm>
            <a:off x="301625" y="597601"/>
            <a:ext cx="8532813" cy="45744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Source |       SS       </a:t>
            </a:r>
            <a:r>
              <a:rPr lang="en-US" b="1" dirty="0" err="1">
                <a:latin typeface="Courier New" pitchFamily="49" charset="0"/>
                <a:cs typeface="Courier New" pitchFamily="49" charset="0"/>
              </a:rPr>
              <a:t>df</a:t>
            </a:r>
            <a:r>
              <a:rPr lang="en-US" b="1" dirty="0">
                <a:latin typeface="Courier New" pitchFamily="49" charset="0"/>
                <a:cs typeface="Courier New" pitchFamily="49" charset="0"/>
              </a:rPr>
              <a:t>       MS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F(  6,   493) =   17.74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Model |   27.095039     6  4.51583983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F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Residual |  125.504181   493  .254572375           R-squared     =  0.1776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Adj</a:t>
            </a:r>
            <a:r>
              <a:rPr lang="en-US" b="1" dirty="0">
                <a:latin typeface="Courier New" pitchFamily="49" charset="0"/>
                <a:cs typeface="Courier New" pitchFamily="49" charset="0"/>
              </a:rPr>
              <a:t> R-squared =  0.1675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Total |   152.59922   499   .30581006           Root MSE      =  .50455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.1090081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.040171   .0095703     4.20   0.000     .0213674    .0589746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.0532041   .0311362     1.71   0.088    -.0079719    .1143802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.1836208   .0456965     4.02   0.000     .0938369    .2734046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-.0500039   .0693654    -0.72   0.471    -.1862922    .0862845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-.0770653     .07231    -1.07   0.287    -.2191391    .0650084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1.193798   .2139209     5.58   0.000     .7734886    1.614107</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p>
          <a:p>
            <a:pPr>
              <a:spcBef>
                <a:spcPts val="600"/>
              </a:spcBef>
            </a:pPr>
            <a:r>
              <a:rPr lang="en-US" b="1" dirty="0" smtClean="0">
                <a:latin typeface="Courier New" pitchFamily="49" charset="0"/>
                <a:cs typeface="Courier New" pitchFamily="49" charset="0"/>
              </a:rPr>
              <a:t>. estimates store EARNOLS</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770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5770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perform the test, you give the command '</a:t>
            </a:r>
            <a:r>
              <a:rPr lang="en-GB" sz="1500" b="1">
                <a:latin typeface="Courier New" pitchFamily="49" charset="0"/>
              </a:rPr>
              <a:t>hausman</a:t>
            </a:r>
            <a:r>
              <a:rPr lang="en-GB" sz="1500" b="1"/>
              <a:t>’ followed by the name you gave to the IV regression, then the name of the OLS regression, followed by a comma, and then ‘</a:t>
            </a:r>
            <a:r>
              <a:rPr lang="en-GB" sz="1500" b="1">
                <a:latin typeface="Courier New" pitchFamily="49" charset="0"/>
              </a:rPr>
              <a:t>constant</a:t>
            </a:r>
            <a:r>
              <a:rPr lang="en-GB" sz="1500" b="1"/>
              <a:t>’, as shown.  </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6" name="Rectangle 5"/>
          <p:cNvSpPr>
            <a:spLocks noChangeArrowheads="1"/>
          </p:cNvSpPr>
          <p:nvPr/>
        </p:nvSpPr>
        <p:spPr bwMode="auto">
          <a:xfrm>
            <a:off x="0" y="548374"/>
            <a:ext cx="9144000" cy="481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18"/>
          <p:cNvSpPr>
            <a:spLocks noChangeArrowheads="1"/>
          </p:cNvSpPr>
          <p:nvPr/>
        </p:nvSpPr>
        <p:spPr bwMode="auto">
          <a:xfrm>
            <a:off x="365125" y="3043125"/>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4" name="Rectangle 16"/>
          <p:cNvSpPr>
            <a:spLocks noChangeArrowheads="1"/>
          </p:cNvSpPr>
          <p:nvPr/>
        </p:nvSpPr>
        <p:spPr bwMode="auto">
          <a:xfrm>
            <a:off x="365125" y="4831200"/>
            <a:ext cx="2735263" cy="230400"/>
          </a:xfrm>
          <a:prstGeom prst="rect">
            <a:avLst/>
          </a:prstGeom>
          <a:solidFill>
            <a:srgbClr val="DDDDDD"/>
          </a:solidFill>
          <a:ln>
            <a:noFill/>
          </a:ln>
          <a:effectLst/>
          <a:extLst/>
        </p:spPr>
        <p:txBody>
          <a:bodyPr wrap="none" anchor="ctr"/>
          <a:lstStyle/>
          <a:p>
            <a:endParaRPr lang="en-GB"/>
          </a:p>
        </p:txBody>
      </p:sp>
      <p:sp>
        <p:nvSpPr>
          <p:cNvPr id="26" name="Rectangle 15"/>
          <p:cNvSpPr>
            <a:spLocks noChangeArrowheads="1"/>
          </p:cNvSpPr>
          <p:nvPr/>
        </p:nvSpPr>
        <p:spPr bwMode="auto">
          <a:xfrm>
            <a:off x="365125" y="5049825"/>
            <a:ext cx="36703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2"/>
          <p:cNvSpPr txBox="1">
            <a:spLocks noChangeArrowheads="1"/>
          </p:cNvSpPr>
          <p:nvPr/>
        </p:nvSpPr>
        <p:spPr bwMode="auto">
          <a:xfrm>
            <a:off x="301625" y="597600"/>
            <a:ext cx="8532813" cy="4707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Source |       SS       </a:t>
            </a:r>
            <a:r>
              <a:rPr lang="en-US" b="1" dirty="0" err="1">
                <a:latin typeface="Courier New" pitchFamily="49" charset="0"/>
                <a:cs typeface="Courier New" pitchFamily="49" charset="0"/>
              </a:rPr>
              <a:t>df</a:t>
            </a:r>
            <a:r>
              <a:rPr lang="en-US" b="1" dirty="0">
                <a:latin typeface="Courier New" pitchFamily="49" charset="0"/>
                <a:cs typeface="Courier New" pitchFamily="49" charset="0"/>
              </a:rPr>
              <a:t>       MS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F(  6,   493) =   17.74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Model |   27.095039     6  4.51583983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F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Residual |  125.504181   493  .254572375           R-squared     =  0.1776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Adj</a:t>
            </a:r>
            <a:r>
              <a:rPr lang="en-US" b="1" dirty="0">
                <a:latin typeface="Courier New" pitchFamily="49" charset="0"/>
                <a:cs typeface="Courier New" pitchFamily="49" charset="0"/>
              </a:rPr>
              <a:t> R-squared =  0.1675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Total |   152.59922   499   .30581006           Root MSE      =  .50455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.1090081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.040171   .0095703     4.20   0.000     .0213674    .0589746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.0532041   .0311362     1.71   0.088    -.0079719    .1143802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.1836208   .0456965     4.02   0.000     .0938369    .2734046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-.0500039   .0693654    -0.72   0.471    -.1862922    .0862845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-.0770653     .07231    -1.07   0.287    -.2191391    .0650084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1.193798   .2139209     5.58   0.000     .7734886    1.614107</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p>
          <a:p>
            <a:pPr>
              <a:spcBef>
                <a:spcPts val="600"/>
              </a:spcBef>
            </a:pPr>
            <a:r>
              <a:rPr lang="en-US" b="1" dirty="0" smtClean="0">
                <a:latin typeface="Courier New" pitchFamily="49" charset="0"/>
                <a:cs typeface="Courier New" pitchFamily="49" charset="0"/>
              </a:rPr>
              <a:t>. estimates store EARNOLS</a:t>
            </a:r>
          </a:p>
          <a:p>
            <a:pPr>
              <a:spcBef>
                <a:spcPts val="0"/>
              </a:spcBef>
            </a:pPr>
            <a:r>
              <a:rPr lang="en-GB" b="1" dirty="0">
                <a:latin typeface="Courier New" pitchFamily="49" charset="0"/>
              </a:rPr>
              <a:t>. </a:t>
            </a:r>
            <a:r>
              <a:rPr lang="en-GB" b="1" dirty="0" err="1">
                <a:latin typeface="Courier New" pitchFamily="49" charset="0"/>
              </a:rPr>
              <a:t>hausman</a:t>
            </a:r>
            <a:r>
              <a:rPr lang="en-GB" b="1" dirty="0">
                <a:latin typeface="Courier New" pitchFamily="49" charset="0"/>
              </a:rPr>
              <a:t> EARNIV EARNOLS, constant</a:t>
            </a:r>
            <a:endParaRPr lang="en-US" b="1" dirty="0">
              <a:latin typeface="Courier New" pitchFamily="49" charset="0"/>
            </a:endParaRPr>
          </a:p>
          <a:p>
            <a:pPr>
              <a:spcBef>
                <a:spcPts val="600"/>
              </a:spcBef>
            </a:pP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053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5053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constant does not have the same meaning in the IV and OLS regression, omit the comma and ‘</a:t>
            </a:r>
            <a:r>
              <a:rPr lang="en-GB" sz="1500" b="1">
                <a:latin typeface="Courier New" pitchFamily="49" charset="0"/>
              </a:rPr>
              <a:t>constant</a:t>
            </a:r>
            <a:r>
              <a:rPr lang="en-GB" sz="1500" b="1"/>
              <a:t>’.  The constant will then not be included in the comparison of the coefficients.)</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5" name="Rectangle 5"/>
          <p:cNvSpPr>
            <a:spLocks noChangeArrowheads="1"/>
          </p:cNvSpPr>
          <p:nvPr/>
        </p:nvSpPr>
        <p:spPr bwMode="auto">
          <a:xfrm>
            <a:off x="0" y="548374"/>
            <a:ext cx="9144000" cy="481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18"/>
          <p:cNvSpPr>
            <a:spLocks noChangeArrowheads="1"/>
          </p:cNvSpPr>
          <p:nvPr/>
        </p:nvSpPr>
        <p:spPr bwMode="auto">
          <a:xfrm>
            <a:off x="365125" y="3043125"/>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22"/>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4" name="Rectangle 16"/>
          <p:cNvSpPr>
            <a:spLocks noChangeArrowheads="1"/>
          </p:cNvSpPr>
          <p:nvPr/>
        </p:nvSpPr>
        <p:spPr bwMode="auto">
          <a:xfrm>
            <a:off x="365125" y="4831200"/>
            <a:ext cx="2735263" cy="230400"/>
          </a:xfrm>
          <a:prstGeom prst="rect">
            <a:avLst/>
          </a:prstGeom>
          <a:solidFill>
            <a:srgbClr val="DDDDDD"/>
          </a:solidFill>
          <a:ln>
            <a:noFill/>
          </a:ln>
          <a:effectLst/>
          <a:extLst/>
        </p:spPr>
        <p:txBody>
          <a:bodyPr wrap="none" anchor="ctr"/>
          <a:lstStyle/>
          <a:p>
            <a:endParaRPr lang="en-GB"/>
          </a:p>
        </p:txBody>
      </p:sp>
      <p:sp>
        <p:nvSpPr>
          <p:cNvPr id="25" name="Rectangle 15"/>
          <p:cNvSpPr>
            <a:spLocks noChangeArrowheads="1"/>
          </p:cNvSpPr>
          <p:nvPr/>
        </p:nvSpPr>
        <p:spPr bwMode="auto">
          <a:xfrm>
            <a:off x="365125" y="5049825"/>
            <a:ext cx="36703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Text Box 2"/>
          <p:cNvSpPr txBox="1">
            <a:spLocks noChangeArrowheads="1"/>
          </p:cNvSpPr>
          <p:nvPr/>
        </p:nvSpPr>
        <p:spPr bwMode="auto">
          <a:xfrm>
            <a:off x="301625" y="597600"/>
            <a:ext cx="8532813" cy="47078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Source |       SS       </a:t>
            </a:r>
            <a:r>
              <a:rPr lang="en-US" b="1" dirty="0" err="1">
                <a:latin typeface="Courier New" pitchFamily="49" charset="0"/>
                <a:cs typeface="Courier New" pitchFamily="49" charset="0"/>
              </a:rPr>
              <a:t>df</a:t>
            </a:r>
            <a:r>
              <a:rPr lang="en-US" b="1" dirty="0">
                <a:latin typeface="Courier New" pitchFamily="49" charset="0"/>
                <a:cs typeface="Courier New" pitchFamily="49" charset="0"/>
              </a:rPr>
              <a:t>       MS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F(  6,   493) =   17.74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Model |   27.095039     6  4.51583983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F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Residual |  125.504181   493  .254572375           R-squared     =  0.1776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Adj</a:t>
            </a:r>
            <a:r>
              <a:rPr lang="en-US" b="1" dirty="0">
                <a:latin typeface="Courier New" pitchFamily="49" charset="0"/>
                <a:cs typeface="Courier New" pitchFamily="49" charset="0"/>
              </a:rPr>
              <a:t> R-squared =  0.1675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Total |   152.59922   499   .30581006           Root MSE      =  .50455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.1090081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.040171   .0095703     4.20   0.000     .0213674    .0589746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.0532041   .0311362     1.71   0.088    -.0079719    .1143802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.1836208   .0456965     4.02   0.000     .0938369    .2734046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-.0500039   .0693654    -0.72   0.471    -.1862922    .0862845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-.0770653     .07231    -1.07   0.287    -.2191391    .0650084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1.193798   .2139209     5.58   0.000     .7734886    1.614107</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p>
          <a:p>
            <a:pPr>
              <a:spcBef>
                <a:spcPts val="600"/>
              </a:spcBef>
            </a:pPr>
            <a:r>
              <a:rPr lang="en-US" b="1" dirty="0" smtClean="0">
                <a:latin typeface="Courier New" pitchFamily="49" charset="0"/>
                <a:cs typeface="Courier New" pitchFamily="49" charset="0"/>
              </a:rPr>
              <a:t>. estimates store EARNOLS</a:t>
            </a:r>
          </a:p>
          <a:p>
            <a:pPr>
              <a:spcBef>
                <a:spcPts val="0"/>
              </a:spcBef>
            </a:pPr>
            <a:r>
              <a:rPr lang="en-GB" b="1" dirty="0">
                <a:latin typeface="Courier New" pitchFamily="49" charset="0"/>
              </a:rPr>
              <a:t>. </a:t>
            </a:r>
            <a:r>
              <a:rPr lang="en-GB" b="1" dirty="0" err="1">
                <a:latin typeface="Courier New" pitchFamily="49" charset="0"/>
              </a:rPr>
              <a:t>hausman</a:t>
            </a:r>
            <a:r>
              <a:rPr lang="en-GB" b="1" dirty="0">
                <a:latin typeface="Courier New" pitchFamily="49" charset="0"/>
              </a:rPr>
              <a:t> EARNIV EARNOLS, constant</a:t>
            </a:r>
            <a:endParaRPr lang="en-US" b="1" dirty="0">
              <a:latin typeface="Courier New" pitchFamily="49" charset="0"/>
            </a:endParaRPr>
          </a:p>
          <a:p>
            <a:pPr>
              <a:spcBef>
                <a:spcPts val="600"/>
              </a:spcBef>
            </a:pP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4060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22" name="Rectangle 10"/>
          <p:cNvSpPr>
            <a:spLocks noChangeArrowheads="1"/>
          </p:cNvSpPr>
          <p:nvPr/>
        </p:nvSpPr>
        <p:spPr bwMode="auto">
          <a:xfrm>
            <a:off x="3316288" y="1474788"/>
            <a:ext cx="1069975"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15" name="Rectangle 3"/>
          <p:cNvSpPr>
            <a:spLocks noChangeArrowheads="1"/>
          </p:cNvSpPr>
          <p:nvPr/>
        </p:nvSpPr>
        <p:spPr bwMode="auto">
          <a:xfrm>
            <a:off x="1911350" y="1474788"/>
            <a:ext cx="1079500"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1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1572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last command produces the test statistics shown above.  In the top left corner the IV and OLS estimates of the coefficients are compared.  IV is column (b), OLS column (B).</a:t>
            </a:r>
            <a:endParaRPr lang="en-GB" sz="1500" b="1">
              <a:latin typeface="Times New Roman" pitchFamily="18" charset="0"/>
            </a:endParaRPr>
          </a:p>
        </p:txBody>
      </p:sp>
      <p:sp>
        <p:nvSpPr>
          <p:cNvPr id="115728"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1554" name="Rectangle 2"/>
          <p:cNvSpPr>
            <a:spLocks noChangeArrowheads="1"/>
          </p:cNvSpPr>
          <p:nvPr/>
        </p:nvSpPr>
        <p:spPr bwMode="auto">
          <a:xfrm>
            <a:off x="4982400" y="1476000"/>
            <a:ext cx="1069975"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155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5156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null hypothesis is that there is no violation of Assumption B.7.  If it is true, there will be no significant difference in the estimates.</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7"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8"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4"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258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5258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IV estimator b will be consistent under both the null hypothesis and the alternative.  The OLS estimator B will be consistent (and unbiased), and more efficient than the IV estimator under the null hypothesis, but it will be inconsistent if the null hypothesis is false.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21"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2"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8" name="Rectangle 10"/>
          <p:cNvSpPr>
            <a:spLocks noChangeArrowheads="1"/>
          </p:cNvSpPr>
          <p:nvPr/>
        </p:nvSpPr>
        <p:spPr bwMode="auto">
          <a:xfrm>
            <a:off x="3316288" y="1474788"/>
            <a:ext cx="1069975"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3"/>
          <p:cNvSpPr>
            <a:spLocks noChangeArrowheads="1"/>
          </p:cNvSpPr>
          <p:nvPr/>
        </p:nvSpPr>
        <p:spPr bwMode="auto">
          <a:xfrm>
            <a:off x="1911350" y="1474788"/>
            <a:ext cx="1079500"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13"/>
          <p:cNvSpPr>
            <a:spLocks noChangeArrowheads="1"/>
          </p:cNvSpPr>
          <p:nvPr/>
        </p:nvSpPr>
        <p:spPr bwMode="auto">
          <a:xfrm>
            <a:off x="1155600" y="3186000"/>
            <a:ext cx="736282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3606"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5361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null hypothesis is true, there was no need to use IV and it is actually undesirable because it will be less efficient than OLS.</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5"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2"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8" name="Rectangle 10"/>
          <p:cNvSpPr>
            <a:spLocks noChangeArrowheads="1"/>
          </p:cNvSpPr>
          <p:nvPr/>
        </p:nvSpPr>
        <p:spPr bwMode="auto">
          <a:xfrm>
            <a:off x="3316288" y="1474788"/>
            <a:ext cx="1069975"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3"/>
          <p:cNvSpPr>
            <a:spLocks noChangeArrowheads="1"/>
          </p:cNvSpPr>
          <p:nvPr/>
        </p:nvSpPr>
        <p:spPr bwMode="auto">
          <a:xfrm>
            <a:off x="1911350" y="1474788"/>
            <a:ext cx="1079500"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Rectangle 13"/>
          <p:cNvSpPr>
            <a:spLocks noChangeArrowheads="1"/>
          </p:cNvSpPr>
          <p:nvPr/>
        </p:nvSpPr>
        <p:spPr bwMode="auto">
          <a:xfrm>
            <a:off x="1155600" y="3186000"/>
            <a:ext cx="736282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27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426" name="Rectangle 18"/>
          <p:cNvSpPr>
            <a:spLocks noChangeArrowheads="1"/>
          </p:cNvSpPr>
          <p:nvPr/>
        </p:nvSpPr>
        <p:spPr bwMode="auto">
          <a:xfrm>
            <a:off x="365125" y="3043125"/>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425"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17410" name="Text Box 2"/>
          <p:cNvSpPr txBox="1">
            <a:spLocks noChangeArrowheads="1"/>
          </p:cNvSpPr>
          <p:nvPr/>
        </p:nvSpPr>
        <p:spPr bwMode="auto">
          <a:xfrm>
            <a:off x="301625" y="597601"/>
            <a:ext cx="8532813" cy="4317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Source |       SS       </a:t>
            </a:r>
            <a:r>
              <a:rPr lang="en-US" b="1" dirty="0" err="1">
                <a:latin typeface="Courier New" pitchFamily="49" charset="0"/>
                <a:cs typeface="Courier New" pitchFamily="49" charset="0"/>
              </a:rPr>
              <a:t>df</a:t>
            </a:r>
            <a:r>
              <a:rPr lang="en-US" b="1" dirty="0">
                <a:latin typeface="Courier New" pitchFamily="49" charset="0"/>
                <a:cs typeface="Courier New" pitchFamily="49" charset="0"/>
              </a:rPr>
              <a:t>       MS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F(  6,   493) =   17.74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Model |   27.095039     6  4.51583983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F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Residual |  125.504181   493  .254572375           R-squared     =  0.1776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Adj</a:t>
            </a:r>
            <a:r>
              <a:rPr lang="en-US" b="1" dirty="0">
                <a:latin typeface="Courier New" pitchFamily="49" charset="0"/>
                <a:cs typeface="Courier New" pitchFamily="49" charset="0"/>
              </a:rPr>
              <a:t> R-squared =  0.1675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Total |   152.59922   499   .30581006           Root MSE      =  .50455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.1090081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.040171   .0095703     4.20   0.000     .0213674    .0589746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.0532041   .0311362     1.71   0.088    -.0079719    .1143802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.1836208   .0456965     4.02   0.000     .0938369    .2734046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-.0500039   .0693654    -0.72   0.471    -.1862922    .0862845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-.0770653     .07231    -1.07   0.287    -.2191391    .0650084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1.193798   .2139209     5.58   0.000     .7734886    1.614107</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
        <p:nvSpPr>
          <p:cNvPr id="1741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742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7424" name="Text Box 1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When we regressed the logarithm of earnings on years of schooling and other regressors using </a:t>
            </a:r>
            <a:r>
              <a:rPr lang="en-GB" sz="1500" b="1" i="1" dirty="0" smtClean="0"/>
              <a:t>EAWE</a:t>
            </a:r>
            <a:r>
              <a:rPr lang="en-GB" sz="1500" b="1" dirty="0" smtClean="0"/>
              <a:t> </a:t>
            </a:r>
            <a:r>
              <a:rPr lang="en-GB" sz="1500" b="1" dirty="0"/>
              <a:t>Data Set 21, we obtained the output shown above.</a:t>
            </a:r>
            <a:endParaRPr lang="en-GB" sz="1500" b="1" dirty="0">
              <a:latin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463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 null hypothesis is false, however, IV is preferred because the OLS estimates will be inconsistent.</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5"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13"/>
          <p:cNvSpPr>
            <a:spLocks noChangeArrowheads="1"/>
          </p:cNvSpPr>
          <p:nvPr/>
        </p:nvSpPr>
        <p:spPr bwMode="auto">
          <a:xfrm>
            <a:off x="1155600" y="3186000"/>
            <a:ext cx="736282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8" name="Rectangle 10"/>
          <p:cNvSpPr>
            <a:spLocks noChangeArrowheads="1"/>
          </p:cNvSpPr>
          <p:nvPr/>
        </p:nvSpPr>
        <p:spPr bwMode="auto">
          <a:xfrm>
            <a:off x="3316288" y="1474788"/>
            <a:ext cx="1069975"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3"/>
          <p:cNvSpPr>
            <a:spLocks noChangeArrowheads="1"/>
          </p:cNvSpPr>
          <p:nvPr/>
        </p:nvSpPr>
        <p:spPr bwMode="auto">
          <a:xfrm>
            <a:off x="1911350" y="1474788"/>
            <a:ext cx="1079500"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6686" name="Rectangle 14"/>
          <p:cNvSpPr>
            <a:spLocks noChangeArrowheads="1"/>
          </p:cNvSpPr>
          <p:nvPr/>
        </p:nvSpPr>
        <p:spPr bwMode="auto">
          <a:xfrm>
            <a:off x="1947600" y="3823200"/>
            <a:ext cx="410527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78"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20</a:t>
            </a:r>
            <a:endParaRPr lang="en-US" sz="1000" dirty="0">
              <a:solidFill>
                <a:srgbClr val="3366FF"/>
              </a:solidFill>
            </a:endParaRPr>
          </a:p>
        </p:txBody>
      </p:sp>
      <p:sp>
        <p:nvSpPr>
          <p:cNvPr id="15668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Under the null hypothesis, the test statistic has a chi-squared distribution with degrees of freedom usually equal to the number of coefficients being compared.  However under certain conditions the number of degrees of freedom may be smaller.</a:t>
            </a:r>
            <a:endParaRPr lang="en-GB" sz="1500" b="1">
              <a:latin typeface="Times New Roman" pitchFamily="18" charset="0"/>
            </a:endParaRP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22"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8" name="Rectangle 10"/>
          <p:cNvSpPr>
            <a:spLocks noChangeArrowheads="1"/>
          </p:cNvSpPr>
          <p:nvPr/>
        </p:nvSpPr>
        <p:spPr bwMode="auto">
          <a:xfrm>
            <a:off x="3316288" y="1474788"/>
            <a:ext cx="1069975"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3"/>
          <p:cNvSpPr>
            <a:spLocks noChangeArrowheads="1"/>
          </p:cNvSpPr>
          <p:nvPr/>
        </p:nvSpPr>
        <p:spPr bwMode="auto">
          <a:xfrm>
            <a:off x="1911350" y="1474788"/>
            <a:ext cx="1079500" cy="152876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41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21</a:t>
            </a:r>
            <a:endParaRPr lang="en-US" sz="1000" dirty="0">
              <a:solidFill>
                <a:srgbClr val="3366FF"/>
              </a:solidFill>
            </a:endParaRPr>
          </a:p>
        </p:txBody>
      </p:sp>
      <p:sp>
        <p:nvSpPr>
          <p:cNvPr id="13415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this case there are 7 degrees of freedom.  The test statistic is lower than the critical value of chi-squared at the 5 percent significance level.</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4"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7" name="Rectangle 14"/>
          <p:cNvSpPr>
            <a:spLocks noChangeArrowheads="1"/>
          </p:cNvSpPr>
          <p:nvPr/>
        </p:nvSpPr>
        <p:spPr bwMode="auto">
          <a:xfrm>
            <a:off x="1947600" y="3823200"/>
            <a:ext cx="410527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
        <p:nvSpPr>
          <p:cNvPr id="25" name="Rectangle 10"/>
          <p:cNvSpPr>
            <a:spLocks noChangeArrowheads="1"/>
          </p:cNvSpPr>
          <p:nvPr/>
        </p:nvSpPr>
        <p:spPr bwMode="auto">
          <a:xfrm>
            <a:off x="6137275" y="4759200"/>
            <a:ext cx="2592000" cy="57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6" name="Object 25"/>
          <p:cNvGraphicFramePr>
            <a:graphicFrameLocks noChangeAspect="1"/>
          </p:cNvGraphicFramePr>
          <p:nvPr>
            <p:extLst>
              <p:ext uri="{D42A27DB-BD31-4B8C-83A1-F6EECF244321}">
                <p14:modId xmlns:p14="http://schemas.microsoft.com/office/powerpoint/2010/main" val="2109132055"/>
              </p:ext>
            </p:extLst>
          </p:nvPr>
        </p:nvGraphicFramePr>
        <p:xfrm>
          <a:off x="6205538" y="4810125"/>
          <a:ext cx="2451100" cy="468313"/>
        </p:xfrm>
        <a:graphic>
          <a:graphicData uri="http://schemas.openxmlformats.org/presentationml/2006/ole">
            <mc:AlternateContent xmlns:mc="http://schemas.openxmlformats.org/markup-compatibility/2006">
              <mc:Choice xmlns:v="urn:schemas-microsoft-com:vml" Requires="v">
                <p:oleObj spid="_x0000_s134181" name="Equation" r:id="rId3" imgW="2450880" imgH="469800" progId="Equation.DSMT4">
                  <p:embed/>
                </p:oleObj>
              </mc:Choice>
              <mc:Fallback>
                <p:oleObj name="Equation" r:id="rId3" imgW="2450880" imgH="469800" progId="Equation.DSMT4">
                  <p:embed/>
                  <p:pic>
                    <p:nvPicPr>
                      <p:cNvPr id="0" name=""/>
                      <p:cNvPicPr>
                        <a:picLocks noChangeAspect="1" noChangeArrowheads="1"/>
                      </p:cNvPicPr>
                      <p:nvPr/>
                    </p:nvPicPr>
                    <p:blipFill>
                      <a:blip r:embed="rId4"/>
                      <a:srcRect/>
                      <a:stretch>
                        <a:fillRect/>
                      </a:stretch>
                    </p:blipFill>
                    <p:spPr bwMode="auto">
                      <a:xfrm>
                        <a:off x="6205538" y="4810125"/>
                        <a:ext cx="24511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5172"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22</a:t>
            </a:r>
            <a:endParaRPr lang="en-US" sz="1000" dirty="0">
              <a:solidFill>
                <a:srgbClr val="3366FF"/>
              </a:solidFill>
            </a:endParaRPr>
          </a:p>
        </p:txBody>
      </p:sp>
      <p:sp>
        <p:nvSpPr>
          <p:cNvPr id="13517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we do not reject the null hypothesis.  As far as we can tell, there is no significant measurement error.</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4"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6" name="Rectangle 14"/>
          <p:cNvSpPr>
            <a:spLocks noChangeArrowheads="1"/>
          </p:cNvSpPr>
          <p:nvPr/>
        </p:nvSpPr>
        <p:spPr bwMode="auto">
          <a:xfrm>
            <a:off x="1947600" y="3823200"/>
            <a:ext cx="410527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
        <p:nvSpPr>
          <p:cNvPr id="19" name="Rectangle 10"/>
          <p:cNvSpPr>
            <a:spLocks noChangeArrowheads="1"/>
          </p:cNvSpPr>
          <p:nvPr/>
        </p:nvSpPr>
        <p:spPr bwMode="auto">
          <a:xfrm>
            <a:off x="6137275" y="4759200"/>
            <a:ext cx="2592000" cy="57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109132055"/>
              </p:ext>
            </p:extLst>
          </p:nvPr>
        </p:nvGraphicFramePr>
        <p:xfrm>
          <a:off x="6205538" y="4810125"/>
          <a:ext cx="2451100" cy="468313"/>
        </p:xfrm>
        <a:graphic>
          <a:graphicData uri="http://schemas.openxmlformats.org/presentationml/2006/ole">
            <mc:AlternateContent xmlns:mc="http://schemas.openxmlformats.org/markup-compatibility/2006">
              <mc:Choice xmlns:v="urn:schemas-microsoft-com:vml" Requires="v">
                <p:oleObj spid="_x0000_s135210" name="Equation" r:id="rId3" imgW="2450880" imgH="469800" progId="Equation.DSMT4">
                  <p:embed/>
                </p:oleObj>
              </mc:Choice>
              <mc:Fallback>
                <p:oleObj name="Equation" r:id="rId3" imgW="2450880" imgH="469800" progId="Equation.DSMT4">
                  <p:embed/>
                  <p:pic>
                    <p:nvPicPr>
                      <p:cNvPr id="0" name=""/>
                      <p:cNvPicPr>
                        <a:picLocks noChangeAspect="1" noChangeArrowheads="1"/>
                      </p:cNvPicPr>
                      <p:nvPr/>
                    </p:nvPicPr>
                    <p:blipFill>
                      <a:blip r:embed="rId4"/>
                      <a:srcRect/>
                      <a:stretch>
                        <a:fillRect/>
                      </a:stretch>
                    </p:blipFill>
                    <p:spPr bwMode="auto">
                      <a:xfrm>
                        <a:off x="6205538" y="4810125"/>
                        <a:ext cx="24511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619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23</a:t>
            </a:r>
            <a:endParaRPr lang="en-US" sz="1000" dirty="0">
              <a:solidFill>
                <a:srgbClr val="3366FF"/>
              </a:solidFill>
            </a:endParaRPr>
          </a:p>
        </p:txBody>
      </p:sp>
      <p:sp>
        <p:nvSpPr>
          <p:cNvPr id="136198"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almost certainly the right conclusion in this case, because the schooling histories of the respondents in the NLSY have been recorded with great care.</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4"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6" name="Rectangle 14"/>
          <p:cNvSpPr>
            <a:spLocks noChangeArrowheads="1"/>
          </p:cNvSpPr>
          <p:nvPr/>
        </p:nvSpPr>
        <p:spPr bwMode="auto">
          <a:xfrm>
            <a:off x="1947600" y="3823200"/>
            <a:ext cx="410527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sp>
        <p:nvSpPr>
          <p:cNvPr id="19" name="Rectangle 10"/>
          <p:cNvSpPr>
            <a:spLocks noChangeArrowheads="1"/>
          </p:cNvSpPr>
          <p:nvPr/>
        </p:nvSpPr>
        <p:spPr bwMode="auto">
          <a:xfrm>
            <a:off x="6137275" y="4759200"/>
            <a:ext cx="2592000" cy="57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25" name="Object 24"/>
          <p:cNvGraphicFramePr>
            <a:graphicFrameLocks noChangeAspect="1"/>
          </p:cNvGraphicFramePr>
          <p:nvPr>
            <p:extLst>
              <p:ext uri="{D42A27DB-BD31-4B8C-83A1-F6EECF244321}">
                <p14:modId xmlns:p14="http://schemas.microsoft.com/office/powerpoint/2010/main" val="2109132055"/>
              </p:ext>
            </p:extLst>
          </p:nvPr>
        </p:nvGraphicFramePr>
        <p:xfrm>
          <a:off x="6205538" y="4810125"/>
          <a:ext cx="2451100" cy="468313"/>
        </p:xfrm>
        <a:graphic>
          <a:graphicData uri="http://schemas.openxmlformats.org/presentationml/2006/ole">
            <mc:AlternateContent xmlns:mc="http://schemas.openxmlformats.org/markup-compatibility/2006">
              <mc:Choice xmlns:v="urn:schemas-microsoft-com:vml" Requires="v">
                <p:oleObj spid="_x0000_s136233" name="Equation" r:id="rId3" imgW="2450880" imgH="469800" progId="Equation.DSMT4">
                  <p:embed/>
                </p:oleObj>
              </mc:Choice>
              <mc:Fallback>
                <p:oleObj name="Equation" r:id="rId3" imgW="2450880" imgH="469800" progId="Equation.DSMT4">
                  <p:embed/>
                  <p:pic>
                    <p:nvPicPr>
                      <p:cNvPr id="0" name=""/>
                      <p:cNvPicPr>
                        <a:picLocks noChangeAspect="1" noChangeArrowheads="1"/>
                      </p:cNvPicPr>
                      <p:nvPr/>
                    </p:nvPicPr>
                    <p:blipFill>
                      <a:blip r:embed="rId4"/>
                      <a:srcRect/>
                      <a:stretch>
                        <a:fillRect/>
                      </a:stretch>
                    </p:blipFill>
                    <p:spPr bwMode="auto">
                      <a:xfrm>
                        <a:off x="6205538" y="4810125"/>
                        <a:ext cx="24511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0" y="4716000"/>
            <a:ext cx="9144000" cy="6656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372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24</a:t>
            </a:r>
            <a:endParaRPr lang="en-US" sz="1000" dirty="0">
              <a:solidFill>
                <a:srgbClr val="3366FF"/>
              </a:solidFill>
            </a:endParaRPr>
          </a:p>
        </p:txBody>
      </p:sp>
      <p:sp>
        <p:nvSpPr>
          <p:cNvPr id="13722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if the test statistic is not significant, this does not necessarily mean that the null hypothesis is true.  It could be that it is false, but the instruments used in IV are so weak that the differences between the IV and OLS estimates are not significant.</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5" name="Rectangle 10"/>
          <p:cNvSpPr>
            <a:spLocks noChangeArrowheads="1"/>
          </p:cNvSpPr>
          <p:nvPr/>
        </p:nvSpPr>
        <p:spPr bwMode="auto">
          <a:xfrm>
            <a:off x="6137275" y="4759200"/>
            <a:ext cx="2592000" cy="579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13"/>
          <p:cNvSpPr txBox="1">
            <a:spLocks noChangeArrowheads="1"/>
          </p:cNvSpPr>
          <p:nvPr/>
        </p:nvSpPr>
        <p:spPr bwMode="auto">
          <a:xfrm>
            <a:off x="2468563" y="4857750"/>
            <a:ext cx="32400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800" b="1" i="1"/>
              <a:t>H</a:t>
            </a:r>
            <a:r>
              <a:rPr lang="en-GB" sz="1800" b="1" baseline="-25000"/>
              <a:t>0</a:t>
            </a:r>
            <a:r>
              <a:rPr lang="en-GB" sz="1800" b="1"/>
              <a:t>: Assumption B.7 is valid</a:t>
            </a:r>
            <a:endParaRPr lang="en-US" sz="1800" b="1" i="1"/>
          </a:p>
        </p:txBody>
      </p:sp>
      <p:sp>
        <p:nvSpPr>
          <p:cNvPr id="19" name="Rectangle 5"/>
          <p:cNvSpPr>
            <a:spLocks noChangeArrowheads="1"/>
          </p:cNvSpPr>
          <p:nvPr/>
        </p:nvSpPr>
        <p:spPr bwMode="auto">
          <a:xfrm>
            <a:off x="0" y="548373"/>
            <a:ext cx="9144000" cy="4061727"/>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14"/>
          <p:cNvSpPr>
            <a:spLocks noChangeArrowheads="1"/>
          </p:cNvSpPr>
          <p:nvPr/>
        </p:nvSpPr>
        <p:spPr bwMode="auto">
          <a:xfrm>
            <a:off x="1947600" y="3823200"/>
            <a:ext cx="4105275" cy="446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 name="Text Box 16"/>
          <p:cNvSpPr txBox="1">
            <a:spLocks noChangeArrowheads="1"/>
          </p:cNvSpPr>
          <p:nvPr/>
        </p:nvSpPr>
        <p:spPr bwMode="auto">
          <a:xfrm>
            <a:off x="301625" y="597600"/>
            <a:ext cx="8532813" cy="3945826"/>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   ---- Coefficients ----</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(b)          (B)            (b-B)     </a:t>
            </a:r>
            <a:r>
              <a:rPr lang="en-US" b="1" dirty="0" err="1">
                <a:latin typeface="Courier New" pitchFamily="49" charset="0"/>
                <a:cs typeface="Courier New" pitchFamily="49" charset="0"/>
              </a:rPr>
              <a:t>sqrt</a:t>
            </a:r>
            <a:r>
              <a:rPr lang="en-US" b="1" dirty="0">
                <a:latin typeface="Courier New" pitchFamily="49" charset="0"/>
                <a:cs typeface="Courier New" pitchFamily="49" charset="0"/>
              </a:rPr>
              <a:t>(</a:t>
            </a:r>
            <a:r>
              <a:rPr lang="en-US" b="1" dirty="0" err="1">
                <a:latin typeface="Courier New" pitchFamily="49" charset="0"/>
                <a:cs typeface="Courier New" pitchFamily="49" charset="0"/>
              </a:rPr>
              <a:t>diag</a:t>
            </a:r>
            <a:r>
              <a:rPr lang="en-US" b="1" dirty="0">
                <a:latin typeface="Courier New" pitchFamily="49" charset="0"/>
                <a:cs typeface="Courier New" pitchFamily="49" charset="0"/>
              </a:rPr>
              <a:t>(</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EARNIV      EARNOLS       Difference          S.E.</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.0861981        .0798852         .045361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.040171        .0350071        .0200109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.0532041       -.0994708         .057023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.1836208        .0412411         .026721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-.0500039       -.0377457        .0290729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-.0770653        -.003933        .0206618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1.193798       -1.401044        .7957698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consistent under Ho and Ha; obtained from </a:t>
            </a:r>
            <a:r>
              <a:rPr lang="en-US" b="1" dirty="0" err="1">
                <a:latin typeface="Courier New" pitchFamily="49" charset="0"/>
                <a:cs typeface="Courier New" pitchFamily="49" charset="0"/>
              </a:rPr>
              <a:t>ivregress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B = inconsistent under Ha, efficient under Ho; obtained from regress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Test:  Ho:  difference in coefficients not systematic</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chi2(7) = (b-B)'[(</a:t>
            </a:r>
            <a:r>
              <a:rPr lang="en-US" b="1" dirty="0" err="1">
                <a:latin typeface="Courier New" pitchFamily="49" charset="0"/>
                <a:cs typeface="Courier New" pitchFamily="49" charset="0"/>
              </a:rPr>
              <a:t>V_b</a:t>
            </a:r>
            <a:r>
              <a:rPr lang="en-US" b="1" dirty="0">
                <a:latin typeface="Courier New" pitchFamily="49" charset="0"/>
                <a:cs typeface="Courier New" pitchFamily="49" charset="0"/>
              </a:rPr>
              <a:t>-V_B)^(-1)](b-B)</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        3.10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&gt;chi2 =      </a:t>
            </a:r>
            <a:r>
              <a:rPr lang="en-US" b="1" dirty="0" smtClean="0">
                <a:latin typeface="Courier New" pitchFamily="49" charset="0"/>
                <a:cs typeface="Courier New" pitchFamily="49" charset="0"/>
              </a:rPr>
              <a:t>0.8755</a:t>
            </a:r>
            <a:endParaRPr lang="en-GB" b="1" dirty="0">
              <a:latin typeface="Courier New" pitchFamily="49" charset="0"/>
              <a:cs typeface="Courier New" pitchFamily="49"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10346951"/>
              </p:ext>
            </p:extLst>
          </p:nvPr>
        </p:nvGraphicFramePr>
        <p:xfrm>
          <a:off x="6205538" y="4810125"/>
          <a:ext cx="2451100" cy="468313"/>
        </p:xfrm>
        <a:graphic>
          <a:graphicData uri="http://schemas.openxmlformats.org/presentationml/2006/ole">
            <mc:AlternateContent xmlns:mc="http://schemas.openxmlformats.org/markup-compatibility/2006">
              <mc:Choice xmlns:v="urn:schemas-microsoft-com:vml" Requires="v">
                <p:oleObj spid="_x0000_s166936" name="Equation" r:id="rId3" imgW="2450880" imgH="469800" progId="Equation.DSMT4">
                  <p:embed/>
                </p:oleObj>
              </mc:Choice>
              <mc:Fallback>
                <p:oleObj name="Equation" r:id="rId3" imgW="2450880" imgH="469800" progId="Equation.DSMT4">
                  <p:embed/>
                  <p:pic>
                    <p:nvPicPr>
                      <p:cNvPr id="0" name="Object 7"/>
                      <p:cNvPicPr>
                        <a:picLocks noChangeAspect="1" noChangeArrowheads="1"/>
                      </p:cNvPicPr>
                      <p:nvPr/>
                    </p:nvPicPr>
                    <p:blipFill>
                      <a:blip r:embed="rId4"/>
                      <a:srcRect/>
                      <a:stretch>
                        <a:fillRect/>
                      </a:stretch>
                    </p:blipFill>
                    <p:spPr bwMode="auto">
                      <a:xfrm>
                        <a:off x="6205538" y="4810125"/>
                        <a:ext cx="2451100" cy="468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922237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 Box 17"/>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r" eaLnBrk="0" fontAlgn="base" hangingPunct="0">
              <a:spcBef>
                <a:spcPct val="0"/>
              </a:spcBef>
              <a:spcAft>
                <a:spcPct val="0"/>
              </a:spcAft>
              <a:defRPr sz="1400">
                <a:solidFill>
                  <a:schemeClr val="tx1"/>
                </a:solidFill>
                <a:latin typeface="Arial" charset="0"/>
              </a:defRPr>
            </a:lvl6pPr>
            <a:lvl7pPr marL="2971800" indent="-228600" algn="r" eaLnBrk="0" fontAlgn="base" hangingPunct="0">
              <a:spcBef>
                <a:spcPct val="0"/>
              </a:spcBef>
              <a:spcAft>
                <a:spcPct val="0"/>
              </a:spcAft>
              <a:defRPr sz="1400">
                <a:solidFill>
                  <a:schemeClr val="tx1"/>
                </a:solidFill>
                <a:latin typeface="Arial" charset="0"/>
              </a:defRPr>
            </a:lvl7pPr>
            <a:lvl8pPr marL="3429000" indent="-228600" algn="r" eaLnBrk="0" fontAlgn="base" hangingPunct="0">
              <a:spcBef>
                <a:spcPct val="0"/>
              </a:spcBef>
              <a:spcAft>
                <a:spcPct val="0"/>
              </a:spcAft>
              <a:defRPr sz="1400">
                <a:solidFill>
                  <a:schemeClr val="tx1"/>
                </a:solidFill>
                <a:latin typeface="Arial" charset="0"/>
              </a:defRPr>
            </a:lvl8pPr>
            <a:lvl9pPr marL="3886200" indent="-228600" algn="r" eaLnBrk="0" fontAlgn="base" hangingPunct="0">
              <a:spcBef>
                <a:spcPct val="0"/>
              </a:spcBef>
              <a:spcAft>
                <a:spcPct val="0"/>
              </a:spcAft>
              <a:defRPr sz="1400">
                <a:solidFill>
                  <a:schemeClr val="tx1"/>
                </a:solidFill>
                <a:latin typeface="Arial" charset="0"/>
              </a:defRPr>
            </a:lvl9p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a:t>
            </a:r>
            <a:r>
              <a:rPr lang="en-GB" sz="1200" b="1" dirty="0" smtClean="0">
                <a:solidFill>
                  <a:schemeClr val="bg1"/>
                </a:solidFill>
              </a:rPr>
              <a:t>8.5 </a:t>
            </a:r>
            <a:r>
              <a:rPr lang="en-GB" sz="1200" b="1" dirty="0">
                <a:solidFill>
                  <a:schemeClr val="bg1"/>
                </a:solidFill>
              </a:rPr>
              <a:t>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http</a:t>
            </a:r>
            <a:r>
              <a:rPr lang="en-GB" sz="1200" b="1">
                <a:solidFill>
                  <a:schemeClr val="bg1"/>
                </a:solidFill>
                <a:hlinkClick r:id="rId2"/>
              </a:rPr>
              <a:t>://</a:t>
            </a:r>
            <a:r>
              <a:rPr lang="en-GB" sz="1200" b="1" smtClean="0">
                <a:solidFill>
                  <a:schemeClr val="bg1"/>
                </a:solidFill>
                <a:hlinkClick r:id="rId2"/>
              </a:rPr>
              <a:t>www.oxfordtextbooks.co.uk/orc/dougherty5e</a:t>
            </a:r>
            <a:r>
              <a:rPr lang="en-GB" sz="1200" b="1" smtClean="0">
                <a:solidFill>
                  <a:schemeClr val="bg1"/>
                </a:solidFill>
              </a:rPr>
              <a:t>/</a:t>
            </a:r>
            <a:r>
              <a:rPr lang="en-GB" sz="1200" b="1" smtClean="0">
                <a:solidFill>
                  <a:schemeClr val="bg1"/>
                </a:solidFill>
              </a:rPr>
              <a:t>.</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who 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a:solidFill>
                  <a:schemeClr val="bg1"/>
                </a:solidFill>
              </a:rPr>
              <a:t>EC2020 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7" name="Text Box 18"/>
          <p:cNvSpPr txBox="1">
            <a:spLocks noChangeArrowheads="1"/>
          </p:cNvSpPr>
          <p:nvPr/>
        </p:nvSpPr>
        <p:spPr bwMode="auto">
          <a:xfrm>
            <a:off x="8242300" y="6553200"/>
            <a:ext cx="8255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charset="0"/>
              </a:defRPr>
            </a:lvl1pPr>
            <a:lvl2pPr marL="742950" indent="-285750">
              <a:defRPr sz="1400">
                <a:solidFill>
                  <a:schemeClr val="tx1"/>
                </a:solidFill>
                <a:latin typeface="Arial" charset="0"/>
              </a:defRPr>
            </a:lvl2pPr>
            <a:lvl3pPr marL="1143000" indent="-228600">
              <a:defRPr sz="1400">
                <a:solidFill>
                  <a:schemeClr val="tx1"/>
                </a:solidFill>
                <a:latin typeface="Arial" charset="0"/>
              </a:defRPr>
            </a:lvl3pPr>
            <a:lvl4pPr marL="1600200" indent="-228600">
              <a:defRPr sz="1400">
                <a:solidFill>
                  <a:schemeClr val="tx1"/>
                </a:solidFill>
                <a:latin typeface="Arial" charset="0"/>
              </a:defRPr>
            </a:lvl4pPr>
            <a:lvl5pPr marL="2057400" indent="-228600">
              <a:defRPr sz="1400">
                <a:solidFill>
                  <a:schemeClr val="tx1"/>
                </a:solidFill>
                <a:latin typeface="Arial" charset="0"/>
              </a:defRPr>
            </a:lvl5pPr>
            <a:lvl6pPr marL="2514600" indent="-228600" algn="r" eaLnBrk="0" fontAlgn="base" hangingPunct="0">
              <a:spcBef>
                <a:spcPct val="0"/>
              </a:spcBef>
              <a:spcAft>
                <a:spcPct val="0"/>
              </a:spcAft>
              <a:defRPr sz="1400">
                <a:solidFill>
                  <a:schemeClr val="tx1"/>
                </a:solidFill>
                <a:latin typeface="Arial" charset="0"/>
              </a:defRPr>
            </a:lvl6pPr>
            <a:lvl7pPr marL="2971800" indent="-228600" algn="r" eaLnBrk="0" fontAlgn="base" hangingPunct="0">
              <a:spcBef>
                <a:spcPct val="0"/>
              </a:spcBef>
              <a:spcAft>
                <a:spcPct val="0"/>
              </a:spcAft>
              <a:defRPr sz="1400">
                <a:solidFill>
                  <a:schemeClr val="tx1"/>
                </a:solidFill>
                <a:latin typeface="Arial" charset="0"/>
              </a:defRPr>
            </a:lvl7pPr>
            <a:lvl8pPr marL="3429000" indent="-228600" algn="r" eaLnBrk="0" fontAlgn="base" hangingPunct="0">
              <a:spcBef>
                <a:spcPct val="0"/>
              </a:spcBef>
              <a:spcAft>
                <a:spcPct val="0"/>
              </a:spcAft>
              <a:defRPr sz="1400">
                <a:solidFill>
                  <a:schemeClr val="tx1"/>
                </a:solidFill>
                <a:latin typeface="Arial" charset="0"/>
              </a:defRPr>
            </a:lvl8pPr>
            <a:lvl9pPr marL="3886200" indent="-228600" algn="r" eaLnBrk="0" fontAlgn="base" hangingPunct="0">
              <a:spcBef>
                <a:spcPct val="0"/>
              </a:spcBef>
              <a:spcAft>
                <a:spcPct val="0"/>
              </a:spcAft>
              <a:defRPr sz="1400">
                <a:solidFill>
                  <a:schemeClr val="tx1"/>
                </a:solidFill>
                <a:latin typeface="Arial" charset="0"/>
              </a:defRPr>
            </a:lvl9pPr>
          </a:lstStyle>
          <a:p>
            <a:pPr algn="l">
              <a:spcBef>
                <a:spcPct val="50000"/>
              </a:spcBef>
            </a:pPr>
            <a:r>
              <a:rPr lang="en-GB" sz="1000" dirty="0" smtClean="0">
                <a:solidFill>
                  <a:srgbClr val="3366FF"/>
                </a:solidFill>
              </a:rPr>
              <a:t>2016.05.08</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131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4132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some data sets the schooling variable is known to be subject to serious measurement error.  Sometimes it accounts for as much as 10 percent of the variance in the schooling data.</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4" name="Rectangle 5"/>
          <p:cNvSpPr>
            <a:spLocks noChangeArrowheads="1"/>
          </p:cNvSpPr>
          <p:nvPr/>
        </p:nvSpPr>
        <p:spPr bwMode="auto">
          <a:xfrm>
            <a:off x="0" y="548374"/>
            <a:ext cx="9144000" cy="427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8"/>
          <p:cNvSpPr>
            <a:spLocks noChangeArrowheads="1"/>
          </p:cNvSpPr>
          <p:nvPr/>
        </p:nvSpPr>
        <p:spPr bwMode="auto">
          <a:xfrm>
            <a:off x="365125" y="3043125"/>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0" name="Text Box 2"/>
          <p:cNvSpPr txBox="1">
            <a:spLocks noChangeArrowheads="1"/>
          </p:cNvSpPr>
          <p:nvPr/>
        </p:nvSpPr>
        <p:spPr bwMode="auto">
          <a:xfrm>
            <a:off x="301625" y="597601"/>
            <a:ext cx="8532813" cy="4317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Source |       SS       </a:t>
            </a:r>
            <a:r>
              <a:rPr lang="en-US" b="1" dirty="0" err="1">
                <a:latin typeface="Courier New" pitchFamily="49" charset="0"/>
                <a:cs typeface="Courier New" pitchFamily="49" charset="0"/>
              </a:rPr>
              <a:t>df</a:t>
            </a:r>
            <a:r>
              <a:rPr lang="en-US" b="1" dirty="0">
                <a:latin typeface="Courier New" pitchFamily="49" charset="0"/>
                <a:cs typeface="Courier New" pitchFamily="49" charset="0"/>
              </a:rPr>
              <a:t>       MS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F(  6,   493) =   17.74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Model |   27.095039     6  4.51583983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F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Residual |  125.504181   493  .254572375           R-squared     =  0.1776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Adj</a:t>
            </a:r>
            <a:r>
              <a:rPr lang="en-US" b="1" dirty="0">
                <a:latin typeface="Courier New" pitchFamily="49" charset="0"/>
                <a:cs typeface="Courier New" pitchFamily="49" charset="0"/>
              </a:rPr>
              <a:t> R-squared =  0.1675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Total |   152.59922   499   .30581006           Root MSE      =  .50455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.1090081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.040171   .0095703     4.20   0.000     .0213674    .0589746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.0532041   .0311362     1.71   0.088    -.0079719    .1143802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.1836208   .0456965     4.02   0.000     .0938369    .2734046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-.0500039   .0693654    -0.72   0.471    -.1862922    .0862845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-.0770653     .07231    -1.07   0.287    -.2191391    .0650084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1.193798   .2139209     5.58   0.000     .7734886    1.614107</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234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423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that is the case, the OLS coefficient of schooling will tend to be downwards biased and one should consider using the instrumental variables approach to fit the regression model.</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3" name="Rectangle 5"/>
          <p:cNvSpPr>
            <a:spLocks noChangeArrowheads="1"/>
          </p:cNvSpPr>
          <p:nvPr/>
        </p:nvSpPr>
        <p:spPr bwMode="auto">
          <a:xfrm>
            <a:off x="0" y="548374"/>
            <a:ext cx="9144000" cy="427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8"/>
          <p:cNvSpPr>
            <a:spLocks noChangeArrowheads="1"/>
          </p:cNvSpPr>
          <p:nvPr/>
        </p:nvSpPr>
        <p:spPr bwMode="auto">
          <a:xfrm>
            <a:off x="365125" y="3043125"/>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0" name="Text Box 2"/>
          <p:cNvSpPr txBox="1">
            <a:spLocks noChangeArrowheads="1"/>
          </p:cNvSpPr>
          <p:nvPr/>
        </p:nvSpPr>
        <p:spPr bwMode="auto">
          <a:xfrm>
            <a:off x="301625" y="597601"/>
            <a:ext cx="8532813" cy="43173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Source |       SS       </a:t>
            </a:r>
            <a:r>
              <a:rPr lang="en-US" b="1" dirty="0" err="1">
                <a:latin typeface="Courier New" pitchFamily="49" charset="0"/>
                <a:cs typeface="Courier New" pitchFamily="49" charset="0"/>
              </a:rPr>
              <a:t>df</a:t>
            </a:r>
            <a:r>
              <a:rPr lang="en-US" b="1" dirty="0">
                <a:latin typeface="Courier New" pitchFamily="49" charset="0"/>
                <a:cs typeface="Courier New" pitchFamily="49" charset="0"/>
              </a:rPr>
              <a:t>       MS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F(  6,   493) =   17.74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Model |   27.095039     6  4.51583983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F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Residual |  125.504181   493  .254572375           R-squared     =  0.1776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Adj</a:t>
            </a:r>
            <a:r>
              <a:rPr lang="en-US" b="1" dirty="0">
                <a:latin typeface="Courier New" pitchFamily="49" charset="0"/>
                <a:cs typeface="Courier New" pitchFamily="49" charset="0"/>
              </a:rPr>
              <a:t> R-squared =  0.1675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Total |   152.59922   499   .30581006           Root MSE      =  .50455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.1090081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.040171   .0095703     4.20   0.000     .0213674    .0589746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.0532041   .0311362     1.71   0.088    -.0079719    .1143802</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.1836208   .0456965     4.02   0.000     .0938369    .2734046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-.0500039   .0693654    -0.72   0.471    -.1862922    .0862845</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-.0770653     .07231    -1.07   0.287    -.2191391    .0650084</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1.193798   .2139209     5.58   0.000     .7734886    1.614107</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4698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70" name="Rectangle 2"/>
          <p:cNvSpPr>
            <a:spLocks noChangeArrowheads="1"/>
          </p:cNvSpPr>
          <p:nvPr/>
        </p:nvSpPr>
        <p:spPr bwMode="auto">
          <a:xfrm>
            <a:off x="365125" y="2822400"/>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957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5" name="Rectangle 3"/>
          <p:cNvSpPr>
            <a:spLocks noChangeArrowheads="1"/>
          </p:cNvSpPr>
          <p:nvPr/>
        </p:nvSpPr>
        <p:spPr bwMode="auto">
          <a:xfrm>
            <a:off x="365125" y="637200"/>
            <a:ext cx="8017200" cy="23018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9578" name="Text Box 10"/>
          <p:cNvSpPr txBox="1">
            <a:spLocks noChangeArrowheads="1"/>
          </p:cNvSpPr>
          <p:nvPr/>
        </p:nvSpPr>
        <p:spPr bwMode="auto">
          <a:xfrm>
            <a:off x="301625" y="597600"/>
            <a:ext cx="8532813" cy="4602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Instrumental variables (2SLS)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Wald chi2(6)  =   60.06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R-squared     =  0.0986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Root MSE      =  .52451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.2578548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.0221817     3.39   0.001     .0317028    .1186533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.0649699    -0.71   0.476    -.1736053    .0810719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.0529356     4.25   0.000     .1211101    .3286137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.0752117    -1.17   0.243    -.2351618    .0596626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.075204    -1.08   0.281    -.2283955    .0663989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.8240217    -0.25   0.801    -1.822299    1.407807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Instrumented:  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Instruments:   EXP ASVABC MALE ETHBLACK ETHHISP SM SF SIBLINGS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endParaRPr lang="en-GB" b="1" dirty="0">
              <a:latin typeface="Courier New" pitchFamily="49" charset="0"/>
              <a:cs typeface="Courier New" pitchFamily="49" charset="0"/>
            </a:endParaRPr>
          </a:p>
          <a:p>
            <a:endParaRPr lang="en-US" b="1" dirty="0">
              <a:latin typeface="Courier New" pitchFamily="49" charset="0"/>
              <a:cs typeface="Courier New" pitchFamily="49" charset="0"/>
            </a:endParaRPr>
          </a:p>
        </p:txBody>
      </p:sp>
      <p:sp>
        <p:nvSpPr>
          <p:cNvPr id="109580"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we have used </a:t>
            </a:r>
            <a:r>
              <a:rPr lang="en-GB" sz="1500" b="1" i="1" dirty="0"/>
              <a:t>SM</a:t>
            </a:r>
            <a:r>
              <a:rPr lang="en-GB" sz="1500" b="1" dirty="0"/>
              <a:t>, mother's years of schooling, </a:t>
            </a:r>
            <a:r>
              <a:rPr lang="en-GB" sz="1500" b="1" i="1" dirty="0"/>
              <a:t>SF</a:t>
            </a:r>
            <a:r>
              <a:rPr lang="en-GB" sz="1500" b="1" dirty="0"/>
              <a:t>, father's years of schooling, </a:t>
            </a:r>
            <a:r>
              <a:rPr lang="en-GB" sz="1500" b="1" dirty="0" smtClean="0"/>
              <a:t>and </a:t>
            </a:r>
            <a:r>
              <a:rPr lang="en-GB" sz="1500" b="1" i="1" dirty="0" smtClean="0"/>
              <a:t>SIBLINGS</a:t>
            </a:r>
            <a:r>
              <a:rPr lang="en-GB" sz="1500" b="1" dirty="0"/>
              <a:t>, number of brothers and sisters</a:t>
            </a:r>
            <a:r>
              <a:rPr lang="en-GB" sz="1500" b="1" dirty="0" smtClean="0"/>
              <a:t>, </a:t>
            </a:r>
            <a:r>
              <a:rPr lang="en-GB" sz="1500" b="1" dirty="0"/>
              <a:t>to instrument for </a:t>
            </a:r>
            <a:r>
              <a:rPr lang="en-GB" sz="1500" b="1" i="1" dirty="0"/>
              <a:t>S</a:t>
            </a:r>
            <a:r>
              <a:rPr lang="en-GB" sz="1500" b="1" dirty="0"/>
              <a:t>.</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8724"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5872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Stata command is '</a:t>
            </a:r>
            <a:r>
              <a:rPr lang="en-GB" sz="1500" b="1">
                <a:latin typeface="Courier New" pitchFamily="49" charset="0"/>
              </a:rPr>
              <a:t>ivregress 2sls</a:t>
            </a:r>
            <a:r>
              <a:rPr lang="en-GB" sz="1500" b="1"/>
              <a:t>', followed by the dependent variable, then a list of explanatory variables not being instrumented, and finally, in parentheses, the variable(s) being instrumented, followed by an = sign, followed by a list of instruments.</a:t>
            </a:r>
            <a:endParaRPr lang="en-GB" sz="1500" b="1">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5" name="Rectangle 5"/>
          <p:cNvSpPr>
            <a:spLocks noChangeArrowheads="1"/>
          </p:cNvSpPr>
          <p:nvPr/>
        </p:nvSpPr>
        <p:spPr bwMode="auto">
          <a:xfrm>
            <a:off x="0" y="548374"/>
            <a:ext cx="9144000" cy="4698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2"/>
          <p:cNvSpPr>
            <a:spLocks noChangeArrowheads="1"/>
          </p:cNvSpPr>
          <p:nvPr/>
        </p:nvSpPr>
        <p:spPr bwMode="auto">
          <a:xfrm>
            <a:off x="365125" y="2822400"/>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3"/>
          <p:cNvSpPr>
            <a:spLocks noChangeArrowheads="1"/>
          </p:cNvSpPr>
          <p:nvPr/>
        </p:nvSpPr>
        <p:spPr bwMode="auto">
          <a:xfrm>
            <a:off x="365125" y="637200"/>
            <a:ext cx="8017200" cy="23018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0"/>
          <p:cNvSpPr txBox="1">
            <a:spLocks noChangeArrowheads="1"/>
          </p:cNvSpPr>
          <p:nvPr/>
        </p:nvSpPr>
        <p:spPr bwMode="auto">
          <a:xfrm>
            <a:off x="301625" y="597600"/>
            <a:ext cx="8532813" cy="4602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Instrumental variables (2SLS)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Wald chi2(6)  =   60.06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R-squared     =  0.0986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Root MSE      =  .52451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.2578548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.0221817     3.39   0.001     .0317028    .1186533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.0649699    -0.71   0.476    -.1736053    .0810719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.0529356     4.25   0.000     .1211101    .3286137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.0752117    -1.17   0.243    -.2351618    .0596626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.075204    -1.08   0.281    -.2283955    .0663989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.8240217    -0.25   0.801    -1.822299    1.407807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Instrumented:  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Instruments:   EXP ASVABC MALE ETHBLACK ETHHISP SM SF SIBLINGS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endParaRPr lang="en-GB" b="1" dirty="0">
              <a:latin typeface="Courier New" pitchFamily="49" charset="0"/>
              <a:cs typeface="Courier New" pitchFamily="49" charset="0"/>
            </a:endParaRPr>
          </a:p>
          <a:p>
            <a:endParaRPr lang="en-US"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5974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5975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Here we have just one variable being instrumented, </a:t>
            </a:r>
            <a:r>
              <a:rPr lang="en-GB" sz="1500" b="1" i="1" dirty="0"/>
              <a:t>S</a:t>
            </a:r>
            <a:r>
              <a:rPr lang="en-GB" sz="1500" b="1" dirty="0"/>
              <a:t>, and </a:t>
            </a:r>
            <a:r>
              <a:rPr lang="en-GB" sz="1500" b="1" dirty="0" smtClean="0"/>
              <a:t>three </a:t>
            </a:r>
            <a:r>
              <a:rPr lang="en-GB" sz="1500" b="1" dirty="0"/>
              <a:t>instruments, </a:t>
            </a:r>
            <a:r>
              <a:rPr lang="en-GB" sz="1500" b="1" i="1" dirty="0"/>
              <a:t>SM</a:t>
            </a:r>
            <a:r>
              <a:rPr lang="en-GB" sz="1500" b="1" dirty="0"/>
              <a:t>, </a:t>
            </a:r>
            <a:r>
              <a:rPr lang="en-GB" sz="1500" b="1" i="1" dirty="0"/>
              <a:t>SF</a:t>
            </a:r>
            <a:r>
              <a:rPr lang="en-GB" sz="1500" b="1" dirty="0" smtClean="0"/>
              <a:t>, and </a:t>
            </a:r>
            <a:r>
              <a:rPr lang="en-GB" sz="1500" b="1" i="1" dirty="0" smtClean="0"/>
              <a:t>SIBLINGS</a:t>
            </a:r>
            <a:r>
              <a:rPr lang="en-GB" sz="1500" b="1" dirty="0" smtClean="0"/>
              <a:t>.</a:t>
            </a:r>
            <a:endParaRPr lang="en-GB" sz="1500" b="1" dirty="0">
              <a:latin typeface="Times New Roman" pitchFamily="18" charset="0"/>
            </a:endParaRP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6" name="Rectangle 5"/>
          <p:cNvSpPr>
            <a:spLocks noChangeArrowheads="1"/>
          </p:cNvSpPr>
          <p:nvPr/>
        </p:nvSpPr>
        <p:spPr bwMode="auto">
          <a:xfrm>
            <a:off x="0" y="548374"/>
            <a:ext cx="9144000" cy="4698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3" name="Rectangle 3"/>
          <p:cNvSpPr>
            <a:spLocks noChangeArrowheads="1"/>
          </p:cNvSpPr>
          <p:nvPr/>
        </p:nvSpPr>
        <p:spPr bwMode="auto">
          <a:xfrm>
            <a:off x="365125" y="637200"/>
            <a:ext cx="8017200" cy="23018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2"/>
          <p:cNvSpPr>
            <a:spLocks noChangeArrowheads="1"/>
          </p:cNvSpPr>
          <p:nvPr/>
        </p:nvSpPr>
        <p:spPr bwMode="auto">
          <a:xfrm>
            <a:off x="365125" y="2822400"/>
            <a:ext cx="4644000"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10"/>
          <p:cNvSpPr txBox="1">
            <a:spLocks noChangeArrowheads="1"/>
          </p:cNvSpPr>
          <p:nvPr/>
        </p:nvSpPr>
        <p:spPr bwMode="auto">
          <a:xfrm>
            <a:off x="301625" y="597600"/>
            <a:ext cx="8532813" cy="4602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Instrumental variables (2SLS) regression             Number of </a:t>
            </a:r>
            <a:r>
              <a:rPr lang="en-US" b="1" dirty="0" err="1">
                <a:latin typeface="Courier New" pitchFamily="49" charset="0"/>
                <a:cs typeface="Courier New" pitchFamily="49" charset="0"/>
              </a:rPr>
              <a:t>obs</a:t>
            </a:r>
            <a:r>
              <a:rPr lang="en-US" b="1" dirty="0">
                <a:latin typeface="Courier New" pitchFamily="49" charset="0"/>
                <a:cs typeface="Courier New" pitchFamily="49" charset="0"/>
              </a:rPr>
              <a:t> =     500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Wald chi2(6)  =   60.06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t>
            </a:r>
            <a:r>
              <a:rPr lang="en-US" b="1" dirty="0" err="1">
                <a:latin typeface="Courier New" pitchFamily="49" charset="0"/>
                <a:cs typeface="Courier New" pitchFamily="49" charset="0"/>
              </a:rPr>
              <a:t>Prob</a:t>
            </a:r>
            <a:r>
              <a:rPr lang="en-US" b="1" dirty="0">
                <a:latin typeface="Courier New" pitchFamily="49" charset="0"/>
                <a:cs typeface="Courier New" pitchFamily="49" charset="0"/>
              </a:rPr>
              <a:t> &gt; chi2   =  0.0000</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R-squared     =  0.0986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Root MSE      =  .52451</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.2578548</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EXP |    .075178   .0221817     3.39   0.001     .0317028    .1186533</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ASVABC |  -.0462667   .0649699    -0.71   0.476    -.1736053    .0810719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MALE |   .2248619   .0529356     4.25   0.000     .1211101    .3286137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ETHBLACK |  -.0877496   .0752117    -1.17   0.243    -.2351618    .0596626</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ETHHISP |  -.0809983    .075204    -1.08   0.281    -.2283955    .0663989</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_cons |   -.207246   .8240217    -0.25   0.801    -1.822299    1.407807</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Instrumented:  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Instruments:   EXP ASVABC MALE ETHBLACK ETHHISP SM SF SIBLINGS</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endParaRPr lang="en-GB" b="1" dirty="0">
              <a:latin typeface="Courier New" pitchFamily="49" charset="0"/>
              <a:cs typeface="Courier New" pitchFamily="49" charset="0"/>
            </a:endParaRPr>
          </a:p>
          <a:p>
            <a:endParaRPr lang="en-US"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2007599"/>
            <a:ext cx="9144000" cy="135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6" name="Rectangle 5"/>
          <p:cNvSpPr>
            <a:spLocks noChangeArrowheads="1"/>
          </p:cNvSpPr>
          <p:nvPr/>
        </p:nvSpPr>
        <p:spPr bwMode="auto">
          <a:xfrm>
            <a:off x="0" y="548374"/>
            <a:ext cx="9144000" cy="13566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30" name="Rectangle 14"/>
          <p:cNvSpPr>
            <a:spLocks noChangeArrowheads="1"/>
          </p:cNvSpPr>
          <p:nvPr/>
        </p:nvSpPr>
        <p:spPr bwMode="auto">
          <a:xfrm>
            <a:off x="365125" y="1558650"/>
            <a:ext cx="46440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6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7"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111623" name="Text Box 7"/>
          <p:cNvSpPr txBox="1">
            <a:spLocks noChangeArrowheads="1"/>
          </p:cNvSpPr>
          <p:nvPr/>
        </p:nvSpPr>
        <p:spPr bwMode="auto">
          <a:xfrm>
            <a:off x="301625" y="597601"/>
            <a:ext cx="8532813" cy="1231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a:t>
            </a:r>
            <a:r>
              <a:rPr lang="en-US" b="1" dirty="0" smtClean="0">
                <a:latin typeface="Courier New" pitchFamily="49" charset="0"/>
                <a:cs typeface="Courier New" pitchFamily="49" charset="0"/>
              </a:rPr>
              <a:t>1090081</a:t>
            </a:r>
            <a:endParaRPr lang="en-GB" b="1" dirty="0">
              <a:latin typeface="Courier New" pitchFamily="49" charset="0"/>
              <a:cs typeface="Courier New" pitchFamily="49" charset="0"/>
            </a:endParaRPr>
          </a:p>
        </p:txBody>
      </p:sp>
      <p:sp>
        <p:nvSpPr>
          <p:cNvPr id="11162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instrumental variable estimate of the schooling coefficient is larger than the OLS one.  The reason may be that measurement error in </a:t>
            </a:r>
            <a:r>
              <a:rPr lang="en-GB" sz="1500" b="1" i="1"/>
              <a:t>S</a:t>
            </a:r>
            <a:r>
              <a:rPr lang="en-GB" sz="1500" b="1"/>
              <a:t> may indeed be a problem, causing the OLS estimate to be downwards biased.</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9" name="Rectangle 16"/>
          <p:cNvSpPr>
            <a:spLocks noChangeArrowheads="1"/>
          </p:cNvSpPr>
          <p:nvPr/>
        </p:nvSpPr>
        <p:spPr bwMode="auto">
          <a:xfrm>
            <a:off x="365125" y="3016800"/>
            <a:ext cx="46440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5"/>
          <p:cNvSpPr>
            <a:spLocks noChangeArrowheads="1"/>
          </p:cNvSpPr>
          <p:nvPr/>
        </p:nvSpPr>
        <p:spPr bwMode="auto">
          <a:xfrm>
            <a:off x="365125" y="2097600"/>
            <a:ext cx="8017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8"/>
          <p:cNvSpPr txBox="1">
            <a:spLocks noChangeArrowheads="1"/>
          </p:cNvSpPr>
          <p:nvPr/>
        </p:nvSpPr>
        <p:spPr bwMode="auto">
          <a:xfrm>
            <a:off x="301625" y="2058000"/>
            <a:ext cx="8532813" cy="1266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a:t>
            </a:r>
            <a:r>
              <a:rPr lang="en-US" b="1" dirty="0" smtClean="0">
                <a:latin typeface="Courier New" pitchFamily="49" charset="0"/>
                <a:cs typeface="Courier New" pitchFamily="49" charset="0"/>
              </a:rPr>
              <a:t>2578548</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60775"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6077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another possibility is that the difference is purely random.  Note that the IV estimate has a relatively large standard error.</a:t>
            </a:r>
            <a:endParaRPr lang="en-GB" sz="1500" b="1">
              <a:latin typeface="Times New Roman" pitchFamily="18" charset="0"/>
            </a:endParaRP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DURBIN</a:t>
            </a:r>
            <a:r>
              <a:rPr lang="en-GB" sz="1800" b="1" dirty="0">
                <a:cs typeface="Arial" charset="0"/>
              </a:rPr>
              <a:t>–</a:t>
            </a:r>
            <a:r>
              <a:rPr lang="en-GB" sz="1800" b="1" dirty="0"/>
              <a:t>WU</a:t>
            </a:r>
            <a:r>
              <a:rPr lang="en-GB" b="1" dirty="0"/>
              <a:t>–</a:t>
            </a:r>
            <a:r>
              <a:rPr lang="en-GB" sz="1800" b="1" dirty="0"/>
              <a:t>HAUSMAN SPECIFICATION TEST</a:t>
            </a:r>
          </a:p>
        </p:txBody>
      </p:sp>
      <p:sp>
        <p:nvSpPr>
          <p:cNvPr id="16" name="Rectangle 5"/>
          <p:cNvSpPr>
            <a:spLocks noChangeArrowheads="1"/>
          </p:cNvSpPr>
          <p:nvPr/>
        </p:nvSpPr>
        <p:spPr bwMode="auto">
          <a:xfrm>
            <a:off x="0" y="2007599"/>
            <a:ext cx="9144000" cy="13572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5"/>
          <p:cNvSpPr>
            <a:spLocks noChangeArrowheads="1"/>
          </p:cNvSpPr>
          <p:nvPr/>
        </p:nvSpPr>
        <p:spPr bwMode="auto">
          <a:xfrm>
            <a:off x="0" y="548374"/>
            <a:ext cx="9144000" cy="1356626"/>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14"/>
          <p:cNvSpPr>
            <a:spLocks noChangeArrowheads="1"/>
          </p:cNvSpPr>
          <p:nvPr/>
        </p:nvSpPr>
        <p:spPr bwMode="auto">
          <a:xfrm>
            <a:off x="365125" y="1558650"/>
            <a:ext cx="4644000" cy="2301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7"/>
          <p:cNvSpPr>
            <a:spLocks noChangeArrowheads="1"/>
          </p:cNvSpPr>
          <p:nvPr/>
        </p:nvSpPr>
        <p:spPr bwMode="auto">
          <a:xfrm>
            <a:off x="365125" y="637200"/>
            <a:ext cx="5076000" cy="230187"/>
          </a:xfrm>
          <a:prstGeom prst="rect">
            <a:avLst/>
          </a:prstGeom>
          <a:solidFill>
            <a:srgbClr val="DDDDDD"/>
          </a:solidFill>
          <a:ln>
            <a:noFill/>
          </a:ln>
          <a:effectLst/>
          <a:extLst/>
        </p:spPr>
        <p:txBody>
          <a:bodyPr wrap="none" anchor="ctr"/>
          <a:lstStyle/>
          <a:p>
            <a:endParaRPr lang="en-GB"/>
          </a:p>
        </p:txBody>
      </p:sp>
      <p:sp>
        <p:nvSpPr>
          <p:cNvPr id="21" name="Text Box 7"/>
          <p:cNvSpPr txBox="1">
            <a:spLocks noChangeArrowheads="1"/>
          </p:cNvSpPr>
          <p:nvPr/>
        </p:nvSpPr>
        <p:spPr bwMode="auto">
          <a:xfrm>
            <a:off x="301625" y="597601"/>
            <a:ext cx="8532813" cy="12312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reg</a:t>
            </a:r>
            <a:r>
              <a:rPr lang="en-US" b="1" dirty="0">
                <a:latin typeface="Courier New" pitchFamily="49" charset="0"/>
                <a:cs typeface="Courier New" pitchFamily="49" charset="0"/>
              </a:rPr>
              <a:t> LGEARN S EXP ASVABC MALE ETHBLACK ETHHISP</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t    P&gt;|t|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.0861981   .0116094     7.42   0.000     .0633881    .</a:t>
            </a:r>
            <a:r>
              <a:rPr lang="en-US" b="1" dirty="0" smtClean="0">
                <a:latin typeface="Courier New" pitchFamily="49" charset="0"/>
                <a:cs typeface="Courier New" pitchFamily="49" charset="0"/>
              </a:rPr>
              <a:t>1090081</a:t>
            </a:r>
            <a:endParaRPr lang="en-GB" b="1" dirty="0">
              <a:latin typeface="Courier New" pitchFamily="49" charset="0"/>
              <a:cs typeface="Courier New" pitchFamily="49" charset="0"/>
            </a:endParaRPr>
          </a:p>
        </p:txBody>
      </p:sp>
      <p:sp>
        <p:nvSpPr>
          <p:cNvPr id="22" name="Rectangle 16"/>
          <p:cNvSpPr>
            <a:spLocks noChangeArrowheads="1"/>
          </p:cNvSpPr>
          <p:nvPr/>
        </p:nvSpPr>
        <p:spPr bwMode="auto">
          <a:xfrm>
            <a:off x="365125" y="3016800"/>
            <a:ext cx="4644000" cy="2301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5"/>
          <p:cNvSpPr>
            <a:spLocks noChangeArrowheads="1"/>
          </p:cNvSpPr>
          <p:nvPr/>
        </p:nvSpPr>
        <p:spPr bwMode="auto">
          <a:xfrm>
            <a:off x="365125" y="2097600"/>
            <a:ext cx="8017200" cy="2304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8"/>
          <p:cNvSpPr txBox="1">
            <a:spLocks noChangeArrowheads="1"/>
          </p:cNvSpPr>
          <p:nvPr/>
        </p:nvSpPr>
        <p:spPr bwMode="auto">
          <a:xfrm>
            <a:off x="301625" y="2058000"/>
            <a:ext cx="8532813" cy="12662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b="1" dirty="0" smtClean="0">
                <a:latin typeface="Courier New" pitchFamily="49" charset="0"/>
                <a:cs typeface="Courier New" pitchFamily="49" charset="0"/>
              </a:rPr>
              <a:t>. </a:t>
            </a:r>
            <a:r>
              <a:rPr lang="en-US" b="1" dirty="0" err="1">
                <a:latin typeface="Courier New" pitchFamily="49" charset="0"/>
                <a:cs typeface="Courier New" pitchFamily="49" charset="0"/>
              </a:rPr>
              <a:t>ivregress</a:t>
            </a:r>
            <a:r>
              <a:rPr lang="en-US" b="1" dirty="0">
                <a:latin typeface="Courier New" pitchFamily="49" charset="0"/>
                <a:cs typeface="Courier New" pitchFamily="49" charset="0"/>
              </a:rPr>
              <a:t> 2sls LGEARN EXP ASVABC MALE ETHBLACK ETHHISP (S=SM SF SIBLINGS)</a:t>
            </a:r>
            <a:endParaRPr lang="en-GB" b="1" dirty="0">
              <a:latin typeface="Courier New" pitchFamily="49" charset="0"/>
              <a:cs typeface="Courier New" pitchFamily="49" charset="0"/>
            </a:endParaRPr>
          </a:p>
          <a:p>
            <a:pPr>
              <a:spcBef>
                <a:spcPts val="600"/>
              </a:spcBef>
            </a:pPr>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smtClean="0">
                <a:latin typeface="Courier New" pitchFamily="49" charset="0"/>
                <a:cs typeface="Courier New" pitchFamily="49" charset="0"/>
              </a:rPr>
              <a:t>    </a:t>
            </a:r>
            <a:r>
              <a:rPr lang="en-US" b="1" dirty="0">
                <a:latin typeface="Courier New" pitchFamily="49" charset="0"/>
                <a:cs typeface="Courier New" pitchFamily="49" charset="0"/>
              </a:rPr>
              <a:t>LGEARN |      </a:t>
            </a:r>
            <a:r>
              <a:rPr lang="en-US" b="1" dirty="0" err="1">
                <a:latin typeface="Courier New" pitchFamily="49" charset="0"/>
                <a:cs typeface="Courier New" pitchFamily="49" charset="0"/>
              </a:rPr>
              <a:t>Coef</a:t>
            </a:r>
            <a:r>
              <a:rPr lang="en-US" b="1" dirty="0">
                <a:latin typeface="Courier New" pitchFamily="49" charset="0"/>
                <a:cs typeface="Courier New" pitchFamily="49" charset="0"/>
              </a:rPr>
              <a:t>.   Std. Err.      z    P&gt;|z|     [95% Conf. Interval]</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a:t>
            </a:r>
            <a:endParaRPr lang="en-GB" b="1" dirty="0">
              <a:latin typeface="Courier New" pitchFamily="49" charset="0"/>
              <a:cs typeface="Courier New" pitchFamily="49" charset="0"/>
            </a:endParaRPr>
          </a:p>
          <a:p>
            <a:r>
              <a:rPr lang="en-US" b="1" dirty="0">
                <a:latin typeface="Courier New" pitchFamily="49" charset="0"/>
                <a:cs typeface="Courier New" pitchFamily="49" charset="0"/>
              </a:rPr>
              <a:t>         S |   .1660833   .0468231     3.55   0.000     .0743117    .</a:t>
            </a:r>
            <a:r>
              <a:rPr lang="en-US" b="1" dirty="0" smtClean="0">
                <a:latin typeface="Courier New" pitchFamily="49" charset="0"/>
                <a:cs typeface="Courier New" pitchFamily="49" charset="0"/>
              </a:rPr>
              <a:t>2578548</a:t>
            </a:r>
            <a:endParaRPr lang="en-GB" b="1"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83CEEAD-97EC-491D-B7A5-1AA7DC10C3D0}"/>
</file>

<file path=customXml/itemProps2.xml><?xml version="1.0" encoding="utf-8"?>
<ds:datastoreItem xmlns:ds="http://schemas.openxmlformats.org/officeDocument/2006/customXml" ds:itemID="{7623D681-2F45-4714-8AD3-920070A52A3B}"/>
</file>

<file path=customXml/itemProps3.xml><?xml version="1.0" encoding="utf-8"?>
<ds:datastoreItem xmlns:ds="http://schemas.openxmlformats.org/officeDocument/2006/customXml" ds:itemID="{7629273B-F9C8-4267-BCF2-4B33475C885B}"/>
</file>

<file path=docProps/app.xml><?xml version="1.0" encoding="utf-8"?>
<Properties xmlns="http://schemas.openxmlformats.org/officeDocument/2006/extended-properties" xmlns:vt="http://schemas.openxmlformats.org/officeDocument/2006/docPropsVTypes">
  <TotalTime>3647</TotalTime>
  <Words>5004</Words>
  <Application>Microsoft Office PowerPoint</Application>
  <PresentationFormat>On-screen Show (4:3)</PresentationFormat>
  <Paragraphs>536</Paragraphs>
  <Slides>26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113</cp:revision>
  <dcterms:created xsi:type="dcterms:W3CDTF">1998-05-09T13:24:56Z</dcterms:created>
  <dcterms:modified xsi:type="dcterms:W3CDTF">2016-05-12T14:56:52Z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