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6.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7.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60" r:id="rId2"/>
    <p:sldId id="427" r:id="rId3"/>
    <p:sldId id="435" r:id="rId4"/>
    <p:sldId id="436" r:id="rId5"/>
    <p:sldId id="437" r:id="rId6"/>
    <p:sldId id="438" r:id="rId7"/>
    <p:sldId id="439" r:id="rId8"/>
    <p:sldId id="440" r:id="rId9"/>
    <p:sldId id="428" r:id="rId10"/>
    <p:sldId id="459" r:id="rId11"/>
    <p:sldId id="441" r:id="rId12"/>
    <p:sldId id="442" r:id="rId13"/>
    <p:sldId id="445" r:id="rId14"/>
    <p:sldId id="443" r:id="rId15"/>
    <p:sldId id="444" r:id="rId16"/>
    <p:sldId id="446" r:id="rId17"/>
    <p:sldId id="447" r:id="rId18"/>
    <p:sldId id="448" r:id="rId19"/>
    <p:sldId id="429" r:id="rId20"/>
    <p:sldId id="449" r:id="rId21"/>
    <p:sldId id="450" r:id="rId22"/>
    <p:sldId id="451" r:id="rId23"/>
    <p:sldId id="452" r:id="rId24"/>
    <p:sldId id="453" r:id="rId25"/>
    <p:sldId id="433" r:id="rId26"/>
    <p:sldId id="434" r:id="rId27"/>
    <p:sldId id="454" r:id="rId28"/>
    <p:sldId id="455" r:id="rId29"/>
    <p:sldId id="456" r:id="rId30"/>
    <p:sldId id="457" r:id="rId31"/>
    <p:sldId id="458" r:id="rId32"/>
    <p:sldId id="317" r:id="rId3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969696"/>
    <a:srgbClr val="003366"/>
    <a:srgbClr val="F8F8FA"/>
    <a:srgbClr val="3366FF"/>
    <a:srgbClr val="FFFF00"/>
    <a:srgbClr val="00FF00"/>
    <a:srgbClr val="FF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730" autoAdjust="0"/>
  </p:normalViewPr>
  <p:slideViewPr>
    <p:cSldViewPr snapToGrid="0" showGuides="1">
      <p:cViewPr>
        <p:scale>
          <a:sx n="100" d="100"/>
          <a:sy n="100" d="100"/>
        </p:scale>
        <p:origin x="-1944" y="-402"/>
      </p:cViewPr>
      <p:guideLst>
        <p:guide orient="horz" pos="3546"/>
        <p:guide pos="3318"/>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1.wmf"/><Relationship Id="rId1" Type="http://schemas.openxmlformats.org/officeDocument/2006/relationships/image" Target="../media/image17.wmf"/><Relationship Id="rId4"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1.wmf"/><Relationship Id="rId1" Type="http://schemas.openxmlformats.org/officeDocument/2006/relationships/image" Target="../media/image1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7.wmf"/><Relationship Id="rId1" Type="http://schemas.openxmlformats.org/officeDocument/2006/relationships/image" Target="../media/image20.wmf"/><Relationship Id="rId4" Type="http://schemas.openxmlformats.org/officeDocument/2006/relationships/image" Target="../media/image2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3.wmf"/><Relationship Id="rId1" Type="http://schemas.openxmlformats.org/officeDocument/2006/relationships/image" Target="../media/image22.wmf"/><Relationship Id="rId5" Type="http://schemas.openxmlformats.org/officeDocument/2006/relationships/image" Target="../media/image10.wmf"/><Relationship Id="rId4" Type="http://schemas.openxmlformats.org/officeDocument/2006/relationships/image" Target="../media/image1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0.wmf"/><Relationship Id="rId1" Type="http://schemas.openxmlformats.org/officeDocument/2006/relationships/image" Target="../media/image24.wmf"/><Relationship Id="rId4" Type="http://schemas.openxmlformats.org/officeDocument/2006/relationships/image" Target="../media/image1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0.wmf"/><Relationship Id="rId1" Type="http://schemas.openxmlformats.org/officeDocument/2006/relationships/image" Target="../media/image24.wmf"/><Relationship Id="rId4" Type="http://schemas.openxmlformats.org/officeDocument/2006/relationships/image" Target="../media/image1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0.wmf"/><Relationship Id="rId1" Type="http://schemas.openxmlformats.org/officeDocument/2006/relationships/image" Target="../media/image24.wmf"/><Relationship Id="rId4" Type="http://schemas.openxmlformats.org/officeDocument/2006/relationships/image" Target="../media/image26.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image" Target="../media/image2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7.wmf"/><Relationship Id="rId4" Type="http://schemas.openxmlformats.org/officeDocument/2006/relationships/image" Target="../media/image28.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30.wmf"/><Relationship Id="rId1" Type="http://schemas.openxmlformats.org/officeDocument/2006/relationships/image" Target="../media/image29.wmf"/><Relationship Id="rId4" Type="http://schemas.openxmlformats.org/officeDocument/2006/relationships/image" Target="../media/image31.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30.wmf"/><Relationship Id="rId1" Type="http://schemas.openxmlformats.org/officeDocument/2006/relationships/image" Target="../media/image29.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4" Type="http://schemas.openxmlformats.org/officeDocument/2006/relationships/image" Target="../media/image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2.wmf"/><Relationship Id="rId5" Type="http://schemas.openxmlformats.org/officeDocument/2006/relationships/image" Target="../media/image10.wmf"/><Relationship Id="rId4"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1.wmf"/><Relationship Id="rId4"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B23C538-F579-4B4D-9DFC-5262F3ED8444}" type="slidenum">
              <a:rPr lang="en-US"/>
              <a:pPr/>
              <a:t>‹#›</a:t>
            </a:fld>
            <a:endParaRPr lang="en-US"/>
          </a:p>
        </p:txBody>
      </p:sp>
    </p:spTree>
    <p:extLst>
      <p:ext uri="{BB962C8B-B14F-4D97-AF65-F5344CB8AC3E}">
        <p14:creationId xmlns:p14="http://schemas.microsoft.com/office/powerpoint/2010/main" val="2455531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896AAE7-C4C7-4F20-AC69-D2CF082D0CE7}" type="slidenum">
              <a:rPr lang="en-US"/>
              <a:pPr/>
              <a:t>‹#›</a:t>
            </a:fld>
            <a:endParaRPr lang="en-US"/>
          </a:p>
        </p:txBody>
      </p:sp>
    </p:spTree>
    <p:extLst>
      <p:ext uri="{BB962C8B-B14F-4D97-AF65-F5344CB8AC3E}">
        <p14:creationId xmlns:p14="http://schemas.microsoft.com/office/powerpoint/2010/main" val="3506943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6BCC0D8-1692-441E-AB15-328C59A962EB}" type="slidenum">
              <a:rPr lang="en-US"/>
              <a:pPr/>
              <a:t>‹#›</a:t>
            </a:fld>
            <a:endParaRPr lang="en-US"/>
          </a:p>
        </p:txBody>
      </p:sp>
    </p:spTree>
    <p:extLst>
      <p:ext uri="{BB962C8B-B14F-4D97-AF65-F5344CB8AC3E}">
        <p14:creationId xmlns:p14="http://schemas.microsoft.com/office/powerpoint/2010/main" val="2019752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B95AA24-2D50-4659-AB65-E238B6EB59E8}" type="slidenum">
              <a:rPr lang="en-US"/>
              <a:pPr/>
              <a:t>‹#›</a:t>
            </a:fld>
            <a:endParaRPr lang="en-US"/>
          </a:p>
        </p:txBody>
      </p:sp>
    </p:spTree>
    <p:extLst>
      <p:ext uri="{BB962C8B-B14F-4D97-AF65-F5344CB8AC3E}">
        <p14:creationId xmlns:p14="http://schemas.microsoft.com/office/powerpoint/2010/main" val="3827644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470DC06-8F9F-42F7-8F3B-C2E7747393A7}" type="slidenum">
              <a:rPr lang="en-US"/>
              <a:pPr/>
              <a:t>‹#›</a:t>
            </a:fld>
            <a:endParaRPr lang="en-US"/>
          </a:p>
        </p:txBody>
      </p:sp>
    </p:spTree>
    <p:extLst>
      <p:ext uri="{BB962C8B-B14F-4D97-AF65-F5344CB8AC3E}">
        <p14:creationId xmlns:p14="http://schemas.microsoft.com/office/powerpoint/2010/main" val="2965092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5C33C30-E6ED-4A7D-98D2-0538209479FA}" type="slidenum">
              <a:rPr lang="en-US"/>
              <a:pPr/>
              <a:t>‹#›</a:t>
            </a:fld>
            <a:endParaRPr lang="en-US"/>
          </a:p>
        </p:txBody>
      </p:sp>
    </p:spTree>
    <p:extLst>
      <p:ext uri="{BB962C8B-B14F-4D97-AF65-F5344CB8AC3E}">
        <p14:creationId xmlns:p14="http://schemas.microsoft.com/office/powerpoint/2010/main" val="2497949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5686852-06FA-4EBE-8589-6A37B4471833}" type="slidenum">
              <a:rPr lang="en-US"/>
              <a:pPr/>
              <a:t>‹#›</a:t>
            </a:fld>
            <a:endParaRPr lang="en-US"/>
          </a:p>
        </p:txBody>
      </p:sp>
    </p:spTree>
    <p:extLst>
      <p:ext uri="{BB962C8B-B14F-4D97-AF65-F5344CB8AC3E}">
        <p14:creationId xmlns:p14="http://schemas.microsoft.com/office/powerpoint/2010/main" val="2832638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04B1C75-B4C2-4FC1-AB93-0F49CF35241B}" type="slidenum">
              <a:rPr lang="en-US"/>
              <a:pPr/>
              <a:t>‹#›</a:t>
            </a:fld>
            <a:endParaRPr lang="en-US"/>
          </a:p>
        </p:txBody>
      </p:sp>
    </p:spTree>
    <p:extLst>
      <p:ext uri="{BB962C8B-B14F-4D97-AF65-F5344CB8AC3E}">
        <p14:creationId xmlns:p14="http://schemas.microsoft.com/office/powerpoint/2010/main" val="12710349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D3628CA-A8C1-469F-B810-159C5949A95F}" type="slidenum">
              <a:rPr lang="en-US"/>
              <a:pPr/>
              <a:t>‹#›</a:t>
            </a:fld>
            <a:endParaRPr lang="en-US"/>
          </a:p>
        </p:txBody>
      </p:sp>
    </p:spTree>
    <p:extLst>
      <p:ext uri="{BB962C8B-B14F-4D97-AF65-F5344CB8AC3E}">
        <p14:creationId xmlns:p14="http://schemas.microsoft.com/office/powerpoint/2010/main" val="4244083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90A6069-DA1E-49AC-9FD5-EF0F6C07F7C3}" type="slidenum">
              <a:rPr lang="en-US"/>
              <a:pPr/>
              <a:t>‹#›</a:t>
            </a:fld>
            <a:endParaRPr lang="en-US"/>
          </a:p>
        </p:txBody>
      </p:sp>
    </p:spTree>
    <p:extLst>
      <p:ext uri="{BB962C8B-B14F-4D97-AF65-F5344CB8AC3E}">
        <p14:creationId xmlns:p14="http://schemas.microsoft.com/office/powerpoint/2010/main" val="2424370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EF15138-24FD-4A04-8178-991AE819EC7B}" type="slidenum">
              <a:rPr lang="en-US"/>
              <a:pPr/>
              <a:t>‹#›</a:t>
            </a:fld>
            <a:endParaRPr lang="en-US"/>
          </a:p>
        </p:txBody>
      </p:sp>
    </p:spTree>
    <p:extLst>
      <p:ext uri="{BB962C8B-B14F-4D97-AF65-F5344CB8AC3E}">
        <p14:creationId xmlns:p14="http://schemas.microsoft.com/office/powerpoint/2010/main" val="8052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6A249586-74DA-4304-890F-6E8A55C6AD7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4.wmf"/><Relationship Id="rId5" Type="http://schemas.openxmlformats.org/officeDocument/2006/relationships/oleObject" Target="../embeddings/oleObject37.bin"/><Relationship Id="rId10" Type="http://schemas.openxmlformats.org/officeDocument/2006/relationships/image" Target="../media/image16.wmf"/><Relationship Id="rId4" Type="http://schemas.openxmlformats.org/officeDocument/2006/relationships/image" Target="../media/image11.wmf"/><Relationship Id="rId9" Type="http://schemas.openxmlformats.org/officeDocument/2006/relationships/oleObject" Target="../embeddings/oleObject39.bin"/></Relationships>
</file>

<file path=ppt/slides/_rels/slide11.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40.bin"/><Relationship Id="rId7"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1.wmf"/><Relationship Id="rId5" Type="http://schemas.openxmlformats.org/officeDocument/2006/relationships/oleObject" Target="../embeddings/oleObject41.bin"/><Relationship Id="rId10" Type="http://schemas.openxmlformats.org/officeDocument/2006/relationships/image" Target="../media/image10.wmf"/><Relationship Id="rId4" Type="http://schemas.openxmlformats.org/officeDocument/2006/relationships/image" Target="../media/image17.wmf"/><Relationship Id="rId9" Type="http://schemas.openxmlformats.org/officeDocument/2006/relationships/oleObject" Target="../embeddings/oleObject43.bin"/></Relationships>
</file>

<file path=ppt/slides/_rels/slide12.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44.bin"/><Relationship Id="rId7"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1.wmf"/><Relationship Id="rId5" Type="http://schemas.openxmlformats.org/officeDocument/2006/relationships/oleObject" Target="../embeddings/oleObject45.bin"/><Relationship Id="rId4" Type="http://schemas.openxmlformats.org/officeDocument/2006/relationships/image" Target="../media/image17.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1.wmf"/><Relationship Id="rId5" Type="http://schemas.openxmlformats.org/officeDocument/2006/relationships/oleObject" Target="../embeddings/oleObject48.bin"/><Relationship Id="rId4" Type="http://schemas.openxmlformats.org/officeDocument/2006/relationships/image" Target="../media/image17.wmf"/></Relationships>
</file>

<file path=ppt/slides/_rels/slide14.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7.wmf"/><Relationship Id="rId5" Type="http://schemas.openxmlformats.org/officeDocument/2006/relationships/oleObject" Target="../embeddings/oleObject50.bin"/><Relationship Id="rId10" Type="http://schemas.openxmlformats.org/officeDocument/2006/relationships/image" Target="../media/image21.wmf"/><Relationship Id="rId4" Type="http://schemas.openxmlformats.org/officeDocument/2006/relationships/image" Target="../media/image20.wmf"/><Relationship Id="rId9" Type="http://schemas.openxmlformats.org/officeDocument/2006/relationships/oleObject" Target="../embeddings/oleObject52.bin"/></Relationships>
</file>

<file path=ppt/slides/_rels/slide15.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23.wmf"/><Relationship Id="rId11" Type="http://schemas.openxmlformats.org/officeDocument/2006/relationships/oleObject" Target="../embeddings/oleObject57.bin"/><Relationship Id="rId5" Type="http://schemas.openxmlformats.org/officeDocument/2006/relationships/oleObject" Target="../embeddings/oleObject54.bin"/><Relationship Id="rId10" Type="http://schemas.openxmlformats.org/officeDocument/2006/relationships/image" Target="../media/image11.wmf"/><Relationship Id="rId4" Type="http://schemas.openxmlformats.org/officeDocument/2006/relationships/image" Target="../media/image22.wmf"/><Relationship Id="rId9" Type="http://schemas.openxmlformats.org/officeDocument/2006/relationships/oleObject" Target="../embeddings/oleObject56.bin"/></Relationships>
</file>

<file path=ppt/slides/_rels/slide1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8.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0.wmf"/><Relationship Id="rId5" Type="http://schemas.openxmlformats.org/officeDocument/2006/relationships/oleObject" Target="../embeddings/oleObject59.bin"/><Relationship Id="rId10" Type="http://schemas.openxmlformats.org/officeDocument/2006/relationships/image" Target="../media/image11.wmf"/><Relationship Id="rId4" Type="http://schemas.openxmlformats.org/officeDocument/2006/relationships/image" Target="../media/image24.wmf"/><Relationship Id="rId9" Type="http://schemas.openxmlformats.org/officeDocument/2006/relationships/oleObject" Target="../embeddings/oleObject61.bin"/></Relationships>
</file>

<file path=ppt/slides/_rels/slide1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0.wmf"/><Relationship Id="rId5" Type="http://schemas.openxmlformats.org/officeDocument/2006/relationships/oleObject" Target="../embeddings/oleObject63.bin"/><Relationship Id="rId10" Type="http://schemas.openxmlformats.org/officeDocument/2006/relationships/image" Target="../media/image11.wmf"/><Relationship Id="rId4" Type="http://schemas.openxmlformats.org/officeDocument/2006/relationships/image" Target="../media/image24.wmf"/><Relationship Id="rId9" Type="http://schemas.openxmlformats.org/officeDocument/2006/relationships/oleObject" Target="../embeddings/oleObject65.bin"/></Relationships>
</file>

<file path=ppt/slides/_rels/slide18.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66.bin"/><Relationship Id="rId7" Type="http://schemas.openxmlformats.org/officeDocument/2006/relationships/oleObject" Target="../embeddings/oleObject68.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0.wmf"/><Relationship Id="rId5" Type="http://schemas.openxmlformats.org/officeDocument/2006/relationships/oleObject" Target="../embeddings/oleObject67.bin"/><Relationship Id="rId10" Type="http://schemas.openxmlformats.org/officeDocument/2006/relationships/image" Target="../media/image26.wmf"/><Relationship Id="rId4" Type="http://schemas.openxmlformats.org/officeDocument/2006/relationships/image" Target="../media/image24.wmf"/><Relationship Id="rId9" Type="http://schemas.openxmlformats.org/officeDocument/2006/relationships/oleObject" Target="../embeddings/oleObject69.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8.wmf"/><Relationship Id="rId5" Type="http://schemas.openxmlformats.org/officeDocument/2006/relationships/oleObject" Target="../embeddings/oleObject71.bin"/><Relationship Id="rId4" Type="http://schemas.openxmlformats.org/officeDocument/2006/relationships/image" Target="../media/image27.wmf"/></Relationships>
</file>

<file path=ppt/slides/_rels/slide2.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8.wmf"/><Relationship Id="rId5" Type="http://schemas.openxmlformats.org/officeDocument/2006/relationships/oleObject" Target="../embeddings/oleObject73.bin"/><Relationship Id="rId4" Type="http://schemas.openxmlformats.org/officeDocument/2006/relationships/image" Target="../media/image27.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8.wmf"/><Relationship Id="rId5" Type="http://schemas.openxmlformats.org/officeDocument/2006/relationships/oleObject" Target="../embeddings/oleObject75.bin"/><Relationship Id="rId4" Type="http://schemas.openxmlformats.org/officeDocument/2006/relationships/image" Target="../media/image27.wmf"/></Relationships>
</file>

<file path=ppt/slides/_rels/slide22.xml.rels><?xml version="1.0" encoding="UTF-8" standalone="yes"?>
<Relationships xmlns="http://schemas.openxmlformats.org/package/2006/relationships"><Relationship Id="rId8" Type="http://schemas.openxmlformats.org/officeDocument/2006/relationships/image" Target="../media/image30.wmf"/><Relationship Id="rId3" Type="http://schemas.openxmlformats.org/officeDocument/2006/relationships/oleObject" Target="../embeddings/oleObject76.bin"/><Relationship Id="rId7"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29.wmf"/><Relationship Id="rId5" Type="http://schemas.openxmlformats.org/officeDocument/2006/relationships/oleObject" Target="../embeddings/oleObject77.bin"/><Relationship Id="rId10" Type="http://schemas.openxmlformats.org/officeDocument/2006/relationships/image" Target="../media/image28.wmf"/><Relationship Id="rId4" Type="http://schemas.openxmlformats.org/officeDocument/2006/relationships/image" Target="../media/image27.wmf"/><Relationship Id="rId9" Type="http://schemas.openxmlformats.org/officeDocument/2006/relationships/oleObject" Target="../embeddings/oleObject79.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82.bin"/><Relationship Id="rId3" Type="http://schemas.openxmlformats.org/officeDocument/2006/relationships/image" Target="../media/image32.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81.bin"/><Relationship Id="rId11" Type="http://schemas.openxmlformats.org/officeDocument/2006/relationships/image" Target="../media/image31.wmf"/><Relationship Id="rId5" Type="http://schemas.openxmlformats.org/officeDocument/2006/relationships/image" Target="../media/image29.wmf"/><Relationship Id="rId10" Type="http://schemas.openxmlformats.org/officeDocument/2006/relationships/oleObject" Target="../embeddings/oleObject83.bin"/><Relationship Id="rId4" Type="http://schemas.openxmlformats.org/officeDocument/2006/relationships/oleObject" Target="../embeddings/oleObject80.bin"/><Relationship Id="rId9" Type="http://schemas.openxmlformats.org/officeDocument/2006/relationships/image" Target="../media/image10.wmf"/></Relationships>
</file>

<file path=ppt/slides/_rels/slide24.xml.rels><?xml version="1.0" encoding="UTF-8" standalone="yes"?>
<Relationships xmlns="http://schemas.openxmlformats.org/package/2006/relationships"><Relationship Id="rId3" Type="http://schemas.openxmlformats.org/officeDocument/2006/relationships/image" Target="../media/image32.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85.bin"/><Relationship Id="rId5" Type="http://schemas.openxmlformats.org/officeDocument/2006/relationships/image" Target="../media/image29.wmf"/><Relationship Id="rId4" Type="http://schemas.openxmlformats.org/officeDocument/2006/relationships/oleObject" Target="../embeddings/oleObject84.bin"/></Relationships>
</file>

<file path=ppt/slides/_rels/slide25.xml.rels><?xml version="1.0" encoding="UTF-8" standalone="yes"?>
<Relationships xmlns="http://schemas.openxmlformats.org/package/2006/relationships"><Relationship Id="rId3" Type="http://schemas.openxmlformats.org/officeDocument/2006/relationships/image" Target="../media/image33.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oleObject" Target="../embeddings/oleObject87.bin"/><Relationship Id="rId5" Type="http://schemas.openxmlformats.org/officeDocument/2006/relationships/image" Target="../media/image29.wmf"/><Relationship Id="rId4" Type="http://schemas.openxmlformats.org/officeDocument/2006/relationships/oleObject" Target="../embeddings/oleObject86.bin"/></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90.bin"/><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89.bin"/><Relationship Id="rId5" Type="http://schemas.openxmlformats.org/officeDocument/2006/relationships/image" Target="../media/image29.wmf"/><Relationship Id="rId4" Type="http://schemas.openxmlformats.org/officeDocument/2006/relationships/oleObject" Target="../embeddings/oleObject88.bin"/><Relationship Id="rId9" Type="http://schemas.openxmlformats.org/officeDocument/2006/relationships/image" Target="../media/image19.wmf"/></Relationships>
</file>

<file path=ppt/slides/_rels/slide27.x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92.bin"/><Relationship Id="rId5" Type="http://schemas.openxmlformats.org/officeDocument/2006/relationships/image" Target="../media/image29.wmf"/><Relationship Id="rId4" Type="http://schemas.openxmlformats.org/officeDocument/2006/relationships/oleObject" Target="../embeddings/oleObject91.bin"/></Relationships>
</file>

<file path=ppt/slides/_rels/slide28.x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oleObject" Target="../embeddings/oleObject94.bin"/><Relationship Id="rId5" Type="http://schemas.openxmlformats.org/officeDocument/2006/relationships/image" Target="../media/image29.wmf"/><Relationship Id="rId4" Type="http://schemas.openxmlformats.org/officeDocument/2006/relationships/oleObject" Target="../embeddings/oleObject93.bin"/></Relationships>
</file>

<file path=ppt/slides/_rels/slide29.x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oleObject" Target="../embeddings/oleObject96.bin"/><Relationship Id="rId5" Type="http://schemas.openxmlformats.org/officeDocument/2006/relationships/image" Target="../media/image29.wmf"/><Relationship Id="rId4" Type="http://schemas.openxmlformats.org/officeDocument/2006/relationships/oleObject" Target="../embeddings/oleObject95.bin"/></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8.bin"/></Relationships>
</file>

<file path=ppt/slides/_rels/slide30.x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98.bin"/><Relationship Id="rId5" Type="http://schemas.openxmlformats.org/officeDocument/2006/relationships/image" Target="../media/image29.wmf"/><Relationship Id="rId4" Type="http://schemas.openxmlformats.org/officeDocument/2006/relationships/oleObject" Target="../embeddings/oleObject97.bin"/></Relationships>
</file>

<file path=ppt/slides/_rels/slide31.x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0.wmf"/><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100.bin"/><Relationship Id="rId5" Type="http://schemas.openxmlformats.org/officeDocument/2006/relationships/image" Target="../media/image29.wmf"/><Relationship Id="rId4" Type="http://schemas.openxmlformats.org/officeDocument/2006/relationships/oleObject" Target="../embeddings/oleObject99.bin"/></Relationships>
</file>

<file path=ppt/slides/_rels/slide3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10.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14.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16.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0.bin"/></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22.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2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5.bin"/></Relationships>
</file>

<file path=ppt/slides/_rels/slide8.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31.bin"/><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7.wmf"/><Relationship Id="rId11" Type="http://schemas.openxmlformats.org/officeDocument/2006/relationships/oleObject" Target="../embeddings/oleObject30.bin"/><Relationship Id="rId5" Type="http://schemas.openxmlformats.org/officeDocument/2006/relationships/oleObject" Target="../embeddings/oleObject27.bin"/><Relationship Id="rId10" Type="http://schemas.openxmlformats.org/officeDocument/2006/relationships/image" Target="../media/image9.wmf"/><Relationship Id="rId4" Type="http://schemas.openxmlformats.org/officeDocument/2006/relationships/image" Target="../media/image2.wmf"/><Relationship Id="rId9" Type="http://schemas.openxmlformats.org/officeDocument/2006/relationships/oleObject" Target="../embeddings/oleObject29.bin"/></Relationships>
</file>

<file path=ppt/slides/_rels/slide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2.wmf"/><Relationship Id="rId5" Type="http://schemas.openxmlformats.org/officeDocument/2006/relationships/oleObject" Target="../embeddings/oleObject33.bin"/><Relationship Id="rId10" Type="http://schemas.openxmlformats.org/officeDocument/2006/relationships/image" Target="../media/image13.wmf"/><Relationship Id="rId4" Type="http://schemas.openxmlformats.org/officeDocument/2006/relationships/image" Target="../media/image11.wmf"/><Relationship Id="rId9" Type="http://schemas.openxmlformats.org/officeDocument/2006/relationships/oleObject" Target="../embeddings/oleObject3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8: </a:t>
            </a:r>
            <a:r>
              <a:rPr lang="en-US" dirty="0">
                <a:solidFill>
                  <a:schemeClr val="bg1"/>
                </a:solidFill>
                <a:latin typeface="Arial" pitchFamily="34" charset="0"/>
                <a:cs typeface="Arial" pitchFamily="34" charset="0"/>
              </a:rPr>
              <a:t>Stochastic Regressors and Measurement Errors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571068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0" y="1764000"/>
            <a:ext cx="9144000" cy="12289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914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a:solidFill>
                  <a:srgbClr val="3366FF"/>
                </a:solidFill>
              </a:rPr>
              <a:t>9</a:t>
            </a:r>
          </a:p>
        </p:txBody>
      </p:sp>
      <p:sp>
        <p:nvSpPr>
          <p:cNvPr id="2191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However</a:t>
            </a:r>
            <a:r>
              <a:rPr lang="en-GB" sz="1500" b="1" dirty="0"/>
              <a:t>, </a:t>
            </a:r>
            <a:r>
              <a:rPr lang="en-GB" b="1" dirty="0"/>
              <a:t> </a:t>
            </a:r>
            <a:r>
              <a:rPr lang="en-GB" b="1" dirty="0" smtClean="0"/>
              <a:t>            </a:t>
            </a:r>
            <a:r>
              <a:rPr lang="en-GB" sz="1500" b="1" dirty="0" smtClean="0"/>
              <a:t>still </a:t>
            </a:r>
            <a:r>
              <a:rPr lang="en-GB" sz="1500" b="1" dirty="0"/>
              <a:t>does not have a limiting distribution because its mean increases with </a:t>
            </a:r>
            <a:r>
              <a:rPr lang="en-GB" sz="1500" b="1" i="1" dirty="0"/>
              <a:t>n</a:t>
            </a:r>
            <a:r>
              <a:rPr lang="en-GB" sz="1500" b="1" dirty="0"/>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6"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 name="Rectangle 4"/>
          <p:cNvSpPr>
            <a:spLocks noChangeArrowheads="1"/>
          </p:cNvSpPr>
          <p:nvPr/>
        </p:nvSpPr>
        <p:spPr bwMode="auto">
          <a:xfrm>
            <a:off x="0" y="3116550"/>
            <a:ext cx="9144000" cy="798225"/>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50942" name="Equation" r:id="rId3" imgW="3149280" imgH="876240" progId="Equation.DSMT4">
                  <p:embed/>
                </p:oleObj>
              </mc:Choice>
              <mc:Fallback>
                <p:oleObj name="Equation" r:id="rId3" imgW="3149280" imgH="87624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200855062"/>
              </p:ext>
            </p:extLst>
          </p:nvPr>
        </p:nvGraphicFramePr>
        <p:xfrm>
          <a:off x="1706563" y="3267075"/>
          <a:ext cx="4762500" cy="544513"/>
        </p:xfrm>
        <a:graphic>
          <a:graphicData uri="http://schemas.openxmlformats.org/presentationml/2006/ole">
            <mc:AlternateContent xmlns:mc="http://schemas.openxmlformats.org/markup-compatibility/2006">
              <mc:Choice xmlns:v="urn:schemas-microsoft-com:vml" Requires="v">
                <p:oleObj spid="_x0000_s250943" name="Equation" r:id="rId5" imgW="4762440" imgH="545760" progId="Equation.DSMT4">
                  <p:embed/>
                </p:oleObj>
              </mc:Choice>
              <mc:Fallback>
                <p:oleObj name="Equation" r:id="rId5" imgW="4762440" imgH="545760" progId="Equation.DSMT4">
                  <p:embed/>
                  <p:pic>
                    <p:nvPicPr>
                      <p:cNvPr id="0" name="Object 1"/>
                      <p:cNvPicPr>
                        <a:picLocks noChangeAspect="1" noChangeArrowheads="1"/>
                      </p:cNvPicPr>
                      <p:nvPr/>
                    </p:nvPicPr>
                    <p:blipFill>
                      <a:blip r:embed="rId6"/>
                      <a:srcRect/>
                      <a:stretch>
                        <a:fillRect/>
                      </a:stretch>
                    </p:blipFill>
                    <p:spPr bwMode="auto">
                      <a:xfrm>
                        <a:off x="1706563" y="3267075"/>
                        <a:ext cx="4762500"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44677153"/>
              </p:ext>
            </p:extLst>
          </p:nvPr>
        </p:nvGraphicFramePr>
        <p:xfrm>
          <a:off x="1862138" y="1920875"/>
          <a:ext cx="4127500" cy="874713"/>
        </p:xfrm>
        <a:graphic>
          <a:graphicData uri="http://schemas.openxmlformats.org/presentationml/2006/ole">
            <mc:AlternateContent xmlns:mc="http://schemas.openxmlformats.org/markup-compatibility/2006">
              <mc:Choice xmlns:v="urn:schemas-microsoft-com:vml" Requires="v">
                <p:oleObj spid="_x0000_s250944" name="Equation" r:id="rId7" imgW="4127400" imgH="876240" progId="Equation.DSMT4">
                  <p:embed/>
                </p:oleObj>
              </mc:Choice>
              <mc:Fallback>
                <p:oleObj name="Equation" r:id="rId7" imgW="4127400" imgH="876240" progId="Equation.DSMT4">
                  <p:embed/>
                  <p:pic>
                    <p:nvPicPr>
                      <p:cNvPr id="0" name="Object 17"/>
                      <p:cNvPicPr>
                        <a:picLocks noChangeAspect="1" noChangeArrowheads="1"/>
                      </p:cNvPicPr>
                      <p:nvPr/>
                    </p:nvPicPr>
                    <p:blipFill>
                      <a:blip r:embed="rId8"/>
                      <a:srcRect/>
                      <a:stretch>
                        <a:fillRect/>
                      </a:stretch>
                    </p:blipFill>
                    <p:spPr bwMode="auto">
                      <a:xfrm>
                        <a:off x="1862138" y="1920875"/>
                        <a:ext cx="41275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992562879"/>
              </p:ext>
            </p:extLst>
          </p:nvPr>
        </p:nvGraphicFramePr>
        <p:xfrm>
          <a:off x="1295400" y="5849938"/>
          <a:ext cx="609600" cy="290512"/>
        </p:xfrm>
        <a:graphic>
          <a:graphicData uri="http://schemas.openxmlformats.org/presentationml/2006/ole">
            <mc:AlternateContent xmlns:mc="http://schemas.openxmlformats.org/markup-compatibility/2006">
              <mc:Choice xmlns:v="urn:schemas-microsoft-com:vml" Requires="v">
                <p:oleObj spid="_x0000_s250945" name="Equation" r:id="rId9" imgW="939392" imgH="444307" progId="Equation.DSMT4">
                  <p:embed/>
                </p:oleObj>
              </mc:Choice>
              <mc:Fallback>
                <p:oleObj name="Equation" r:id="rId9" imgW="939392" imgH="444307"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5849938"/>
                        <a:ext cx="6096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568533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245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10</a:t>
            </a:r>
            <a:endParaRPr lang="en-US" sz="1000" dirty="0">
              <a:solidFill>
                <a:srgbClr val="3366FF"/>
              </a:solidFill>
            </a:endParaRPr>
          </a:p>
        </p:txBody>
      </p:sp>
      <p:sp>
        <p:nvSpPr>
          <p:cNvPr id="2324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So instead, consider </a:t>
            </a:r>
            <a:r>
              <a:rPr lang="en-GB" sz="1500" b="1" dirty="0" smtClean="0"/>
              <a:t>                       .  </a:t>
            </a:r>
            <a:r>
              <a:rPr lang="en-GB" sz="1500" b="1" dirty="0"/>
              <a:t>Since </a:t>
            </a:r>
            <a:r>
              <a:rPr lang="en-GB" sz="1500" b="1" dirty="0" smtClean="0"/>
              <a:t>       tends </a:t>
            </a:r>
            <a:r>
              <a:rPr lang="en-GB" sz="1500" b="1" dirty="0"/>
              <a:t>to </a:t>
            </a:r>
            <a:r>
              <a:rPr lang="en-GB" sz="1500" b="1" i="1" dirty="0">
                <a:latin typeface="Symbol" pitchFamily="18" charset="2"/>
              </a:rPr>
              <a:t>b</a:t>
            </a:r>
            <a:r>
              <a:rPr lang="en-GB" sz="1500" b="1" baseline="-25000" dirty="0"/>
              <a:t>2</a:t>
            </a:r>
            <a:r>
              <a:rPr lang="en-GB" sz="1500" b="1" dirty="0"/>
              <a:t> as the sample size becomes large, this does have a limiting distribution with zero mean and stable variance.</a:t>
            </a:r>
            <a:r>
              <a:rPr lang="en-US" sz="1500" dirty="0"/>
              <a:t> </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2549" name="Equation" r:id="rId3" imgW="4559040" imgH="876240" progId="Equation.DSMT4">
                  <p:embed/>
                </p:oleObj>
              </mc:Choice>
              <mc:Fallback>
                <p:oleObj name="Equation" r:id="rId3" imgW="4559040" imgH="87624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2461" name="Rectangle 13"/>
          <p:cNvSpPr>
            <a:spLocks noChangeArrowheads="1"/>
          </p:cNvSpPr>
          <p:nvPr/>
        </p:nvSpPr>
        <p:spPr bwMode="auto">
          <a:xfrm>
            <a:off x="3086100" y="1866901"/>
            <a:ext cx="2952750" cy="914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2550" name="Equation" r:id="rId5" imgW="3149280" imgH="876240" progId="Equation.DSMT4">
                  <p:embed/>
                </p:oleObj>
              </mc:Choice>
              <mc:Fallback>
                <p:oleObj name="Equation" r:id="rId5" imgW="3149280" imgH="8762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334897983"/>
              </p:ext>
            </p:extLst>
          </p:nvPr>
        </p:nvGraphicFramePr>
        <p:xfrm>
          <a:off x="2335213" y="5848350"/>
          <a:ext cx="1177925" cy="331788"/>
        </p:xfrm>
        <a:graphic>
          <a:graphicData uri="http://schemas.openxmlformats.org/presentationml/2006/ole">
            <mc:AlternateContent xmlns:mc="http://schemas.openxmlformats.org/markup-compatibility/2006">
              <mc:Choice xmlns:v="urn:schemas-microsoft-com:vml" Requires="v">
                <p:oleObj spid="_x0000_s232551" name="Equation" r:id="rId7" imgW="1815840" imgH="507960" progId="Equation.DSMT4">
                  <p:embed/>
                </p:oleObj>
              </mc:Choice>
              <mc:Fallback>
                <p:oleObj name="Equation" r:id="rId7" imgW="1815840" imgH="507960" progId="Equation.DSMT4">
                  <p:embed/>
                  <p:pic>
                    <p:nvPicPr>
                      <p:cNvPr id="0" name="Object 3"/>
                      <p:cNvPicPr>
                        <a:picLocks noChangeAspect="1" noChangeArrowheads="1"/>
                      </p:cNvPicPr>
                      <p:nvPr/>
                    </p:nvPicPr>
                    <p:blipFill>
                      <a:blip r:embed="rId8"/>
                      <a:srcRect/>
                      <a:stretch>
                        <a:fillRect/>
                      </a:stretch>
                    </p:blipFill>
                    <p:spPr bwMode="auto">
                      <a:xfrm>
                        <a:off x="2335213" y="5848350"/>
                        <a:ext cx="1177925"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869871819"/>
              </p:ext>
            </p:extLst>
          </p:nvPr>
        </p:nvGraphicFramePr>
        <p:xfrm>
          <a:off x="4257675" y="5854700"/>
          <a:ext cx="304800" cy="280988"/>
        </p:xfrm>
        <a:graphic>
          <a:graphicData uri="http://schemas.openxmlformats.org/presentationml/2006/ole">
            <mc:AlternateContent xmlns:mc="http://schemas.openxmlformats.org/markup-compatibility/2006">
              <mc:Choice xmlns:v="urn:schemas-microsoft-com:vml" Requires="v">
                <p:oleObj spid="_x0000_s232552" name="Equation" r:id="rId9" imgW="469696" imgH="431613" progId="Equation.DSMT4">
                  <p:embed/>
                </p:oleObj>
              </mc:Choice>
              <mc:Fallback>
                <p:oleObj name="Equation" r:id="rId9" imgW="469696" imgH="431613" progId="Equation.DSMT4">
                  <p:embed/>
                  <p:pic>
                    <p:nvPicPr>
                      <p:cNvPr id="0"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7675" y="58547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347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11</a:t>
            </a:r>
            <a:endParaRPr lang="en-US" sz="1000" dirty="0">
              <a:solidFill>
                <a:srgbClr val="3366FF"/>
              </a:solidFill>
            </a:endParaRPr>
          </a:p>
        </p:txBody>
      </p:sp>
      <p:sp>
        <p:nvSpPr>
          <p:cNvPr id="23347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Under conditions that are usually satisfied in regressions using cross-sectional data, it can then be shown that we can apply a central limit theorem and demonstrate that</a:t>
            </a:r>
            <a:r>
              <a:rPr lang="en-GB" sz="1500" dirty="0"/>
              <a:t> </a:t>
            </a:r>
            <a:r>
              <a:rPr lang="en-GB" sz="1500" dirty="0" smtClean="0"/>
              <a:t>               </a:t>
            </a:r>
            <a:r>
              <a:rPr lang="en-GB" sz="1500" b="1" dirty="0" smtClean="0"/>
              <a:t>   has </a:t>
            </a:r>
            <a:r>
              <a:rPr lang="en-GB" sz="1500" b="1" dirty="0"/>
              <a:t>the limiting normal distribution shown.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6"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3561" name="Equation" r:id="rId3" imgW="4559040" imgH="876240" progId="Equation.DSMT4">
                  <p:embed/>
                </p:oleObj>
              </mc:Choice>
              <mc:Fallback>
                <p:oleObj name="Equation" r:id="rId3" imgW="4559040" imgH="87624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3562" name="Equation" r:id="rId5" imgW="3149280" imgH="876240" progId="Equation.DSMT4">
                  <p:embed/>
                </p:oleObj>
              </mc:Choice>
              <mc:Fallback>
                <p:oleObj name="Equation" r:id="rId5" imgW="3149280" imgH="8762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578928229"/>
              </p:ext>
            </p:extLst>
          </p:nvPr>
        </p:nvGraphicFramePr>
        <p:xfrm>
          <a:off x="7497763" y="6067425"/>
          <a:ext cx="1177925" cy="331788"/>
        </p:xfrm>
        <a:graphic>
          <a:graphicData uri="http://schemas.openxmlformats.org/presentationml/2006/ole">
            <mc:AlternateContent xmlns:mc="http://schemas.openxmlformats.org/markup-compatibility/2006">
              <mc:Choice xmlns:v="urn:schemas-microsoft-com:vml" Requires="v">
                <p:oleObj spid="_x0000_s233563" name="Equation" r:id="rId7" imgW="1815840" imgH="507960" progId="Equation.DSMT4">
                  <p:embed/>
                </p:oleObj>
              </mc:Choice>
              <mc:Fallback>
                <p:oleObj name="Equation" r:id="rId7" imgW="1815840" imgH="507960"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7763" y="6067425"/>
                        <a:ext cx="1177925"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65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2365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arrow with a </a:t>
            </a:r>
            <a:r>
              <a:rPr lang="en-GB" sz="1500" b="1" i="1"/>
              <a:t>d</a:t>
            </a:r>
            <a:r>
              <a:rPr lang="en-GB" sz="1500" b="1"/>
              <a:t> over it means ‘has limiting distribution’.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6"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6626" name="Equation" r:id="rId3" imgW="4559040" imgH="876240" progId="Equation.DSMT4">
                  <p:embed/>
                </p:oleObj>
              </mc:Choice>
              <mc:Fallback>
                <p:oleObj name="Equation" r:id="rId3" imgW="4559040" imgH="876240" progId="Equation.DSMT4">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6627" name="Equation" r:id="rId5" imgW="3149280" imgH="876240" progId="Equation.DSMT4">
                  <p:embed/>
                </p:oleObj>
              </mc:Choice>
              <mc:Fallback>
                <p:oleObj name="Equation" r:id="rId5" imgW="3149280" imgH="87624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45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2345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Having established this, we can now start working backwards and say that, for sufficiently large samples, as an approximation,  </a:t>
            </a:r>
            <a:r>
              <a:rPr lang="en-GB" sz="1500" b="1" dirty="0" smtClean="0"/>
              <a:t>                 has </a:t>
            </a:r>
            <a:r>
              <a:rPr lang="en-GB" sz="1500" b="1" dirty="0"/>
              <a:t>the distribution shown.  (~ means ‘is distributed as’.)</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8" name="Rectangle 4"/>
          <p:cNvSpPr>
            <a:spLocks noChangeArrowheads="1"/>
          </p:cNvSpPr>
          <p:nvPr/>
        </p:nvSpPr>
        <p:spPr bwMode="auto">
          <a:xfrm>
            <a:off x="0" y="2988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245561395"/>
              </p:ext>
            </p:extLst>
          </p:nvPr>
        </p:nvGraphicFramePr>
        <p:xfrm>
          <a:off x="2212975" y="3087688"/>
          <a:ext cx="4679950" cy="895350"/>
        </p:xfrm>
        <a:graphic>
          <a:graphicData uri="http://schemas.openxmlformats.org/presentationml/2006/ole">
            <mc:AlternateContent xmlns:mc="http://schemas.openxmlformats.org/markup-compatibility/2006">
              <mc:Choice xmlns:v="urn:schemas-microsoft-com:vml" Requires="v">
                <p:oleObj spid="_x0000_s234623" name="Equation" r:id="rId3" imgW="4673520" imgH="901440" progId="Equation.DSMT4">
                  <p:embed/>
                </p:oleObj>
              </mc:Choice>
              <mc:Fallback>
                <p:oleObj name="Equation" r:id="rId3" imgW="4673520" imgH="901440" progId="Equation.DSMT4">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2975" y="3087688"/>
                        <a:ext cx="46799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4624" name="Equation" r:id="rId5" imgW="4559040" imgH="876240" progId="Equation.DSMT4">
                  <p:embed/>
                </p:oleObj>
              </mc:Choice>
              <mc:Fallback>
                <p:oleObj name="Equation" r:id="rId5" imgW="4559040" imgH="876240"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4625" name="Equation" r:id="rId7" imgW="3149280" imgH="876240" progId="Equation.DSMT4">
                  <p:embed/>
                </p:oleObj>
              </mc:Choice>
              <mc:Fallback>
                <p:oleObj name="Equation" r:id="rId7" imgW="3149280" imgH="876240"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830494832"/>
              </p:ext>
            </p:extLst>
          </p:nvPr>
        </p:nvGraphicFramePr>
        <p:xfrm>
          <a:off x="3740150" y="6067425"/>
          <a:ext cx="882650" cy="331788"/>
        </p:xfrm>
        <a:graphic>
          <a:graphicData uri="http://schemas.openxmlformats.org/presentationml/2006/ole">
            <mc:AlternateContent xmlns:mc="http://schemas.openxmlformats.org/markup-compatibility/2006">
              <mc:Choice xmlns:v="urn:schemas-microsoft-com:vml" Requires="v">
                <p:oleObj spid="_x0000_s234626" name="Equation" r:id="rId9" imgW="1358640" imgH="507960" progId="Equation.DSMT4">
                  <p:embed/>
                </p:oleObj>
              </mc:Choice>
              <mc:Fallback>
                <p:oleObj name="Equation" r:id="rId9" imgW="1358640" imgH="507960" progId="Equation.DSMT4">
                  <p:embed/>
                  <p:pic>
                    <p:nvPicPr>
                      <p:cNvPr id="0" name="Object 4"/>
                      <p:cNvPicPr>
                        <a:picLocks noChangeAspect="1" noChangeArrowheads="1"/>
                      </p:cNvPicPr>
                      <p:nvPr/>
                    </p:nvPicPr>
                    <p:blipFill>
                      <a:blip r:embed="rId10"/>
                      <a:srcRect/>
                      <a:stretch>
                        <a:fillRect/>
                      </a:stretch>
                    </p:blipFill>
                    <p:spPr bwMode="auto">
                      <a:xfrm>
                        <a:off x="3740150" y="6067425"/>
                        <a:ext cx="882650"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5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2355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can then say that, as an approximation, for sufficiently large samples, </a:t>
            </a:r>
            <a:r>
              <a:rPr lang="en-GB" sz="1500" b="1" dirty="0" smtClean="0"/>
              <a:t>      is </a:t>
            </a:r>
            <a:r>
              <a:rPr lang="en-GB" sz="1500" b="1" dirty="0"/>
              <a:t>distributed as shown, and use this assertion as justification for performing the usual tests.  This is what was intended by equation (</a:t>
            </a:r>
            <a:r>
              <a:rPr lang="en-GB" sz="1500" b="1" dirty="0" smtClean="0"/>
              <a:t>8.52).</a:t>
            </a:r>
            <a:r>
              <a:rPr lang="en-US" sz="1500" dirty="0" smtClean="0"/>
              <a:t> </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4" name="Rectangle 4"/>
          <p:cNvSpPr>
            <a:spLocks noChangeArrowheads="1"/>
          </p:cNvSpPr>
          <p:nvPr/>
        </p:nvSpPr>
        <p:spPr bwMode="auto">
          <a:xfrm>
            <a:off x="0" y="4211999"/>
            <a:ext cx="9144000" cy="1169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9" name="Rectangle 4"/>
          <p:cNvSpPr>
            <a:spLocks noChangeArrowheads="1"/>
          </p:cNvSpPr>
          <p:nvPr/>
        </p:nvSpPr>
        <p:spPr bwMode="auto">
          <a:xfrm>
            <a:off x="0" y="2988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3151451"/>
              </p:ext>
            </p:extLst>
          </p:nvPr>
        </p:nvGraphicFramePr>
        <p:xfrm>
          <a:off x="3065463" y="4329113"/>
          <a:ext cx="4095750" cy="920750"/>
        </p:xfrm>
        <a:graphic>
          <a:graphicData uri="http://schemas.openxmlformats.org/presentationml/2006/ole">
            <mc:AlternateContent xmlns:mc="http://schemas.openxmlformats.org/markup-compatibility/2006">
              <mc:Choice xmlns:v="urn:schemas-microsoft-com:vml" Requires="v">
                <p:oleObj spid="_x0000_s235685" name="Equation" r:id="rId3" imgW="4089240" imgH="927000" progId="Equation.DSMT4">
                  <p:embed/>
                </p:oleObj>
              </mc:Choice>
              <mc:Fallback>
                <p:oleObj name="Equation" r:id="rId3" imgW="4089240" imgH="927000" progId="Equation.DSMT4">
                  <p:embed/>
                  <p:pic>
                    <p:nvPicPr>
                      <p:cNvPr id="0" name="Object 24"/>
                      <p:cNvPicPr>
                        <a:picLocks noChangeAspect="1" noChangeArrowheads="1"/>
                      </p:cNvPicPr>
                      <p:nvPr/>
                    </p:nvPicPr>
                    <p:blipFill>
                      <a:blip r:embed="rId4"/>
                      <a:srcRect/>
                      <a:stretch>
                        <a:fillRect/>
                      </a:stretch>
                    </p:blipFill>
                    <p:spPr bwMode="auto">
                      <a:xfrm>
                        <a:off x="3065463" y="4329113"/>
                        <a:ext cx="40957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45561395"/>
              </p:ext>
            </p:extLst>
          </p:nvPr>
        </p:nvGraphicFramePr>
        <p:xfrm>
          <a:off x="2212975" y="3087688"/>
          <a:ext cx="4679950" cy="895350"/>
        </p:xfrm>
        <a:graphic>
          <a:graphicData uri="http://schemas.openxmlformats.org/presentationml/2006/ole">
            <mc:AlternateContent xmlns:mc="http://schemas.openxmlformats.org/markup-compatibility/2006">
              <mc:Choice xmlns:v="urn:schemas-microsoft-com:vml" Requires="v">
                <p:oleObj spid="_x0000_s235686" name="Equation" r:id="rId5" imgW="4673520" imgH="901440" progId="Equation.DSMT4">
                  <p:embed/>
                </p:oleObj>
              </mc:Choice>
              <mc:Fallback>
                <p:oleObj name="Equation" r:id="rId5" imgW="4673520" imgH="901440" progId="Equation.DSMT4">
                  <p:embed/>
                  <p:pic>
                    <p:nvPicPr>
                      <p:cNvPr id="0" name="Object 10"/>
                      <p:cNvPicPr>
                        <a:picLocks noChangeAspect="1" noChangeArrowheads="1"/>
                      </p:cNvPicPr>
                      <p:nvPr/>
                    </p:nvPicPr>
                    <p:blipFill>
                      <a:blip r:embed="rId6"/>
                      <a:srcRect/>
                      <a:stretch>
                        <a:fillRect/>
                      </a:stretch>
                    </p:blipFill>
                    <p:spPr bwMode="auto">
                      <a:xfrm>
                        <a:off x="2212975" y="3087688"/>
                        <a:ext cx="46799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5687" name="Equation" r:id="rId7" imgW="4559040" imgH="876240" progId="Equation.DSMT4">
                  <p:embed/>
                </p:oleObj>
              </mc:Choice>
              <mc:Fallback>
                <p:oleObj name="Equation" r:id="rId7" imgW="4559040" imgH="8762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5688" name="Equation" r:id="rId9" imgW="3149280" imgH="876240" progId="Equation.DSMT4">
                  <p:embed/>
                </p:oleObj>
              </mc:Choice>
              <mc:Fallback>
                <p:oleObj name="Equation" r:id="rId9" imgW="3149280" imgH="876240"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169307005"/>
              </p:ext>
            </p:extLst>
          </p:nvPr>
        </p:nvGraphicFramePr>
        <p:xfrm>
          <a:off x="7088188" y="5854700"/>
          <a:ext cx="304800" cy="280988"/>
        </p:xfrm>
        <a:graphic>
          <a:graphicData uri="http://schemas.openxmlformats.org/presentationml/2006/ole">
            <mc:AlternateContent xmlns:mc="http://schemas.openxmlformats.org/markup-compatibility/2006">
              <mc:Choice xmlns:v="urn:schemas-microsoft-com:vml" Requires="v">
                <p:oleObj spid="_x0000_s235689" name="Equation" r:id="rId11" imgW="469696" imgH="431613" progId="Equation.DSMT4">
                  <p:embed/>
                </p:oleObj>
              </mc:Choice>
              <mc:Fallback>
                <p:oleObj name="Equation" r:id="rId11" imgW="469696" imgH="431613"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88188" y="58547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757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2375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Of course, we need to be more precise about what we mean by a ‘sufficiently large’ sample, and ‘as an approximation’.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1" name="Rectangle 4"/>
          <p:cNvSpPr>
            <a:spLocks noChangeArrowheads="1"/>
          </p:cNvSpPr>
          <p:nvPr/>
        </p:nvSpPr>
        <p:spPr bwMode="auto">
          <a:xfrm>
            <a:off x="0" y="4211999"/>
            <a:ext cx="9144000" cy="1169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4"/>
          <p:cNvSpPr>
            <a:spLocks noChangeArrowheads="1"/>
          </p:cNvSpPr>
          <p:nvPr/>
        </p:nvSpPr>
        <p:spPr bwMode="auto">
          <a:xfrm>
            <a:off x="0" y="2988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3151451"/>
              </p:ext>
            </p:extLst>
          </p:nvPr>
        </p:nvGraphicFramePr>
        <p:xfrm>
          <a:off x="3065463" y="4329113"/>
          <a:ext cx="4095750" cy="920750"/>
        </p:xfrm>
        <a:graphic>
          <a:graphicData uri="http://schemas.openxmlformats.org/presentationml/2006/ole">
            <mc:AlternateContent xmlns:mc="http://schemas.openxmlformats.org/markup-compatibility/2006">
              <mc:Choice xmlns:v="urn:schemas-microsoft-com:vml" Requires="v">
                <p:oleObj spid="_x0000_s237722" name="Equation" r:id="rId3" imgW="4089240" imgH="927000" progId="Equation.DSMT4">
                  <p:embed/>
                </p:oleObj>
              </mc:Choice>
              <mc:Fallback>
                <p:oleObj name="Equation" r:id="rId3" imgW="408924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5463" y="4329113"/>
                        <a:ext cx="40957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45561395"/>
              </p:ext>
            </p:extLst>
          </p:nvPr>
        </p:nvGraphicFramePr>
        <p:xfrm>
          <a:off x="2212975" y="3087688"/>
          <a:ext cx="4679950" cy="895350"/>
        </p:xfrm>
        <a:graphic>
          <a:graphicData uri="http://schemas.openxmlformats.org/presentationml/2006/ole">
            <mc:AlternateContent xmlns:mc="http://schemas.openxmlformats.org/markup-compatibility/2006">
              <mc:Choice xmlns:v="urn:schemas-microsoft-com:vml" Requires="v">
                <p:oleObj spid="_x0000_s237723" name="Equation" r:id="rId5" imgW="4673520" imgH="901440" progId="Equation.DSMT4">
                  <p:embed/>
                </p:oleObj>
              </mc:Choice>
              <mc:Fallback>
                <p:oleObj name="Equation" r:id="rId5" imgW="4673520" imgH="9014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2975" y="3087688"/>
                        <a:ext cx="46799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7724" name="Equation" r:id="rId7" imgW="4559040" imgH="876240" progId="Equation.DSMT4">
                  <p:embed/>
                </p:oleObj>
              </mc:Choice>
              <mc:Fallback>
                <p:oleObj name="Equation" r:id="rId7" imgW="4559040" imgH="8762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7725" name="Equation" r:id="rId9" imgW="3149280" imgH="876240" progId="Equation.DSMT4">
                  <p:embed/>
                </p:oleObj>
              </mc:Choice>
              <mc:Fallback>
                <p:oleObj name="Equation" r:id="rId9" imgW="3149280" imgH="876240"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85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2385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cannot do this mathematically.  This was why we resorted to asymptotic analysis in the first place.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1" name="Rectangle 4"/>
          <p:cNvSpPr>
            <a:spLocks noChangeArrowheads="1"/>
          </p:cNvSpPr>
          <p:nvPr/>
        </p:nvSpPr>
        <p:spPr bwMode="auto">
          <a:xfrm>
            <a:off x="0" y="4211999"/>
            <a:ext cx="9144000" cy="1169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4"/>
          <p:cNvSpPr>
            <a:spLocks noChangeArrowheads="1"/>
          </p:cNvSpPr>
          <p:nvPr/>
        </p:nvSpPr>
        <p:spPr bwMode="auto">
          <a:xfrm>
            <a:off x="0" y="2988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3151451"/>
              </p:ext>
            </p:extLst>
          </p:nvPr>
        </p:nvGraphicFramePr>
        <p:xfrm>
          <a:off x="3065463" y="4329113"/>
          <a:ext cx="4095750" cy="920750"/>
        </p:xfrm>
        <a:graphic>
          <a:graphicData uri="http://schemas.openxmlformats.org/presentationml/2006/ole">
            <mc:AlternateContent xmlns:mc="http://schemas.openxmlformats.org/markup-compatibility/2006">
              <mc:Choice xmlns:v="urn:schemas-microsoft-com:vml" Requires="v">
                <p:oleObj spid="_x0000_s238756" name="Equation" r:id="rId3" imgW="4089240" imgH="927000" progId="Equation.DSMT4">
                  <p:embed/>
                </p:oleObj>
              </mc:Choice>
              <mc:Fallback>
                <p:oleObj name="Equation" r:id="rId3" imgW="408924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5463" y="4329113"/>
                        <a:ext cx="40957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45561395"/>
              </p:ext>
            </p:extLst>
          </p:nvPr>
        </p:nvGraphicFramePr>
        <p:xfrm>
          <a:off x="2212975" y="3087688"/>
          <a:ext cx="4679950" cy="895350"/>
        </p:xfrm>
        <a:graphic>
          <a:graphicData uri="http://schemas.openxmlformats.org/presentationml/2006/ole">
            <mc:AlternateContent xmlns:mc="http://schemas.openxmlformats.org/markup-compatibility/2006">
              <mc:Choice xmlns:v="urn:schemas-microsoft-com:vml" Requires="v">
                <p:oleObj spid="_x0000_s238757" name="Equation" r:id="rId5" imgW="4673520" imgH="901440" progId="Equation.DSMT4">
                  <p:embed/>
                </p:oleObj>
              </mc:Choice>
              <mc:Fallback>
                <p:oleObj name="Equation" r:id="rId5" imgW="4673520" imgH="9014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2975" y="3087688"/>
                        <a:ext cx="46799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8758" name="Equation" r:id="rId7" imgW="4559040" imgH="876240" progId="Equation.DSMT4">
                  <p:embed/>
                </p:oleObj>
              </mc:Choice>
              <mc:Fallback>
                <p:oleObj name="Equation" r:id="rId7" imgW="4559040" imgH="876240"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8759" name="Equation" r:id="rId9" imgW="3149280" imgH="876240" progId="Equation.DSMT4">
                  <p:embed/>
                </p:oleObj>
              </mc:Choice>
              <mc:Fallback>
                <p:oleObj name="Equation" r:id="rId9" imgW="3149280" imgH="876240" progId="Equation.DSMT4">
                  <p:embed/>
                  <p:pic>
                    <p:nvPicPr>
                      <p:cNvPr id="0"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4"/>
          <p:cNvSpPr>
            <a:spLocks noChangeArrowheads="1"/>
          </p:cNvSpPr>
          <p:nvPr/>
        </p:nvSpPr>
        <p:spPr bwMode="auto">
          <a:xfrm>
            <a:off x="0" y="4211999"/>
            <a:ext cx="9144000" cy="1169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4"/>
          <p:cNvSpPr>
            <a:spLocks noChangeArrowheads="1"/>
          </p:cNvSpPr>
          <p:nvPr/>
        </p:nvSpPr>
        <p:spPr bwMode="auto">
          <a:xfrm>
            <a:off x="0" y="2988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96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2396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Instead, the usual procedure is to set up a Monte Carlo experiment using a model appropriate to the context.  The answers will depend on the nature of the model, the correlation between </a:t>
            </a:r>
            <a:r>
              <a:rPr lang="en-GB" sz="1500" b="1" i="1"/>
              <a:t>X</a:t>
            </a:r>
            <a:r>
              <a:rPr lang="en-GB" sz="1500" b="1"/>
              <a:t> and </a:t>
            </a:r>
            <a:r>
              <a:rPr lang="en-GB" sz="1500" b="1" i="1"/>
              <a:t>u</a:t>
            </a:r>
            <a:r>
              <a:rPr lang="en-GB" sz="1500" b="1"/>
              <a:t>, and the correlation between </a:t>
            </a:r>
            <a:r>
              <a:rPr lang="en-GB" sz="1500" b="1" i="1"/>
              <a:t>X</a:t>
            </a:r>
            <a:r>
              <a:rPr lang="en-GB" sz="1500" b="1"/>
              <a:t> and </a:t>
            </a:r>
            <a:r>
              <a:rPr lang="en-GB" sz="1500" b="1" i="1"/>
              <a:t>Z</a:t>
            </a:r>
            <a:r>
              <a:rPr lang="en-GB" sz="1500" b="1"/>
              <a: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4"/>
          <p:cNvSpPr>
            <a:spLocks noChangeArrowheads="1"/>
          </p:cNvSpPr>
          <p:nvPr/>
        </p:nvSpPr>
        <p:spPr bwMode="auto">
          <a:xfrm>
            <a:off x="0" y="1764000"/>
            <a:ext cx="9144000" cy="111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3"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913151451"/>
              </p:ext>
            </p:extLst>
          </p:nvPr>
        </p:nvGraphicFramePr>
        <p:xfrm>
          <a:off x="3065463" y="4329113"/>
          <a:ext cx="4095750" cy="920750"/>
        </p:xfrm>
        <a:graphic>
          <a:graphicData uri="http://schemas.openxmlformats.org/presentationml/2006/ole">
            <mc:AlternateContent xmlns:mc="http://schemas.openxmlformats.org/markup-compatibility/2006">
              <mc:Choice xmlns:v="urn:schemas-microsoft-com:vml" Requires="v">
                <p:oleObj spid="_x0000_s239782" name="Equation" r:id="rId3" imgW="4089240" imgH="927000" progId="Equation.DSMT4">
                  <p:embed/>
                </p:oleObj>
              </mc:Choice>
              <mc:Fallback>
                <p:oleObj name="Equation" r:id="rId3" imgW="4089240" imgH="9270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5463" y="4329113"/>
                        <a:ext cx="40957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245561395"/>
              </p:ext>
            </p:extLst>
          </p:nvPr>
        </p:nvGraphicFramePr>
        <p:xfrm>
          <a:off x="2212975" y="3087688"/>
          <a:ext cx="4679950" cy="895350"/>
        </p:xfrm>
        <a:graphic>
          <a:graphicData uri="http://schemas.openxmlformats.org/presentationml/2006/ole">
            <mc:AlternateContent xmlns:mc="http://schemas.openxmlformats.org/markup-compatibility/2006">
              <mc:Choice xmlns:v="urn:schemas-microsoft-com:vml" Requires="v">
                <p:oleObj spid="_x0000_s239783" name="Equation" r:id="rId5" imgW="4673520" imgH="901440" progId="Equation.DSMT4">
                  <p:embed/>
                </p:oleObj>
              </mc:Choice>
              <mc:Fallback>
                <p:oleObj name="Equation" r:id="rId5" imgW="4673520" imgH="90144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2975" y="3087688"/>
                        <a:ext cx="467995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145842697"/>
              </p:ext>
            </p:extLst>
          </p:nvPr>
        </p:nvGraphicFramePr>
        <p:xfrm>
          <a:off x="1284288" y="1881188"/>
          <a:ext cx="4552950" cy="869950"/>
        </p:xfrm>
        <a:graphic>
          <a:graphicData uri="http://schemas.openxmlformats.org/presentationml/2006/ole">
            <mc:AlternateContent xmlns:mc="http://schemas.openxmlformats.org/markup-compatibility/2006">
              <mc:Choice xmlns:v="urn:schemas-microsoft-com:vml" Requires="v">
                <p:oleObj spid="_x0000_s239784" name="Equation" r:id="rId7" imgW="4559040" imgH="876240" progId="Equation.DSMT4">
                  <p:embed/>
                </p:oleObj>
              </mc:Choice>
              <mc:Fallback>
                <p:oleObj name="Equation" r:id="rId7" imgW="4559040" imgH="876240" progId="Equation.DSMT4">
                  <p:embed/>
                  <p:pic>
                    <p:nvPicPr>
                      <p:cNvPr id="0" name="Object 8"/>
                      <p:cNvPicPr>
                        <a:picLocks noChangeAspect="1" noChangeArrowheads="1"/>
                      </p:cNvPicPr>
                      <p:nvPr/>
                    </p:nvPicPr>
                    <p:blipFill>
                      <a:blip r:embed="rId8"/>
                      <a:srcRect/>
                      <a:stretch>
                        <a:fillRect/>
                      </a:stretch>
                    </p:blipFill>
                    <p:spPr bwMode="auto">
                      <a:xfrm>
                        <a:off x="1284288" y="1881188"/>
                        <a:ext cx="4552950"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39785" name="Equation" r:id="rId9" imgW="3149280" imgH="876240" progId="Equation.DSMT4">
                  <p:embed/>
                </p:oleObj>
              </mc:Choice>
              <mc:Fallback>
                <p:oleObj name="Equation" r:id="rId9" imgW="3149280" imgH="876240" progId="Equation.DSMT4">
                  <p:embed/>
                  <p:pic>
                    <p:nvPicPr>
                      <p:cNvPr id="0" name="Object 6"/>
                      <p:cNvPicPr>
                        <a:picLocks noChangeAspect="1" noChangeArrowheads="1"/>
                      </p:cNvPicPr>
                      <p:nvPr/>
                    </p:nvPicPr>
                    <p:blipFill>
                      <a:blip r:embed="rId10"/>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016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2201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we have the model shown and the observations on </a:t>
            </a:r>
            <a:r>
              <a:rPr lang="en-GB" sz="1500" b="1" i="1"/>
              <a:t>Z</a:t>
            </a:r>
            <a:r>
              <a:rPr lang="en-GB" sz="1500" b="1"/>
              <a:t>, </a:t>
            </a:r>
            <a:r>
              <a:rPr lang="en-GB" sz="1500" b="1" i="1"/>
              <a:t>V</a:t>
            </a:r>
            <a:r>
              <a:rPr lang="en-GB" sz="1500" b="1"/>
              <a:t>, and </a:t>
            </a:r>
            <a:r>
              <a:rPr lang="en-GB" sz="1500" b="1" i="1"/>
              <a:t>u</a:t>
            </a:r>
            <a:r>
              <a:rPr lang="en-GB" sz="1500" b="1"/>
              <a:t> are drawn independently from a normal distribution with mean zero and unit variance.  We will think of </a:t>
            </a:r>
            <a:r>
              <a:rPr lang="en-GB" sz="1500" b="1" i="1"/>
              <a:t>Z</a:t>
            </a:r>
            <a:r>
              <a:rPr lang="en-GB" sz="1500" b="1"/>
              <a:t> and </a:t>
            </a:r>
            <a:r>
              <a:rPr lang="en-GB" sz="1500" b="1" i="1"/>
              <a:t>V</a:t>
            </a:r>
            <a:r>
              <a:rPr lang="en-GB" sz="1500" b="1"/>
              <a:t> as variables and of </a:t>
            </a:r>
            <a:r>
              <a:rPr lang="en-GB" sz="1500" b="1" i="1"/>
              <a:t>u</a:t>
            </a:r>
            <a:r>
              <a:rPr lang="en-GB" sz="1500" b="1"/>
              <a:t> as a disturbance term in the model.  </a:t>
            </a:r>
            <a:r>
              <a:rPr lang="en-GB" sz="1500" b="1" i="1">
                <a:latin typeface="Symbol" pitchFamily="18" charset="2"/>
              </a:rPr>
              <a:t>l</a:t>
            </a:r>
            <a:r>
              <a:rPr lang="en-GB" sz="1500" b="1" baseline="-25000"/>
              <a:t>1</a:t>
            </a:r>
            <a:r>
              <a:rPr lang="en-GB" sz="1500" b="1"/>
              <a:t> and </a:t>
            </a:r>
            <a:r>
              <a:rPr lang="en-GB" sz="1500" b="1" i="1">
                <a:latin typeface="Symbol" pitchFamily="18" charset="2"/>
              </a:rPr>
              <a:t>l</a:t>
            </a:r>
            <a:r>
              <a:rPr lang="en-GB" sz="1500" b="1" baseline="-25000"/>
              <a:t>2</a:t>
            </a:r>
            <a:r>
              <a:rPr lang="en-GB" sz="1500" b="1"/>
              <a:t> are constants.</a:t>
            </a:r>
            <a:r>
              <a:rPr lang="en-GB" sz="1500"/>
              <a:t> </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7"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679583227"/>
              </p:ext>
            </p:extLst>
          </p:nvPr>
        </p:nvGraphicFramePr>
        <p:xfrm>
          <a:off x="5311775" y="618150"/>
          <a:ext cx="2349500" cy="361950"/>
        </p:xfrm>
        <a:graphic>
          <a:graphicData uri="http://schemas.openxmlformats.org/presentationml/2006/ole">
            <mc:AlternateContent xmlns:mc="http://schemas.openxmlformats.org/markup-compatibility/2006">
              <mc:Choice xmlns:v="urn:schemas-microsoft-com:vml" Requires="v">
                <p:oleObj spid="_x0000_s220244" name="Equation" r:id="rId3" imgW="2349360" imgH="368280" progId="Equation.3">
                  <p:embed/>
                </p:oleObj>
              </mc:Choice>
              <mc:Fallback>
                <p:oleObj name="Equation" r:id="rId3" imgW="23493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1775" y="618150"/>
                        <a:ext cx="23495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154423832"/>
              </p:ext>
            </p:extLst>
          </p:nvPr>
        </p:nvGraphicFramePr>
        <p:xfrm>
          <a:off x="1573213" y="619125"/>
          <a:ext cx="2178050" cy="361950"/>
        </p:xfrm>
        <a:graphic>
          <a:graphicData uri="http://schemas.openxmlformats.org/presentationml/2006/ole">
            <mc:AlternateContent xmlns:mc="http://schemas.openxmlformats.org/markup-compatibility/2006">
              <mc:Choice xmlns:v="urn:schemas-microsoft-com:vml" Requires="v">
                <p:oleObj spid="_x0000_s220245" name="Equation" r:id="rId5" imgW="2184400" imgH="368300" progId="Equation.3">
                  <p:embed/>
                </p:oleObj>
              </mc:Choice>
              <mc:Fallback>
                <p:oleObj name="Equation" r:id="rId5" imgW="21844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213" y="619125"/>
                        <a:ext cx="21780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4"/>
          <p:cNvSpPr>
            <a:spLocks noChangeArrowheads="1"/>
          </p:cNvSpPr>
          <p:nvPr/>
        </p:nvSpPr>
        <p:spPr bwMode="auto">
          <a:xfrm>
            <a:off x="0" y="1146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 name="TextBox 16"/>
          <p:cNvSpPr txBox="1">
            <a:spLocks noChangeArrowheads="1"/>
          </p:cNvSpPr>
          <p:nvPr/>
        </p:nvSpPr>
        <p:spPr bwMode="auto">
          <a:xfrm>
            <a:off x="1143000" y="1214438"/>
            <a:ext cx="6943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dirty="0" smtClean="0"/>
              <a:t>Z</a:t>
            </a:r>
            <a:r>
              <a:rPr lang="en-GB" sz="1800" b="1" dirty="0" smtClean="0"/>
              <a:t>, </a:t>
            </a:r>
            <a:r>
              <a:rPr lang="en-GB" sz="1800" b="1" i="1" dirty="0" smtClean="0"/>
              <a:t>V</a:t>
            </a:r>
            <a:r>
              <a:rPr lang="en-GB" sz="1800" b="1" dirty="0" smtClean="0"/>
              <a:t>, and </a:t>
            </a:r>
            <a:r>
              <a:rPr lang="en-GB" sz="1800" b="1" i="1" dirty="0" smtClean="0"/>
              <a:t>u</a:t>
            </a:r>
            <a:r>
              <a:rPr lang="en-GB" sz="1800" b="1" dirty="0" smtClean="0"/>
              <a:t> are drawn independently from </a:t>
            </a:r>
            <a:r>
              <a:rPr lang="en-GB" sz="1800" b="1" i="1" dirty="0" smtClean="0"/>
              <a:t>N</a:t>
            </a:r>
            <a:r>
              <a:rPr lang="en-GB" sz="1800" b="1" dirty="0" smtClean="0"/>
              <a:t>(0,1) distributions.</a:t>
            </a:r>
            <a:endParaRPr lang="en-GB" sz="1800" b="1"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685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0685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06858" name="Text Box 10"/>
          <p:cNvSpPr txBox="1">
            <a:spLocks noChangeArrowheads="1"/>
          </p:cNvSpPr>
          <p:nvPr/>
        </p:nvSpPr>
        <p:spPr bwMode="auto">
          <a:xfrm>
            <a:off x="301625" y="5833839"/>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asymptotic variance of the IV estimator is given by the expression shown.  It is the expression for the variance of the OLS estimator, multiplied by the square of the reciprocal of the correlation between </a:t>
            </a:r>
            <a:r>
              <a:rPr lang="en-GB" sz="1500" b="1" i="1"/>
              <a:t>X</a:t>
            </a:r>
            <a:r>
              <a:rPr lang="en-GB" sz="1500" b="1"/>
              <a:t> and </a:t>
            </a:r>
            <a:r>
              <a:rPr lang="en-GB" sz="1500" b="1" i="1"/>
              <a:t>Z</a:t>
            </a:r>
            <a:r>
              <a:rPr lang="en-GB" sz="1500" b="1"/>
              <a:t>.</a:t>
            </a:r>
            <a:endParaRPr lang="en-GB" sz="1500" b="1">
              <a:latin typeface="Times New Roman" pitchFamily="18" charset="0"/>
            </a:endParaRPr>
          </a:p>
        </p:txBody>
      </p:sp>
      <p:sp>
        <p:nvSpPr>
          <p:cNvPr id="17"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5"/>
          <p:cNvGraphicFramePr>
            <a:graphicFrameLocks noChangeAspect="1"/>
          </p:cNvGraphicFramePr>
          <p:nvPr>
            <p:extLst>
              <p:ext uri="{D42A27DB-BD31-4B8C-83A1-F6EECF244321}">
                <p14:modId xmlns:p14="http://schemas.microsoft.com/office/powerpoint/2010/main" val="3382423658"/>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06980"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06981"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06982"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06983"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10"/>
          <p:cNvSpPr>
            <a:spLocks noChangeArrowheads="1"/>
          </p:cNvSpPr>
          <p:nvPr/>
        </p:nvSpPr>
        <p:spPr bwMode="auto">
          <a:xfrm>
            <a:off x="2311400" y="2895601"/>
            <a:ext cx="5183188" cy="23336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064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24064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By construction, </a:t>
            </a:r>
            <a:r>
              <a:rPr lang="en-GB" sz="1500" b="1" i="1"/>
              <a:t>X</a:t>
            </a:r>
            <a:r>
              <a:rPr lang="en-GB" sz="1500" b="1"/>
              <a:t> is not independent of </a:t>
            </a:r>
            <a:r>
              <a:rPr lang="en-GB" sz="1500" b="1" i="1"/>
              <a:t>u</a:t>
            </a:r>
            <a:r>
              <a:rPr lang="en-GB" sz="1500" b="1"/>
              <a:t> and so Assumption B.7 is violated when we fit the regression of </a:t>
            </a:r>
            <a:r>
              <a:rPr lang="en-GB" sz="1500" b="1" i="1"/>
              <a:t>Y</a:t>
            </a:r>
            <a:r>
              <a:rPr lang="en-GB" sz="1500" b="1"/>
              <a:t> on </a:t>
            </a:r>
            <a:r>
              <a:rPr lang="en-GB" sz="1500" b="1" i="1"/>
              <a:t>X</a:t>
            </a:r>
            <a:r>
              <a:rPr lang="en-GB" sz="1500" b="1"/>
              <a:t>.  OLS will yield inconsistent estimates and the standard errors and other diagnostics will be invalid.</a:t>
            </a:r>
            <a:r>
              <a:rPr lang="en-US" sz="1500"/>
              <a:t> </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7"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679583227"/>
              </p:ext>
            </p:extLst>
          </p:nvPr>
        </p:nvGraphicFramePr>
        <p:xfrm>
          <a:off x="5311775" y="618150"/>
          <a:ext cx="2349500" cy="361950"/>
        </p:xfrm>
        <a:graphic>
          <a:graphicData uri="http://schemas.openxmlformats.org/presentationml/2006/ole">
            <mc:AlternateContent xmlns:mc="http://schemas.openxmlformats.org/markup-compatibility/2006">
              <mc:Choice xmlns:v="urn:schemas-microsoft-com:vml" Requires="v">
                <p:oleObj spid="_x0000_s240721" name="Equation" r:id="rId3" imgW="2349360" imgH="368280" progId="Equation.3">
                  <p:embed/>
                </p:oleObj>
              </mc:Choice>
              <mc:Fallback>
                <p:oleObj name="Equation" r:id="rId3" imgW="23493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1775" y="618150"/>
                        <a:ext cx="23495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154423832"/>
              </p:ext>
            </p:extLst>
          </p:nvPr>
        </p:nvGraphicFramePr>
        <p:xfrm>
          <a:off x="1573213" y="619125"/>
          <a:ext cx="2178050" cy="361950"/>
        </p:xfrm>
        <a:graphic>
          <a:graphicData uri="http://schemas.openxmlformats.org/presentationml/2006/ole">
            <mc:AlternateContent xmlns:mc="http://schemas.openxmlformats.org/markup-compatibility/2006">
              <mc:Choice xmlns:v="urn:schemas-microsoft-com:vml" Requires="v">
                <p:oleObj spid="_x0000_s240722" name="Equation" r:id="rId5" imgW="2184400" imgH="368300" progId="Equation.3">
                  <p:embed/>
                </p:oleObj>
              </mc:Choice>
              <mc:Fallback>
                <p:oleObj name="Equation" r:id="rId5" imgW="21844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213" y="619125"/>
                        <a:ext cx="21780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4"/>
          <p:cNvSpPr>
            <a:spLocks noChangeArrowheads="1"/>
          </p:cNvSpPr>
          <p:nvPr/>
        </p:nvSpPr>
        <p:spPr bwMode="auto">
          <a:xfrm>
            <a:off x="0" y="1146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TextBox 16"/>
          <p:cNvSpPr txBox="1">
            <a:spLocks noChangeArrowheads="1"/>
          </p:cNvSpPr>
          <p:nvPr/>
        </p:nvSpPr>
        <p:spPr bwMode="auto">
          <a:xfrm>
            <a:off x="1143000" y="1214438"/>
            <a:ext cx="6943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dirty="0" smtClean="0"/>
              <a:t>Z</a:t>
            </a:r>
            <a:r>
              <a:rPr lang="en-GB" sz="1800" b="1" dirty="0" smtClean="0"/>
              <a:t>, </a:t>
            </a:r>
            <a:r>
              <a:rPr lang="en-GB" sz="1800" b="1" i="1" dirty="0" smtClean="0"/>
              <a:t>V</a:t>
            </a:r>
            <a:r>
              <a:rPr lang="en-GB" sz="1800" b="1" dirty="0" smtClean="0"/>
              <a:t>, and </a:t>
            </a:r>
            <a:r>
              <a:rPr lang="en-GB" sz="1800" b="1" i="1" dirty="0" smtClean="0"/>
              <a:t>u</a:t>
            </a:r>
            <a:r>
              <a:rPr lang="en-GB" sz="1800" b="1" dirty="0" smtClean="0"/>
              <a:t> are drawn independently from </a:t>
            </a:r>
            <a:r>
              <a:rPr lang="en-GB" sz="1800" b="1" i="1" dirty="0" smtClean="0"/>
              <a:t>N</a:t>
            </a:r>
            <a:r>
              <a:rPr lang="en-GB" sz="1800" b="1" dirty="0" smtClean="0"/>
              <a:t>(0,1) distributions.</a:t>
            </a:r>
            <a:endParaRPr lang="en-GB" sz="1800" b="1"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166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2416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Z</a:t>
            </a:r>
            <a:r>
              <a:rPr lang="en-GB" sz="1500" b="1"/>
              <a:t> is correlated with </a:t>
            </a:r>
            <a:r>
              <a:rPr lang="en-GB" sz="1500" b="1" i="1"/>
              <a:t>X</a:t>
            </a:r>
            <a:r>
              <a:rPr lang="en-GB" sz="1500" b="1"/>
              <a:t>, but independent of </a:t>
            </a:r>
            <a:r>
              <a:rPr lang="en-GB" sz="1500" b="1" i="1"/>
              <a:t>u</a:t>
            </a:r>
            <a:r>
              <a:rPr lang="en-GB" sz="1500" b="1"/>
              <a:t>, and so can serve as an instrument.  (</a:t>
            </a:r>
            <a:r>
              <a:rPr lang="en-GB" sz="1500" b="1" i="1"/>
              <a:t>V</a:t>
            </a:r>
            <a:r>
              <a:rPr lang="en-GB" sz="1500" b="1"/>
              <a:t> is included as a component of </a:t>
            </a:r>
            <a:r>
              <a:rPr lang="en-GB" sz="1500" b="1" i="1"/>
              <a:t>X</a:t>
            </a:r>
            <a:r>
              <a:rPr lang="en-GB" sz="1500" b="1"/>
              <a:t> in order to provide some variation in </a:t>
            </a:r>
            <a:r>
              <a:rPr lang="en-GB" sz="1500" b="1" i="1"/>
              <a:t>X</a:t>
            </a:r>
            <a:r>
              <a:rPr lang="en-GB" sz="1500" b="1"/>
              <a:t> not connected with either the instrument or the disturbance term.)</a:t>
            </a:r>
            <a:endParaRPr lang="en-GB" sz="150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7"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3679583227"/>
              </p:ext>
            </p:extLst>
          </p:nvPr>
        </p:nvGraphicFramePr>
        <p:xfrm>
          <a:off x="5311775" y="618150"/>
          <a:ext cx="2349500" cy="361950"/>
        </p:xfrm>
        <a:graphic>
          <a:graphicData uri="http://schemas.openxmlformats.org/presentationml/2006/ole">
            <mc:AlternateContent xmlns:mc="http://schemas.openxmlformats.org/markup-compatibility/2006">
              <mc:Choice xmlns:v="urn:schemas-microsoft-com:vml" Requires="v">
                <p:oleObj spid="_x0000_s241747" name="Equation" r:id="rId3" imgW="2349360" imgH="368280" progId="Equation.3">
                  <p:embed/>
                </p:oleObj>
              </mc:Choice>
              <mc:Fallback>
                <p:oleObj name="Equation" r:id="rId3" imgW="23493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1775" y="618150"/>
                        <a:ext cx="23495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2154423832"/>
              </p:ext>
            </p:extLst>
          </p:nvPr>
        </p:nvGraphicFramePr>
        <p:xfrm>
          <a:off x="1573213" y="619125"/>
          <a:ext cx="2178050" cy="361950"/>
        </p:xfrm>
        <a:graphic>
          <a:graphicData uri="http://schemas.openxmlformats.org/presentationml/2006/ole">
            <mc:AlternateContent xmlns:mc="http://schemas.openxmlformats.org/markup-compatibility/2006">
              <mc:Choice xmlns:v="urn:schemas-microsoft-com:vml" Requires="v">
                <p:oleObj spid="_x0000_s241748" name="Equation" r:id="rId5" imgW="2184400" imgH="368300" progId="Equation.3">
                  <p:embed/>
                </p:oleObj>
              </mc:Choice>
              <mc:Fallback>
                <p:oleObj name="Equation" r:id="rId5" imgW="21844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3213" y="619125"/>
                        <a:ext cx="21780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Rectangle 4"/>
          <p:cNvSpPr>
            <a:spLocks noChangeArrowheads="1"/>
          </p:cNvSpPr>
          <p:nvPr/>
        </p:nvSpPr>
        <p:spPr bwMode="auto">
          <a:xfrm>
            <a:off x="0" y="1146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1" name="TextBox 16"/>
          <p:cNvSpPr txBox="1">
            <a:spLocks noChangeArrowheads="1"/>
          </p:cNvSpPr>
          <p:nvPr/>
        </p:nvSpPr>
        <p:spPr bwMode="auto">
          <a:xfrm>
            <a:off x="1143000" y="1214438"/>
            <a:ext cx="69437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dirty="0" smtClean="0"/>
              <a:t>Z</a:t>
            </a:r>
            <a:r>
              <a:rPr lang="en-GB" sz="1800" b="1" dirty="0" smtClean="0"/>
              <a:t>, </a:t>
            </a:r>
            <a:r>
              <a:rPr lang="en-GB" sz="1800" b="1" i="1" dirty="0" smtClean="0"/>
              <a:t>V</a:t>
            </a:r>
            <a:r>
              <a:rPr lang="en-GB" sz="1800" b="1" dirty="0" smtClean="0"/>
              <a:t>, and </a:t>
            </a:r>
            <a:r>
              <a:rPr lang="en-GB" sz="1800" b="1" i="1" dirty="0" smtClean="0"/>
              <a:t>u</a:t>
            </a:r>
            <a:r>
              <a:rPr lang="en-GB" sz="1800" b="1" dirty="0" smtClean="0"/>
              <a:t> are drawn independently from </a:t>
            </a:r>
            <a:r>
              <a:rPr lang="en-GB" sz="1800" b="1" i="1" dirty="0" smtClean="0"/>
              <a:t>N</a:t>
            </a:r>
            <a:r>
              <a:rPr lang="en-GB" sz="1800" b="1" dirty="0" smtClean="0"/>
              <a:t>(0,1) distributions.</a:t>
            </a:r>
            <a:endParaRPr lang="en-GB" sz="1800" b="1" i="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269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21</a:t>
            </a:r>
            <a:endParaRPr lang="en-US" sz="1000" dirty="0">
              <a:solidFill>
                <a:srgbClr val="3366FF"/>
              </a:solidFill>
            </a:endParaRPr>
          </a:p>
        </p:txBody>
      </p:sp>
      <p:sp>
        <p:nvSpPr>
          <p:cNvPr id="24269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set </a:t>
            </a:r>
            <a:r>
              <a:rPr lang="en-GB" sz="1500" b="1" i="1">
                <a:latin typeface="Symbol" pitchFamily="18" charset="2"/>
              </a:rPr>
              <a:t>b</a:t>
            </a:r>
            <a:r>
              <a:rPr lang="en-GB" sz="1500" b="1" baseline="-25000"/>
              <a:t>1</a:t>
            </a:r>
            <a:r>
              <a:rPr lang="en-GB" sz="1500" b="1"/>
              <a:t> = 10, </a:t>
            </a:r>
            <a:r>
              <a:rPr lang="en-GB" sz="1500" b="1" i="1">
                <a:latin typeface="Symbol" pitchFamily="18" charset="2"/>
              </a:rPr>
              <a:t>b</a:t>
            </a:r>
            <a:r>
              <a:rPr lang="en-GB" sz="1500" b="1" baseline="-25000"/>
              <a:t>2</a:t>
            </a:r>
            <a:r>
              <a:rPr lang="en-GB" sz="1500" b="1"/>
              <a:t> = 5, </a:t>
            </a:r>
            <a:r>
              <a:rPr lang="en-GB" sz="1500" b="1" i="1">
                <a:latin typeface="Symbol" pitchFamily="18" charset="2"/>
              </a:rPr>
              <a:t>l</a:t>
            </a:r>
            <a:r>
              <a:rPr lang="en-GB" sz="1500" b="1" baseline="-25000"/>
              <a:t>1</a:t>
            </a:r>
            <a:r>
              <a:rPr lang="en-GB" sz="1500" b="1"/>
              <a:t> = 0.5, and </a:t>
            </a:r>
            <a:r>
              <a:rPr lang="en-GB" sz="1500" b="1" i="1">
                <a:latin typeface="Symbol" pitchFamily="18" charset="2"/>
              </a:rPr>
              <a:t>l</a:t>
            </a:r>
            <a:r>
              <a:rPr lang="en-GB" sz="1500" b="1" baseline="-25000"/>
              <a:t>2</a:t>
            </a:r>
            <a:r>
              <a:rPr lang="en-GB" sz="1500" b="1"/>
              <a:t> = 2.0.</a:t>
            </a:r>
            <a:r>
              <a:rPr lang="en-US" sz="1500"/>
              <a:t> </a:t>
            </a:r>
            <a:endParaRPr lang="en-GB" sz="150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graphicFrame>
        <p:nvGraphicFramePr>
          <p:cNvPr id="22" name="Object 8"/>
          <p:cNvGraphicFramePr>
            <a:graphicFrameLocks noChangeAspect="1"/>
          </p:cNvGraphicFramePr>
          <p:nvPr>
            <p:extLst>
              <p:ext uri="{D42A27DB-BD31-4B8C-83A1-F6EECF244321}">
                <p14:modId xmlns:p14="http://schemas.microsoft.com/office/powerpoint/2010/main" val="3660771020"/>
              </p:ext>
            </p:extLst>
          </p:nvPr>
        </p:nvGraphicFramePr>
        <p:xfrm>
          <a:off x="5311775" y="618150"/>
          <a:ext cx="2349500" cy="361950"/>
        </p:xfrm>
        <a:graphic>
          <a:graphicData uri="http://schemas.openxmlformats.org/presentationml/2006/ole">
            <mc:AlternateContent xmlns:mc="http://schemas.openxmlformats.org/markup-compatibility/2006">
              <mc:Choice xmlns:v="urn:schemas-microsoft-com:vml" Requires="v">
                <p:oleObj spid="_x0000_s242849" name="Equation" r:id="rId3" imgW="2349360" imgH="368280" progId="Equation.3">
                  <p:embed/>
                </p:oleObj>
              </mc:Choice>
              <mc:Fallback>
                <p:oleObj name="Equation" r:id="rId3" imgW="234936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1775" y="618150"/>
                        <a:ext cx="2349500" cy="361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4"/>
          <p:cNvSpPr>
            <a:spLocks noChangeArrowheads="1"/>
          </p:cNvSpPr>
          <p:nvPr/>
        </p:nvSpPr>
        <p:spPr bwMode="auto">
          <a:xfrm>
            <a:off x="0" y="1146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7" name="Object 16"/>
          <p:cNvGraphicFramePr>
            <a:graphicFrameLocks noChangeAspect="1"/>
          </p:cNvGraphicFramePr>
          <p:nvPr>
            <p:extLst>
              <p:ext uri="{D42A27DB-BD31-4B8C-83A1-F6EECF244321}">
                <p14:modId xmlns:p14="http://schemas.microsoft.com/office/powerpoint/2010/main" val="457362202"/>
              </p:ext>
            </p:extLst>
          </p:nvPr>
        </p:nvGraphicFramePr>
        <p:xfrm>
          <a:off x="1570038" y="1257150"/>
          <a:ext cx="2000250" cy="274637"/>
        </p:xfrm>
        <a:graphic>
          <a:graphicData uri="http://schemas.openxmlformats.org/presentationml/2006/ole">
            <mc:AlternateContent xmlns:mc="http://schemas.openxmlformats.org/markup-compatibility/2006">
              <mc:Choice xmlns:v="urn:schemas-microsoft-com:vml" Requires="v">
                <p:oleObj spid="_x0000_s242850" name="Equation" r:id="rId5" imgW="2006600" imgH="279400" progId="Equation.3">
                  <p:embed/>
                </p:oleObj>
              </mc:Choice>
              <mc:Fallback>
                <p:oleObj name="Equation" r:id="rId5" imgW="20066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0038" y="125715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17863948"/>
              </p:ext>
            </p:extLst>
          </p:nvPr>
        </p:nvGraphicFramePr>
        <p:xfrm>
          <a:off x="5317200" y="1268413"/>
          <a:ext cx="2578100" cy="274637"/>
        </p:xfrm>
        <a:graphic>
          <a:graphicData uri="http://schemas.openxmlformats.org/presentationml/2006/ole">
            <mc:AlternateContent xmlns:mc="http://schemas.openxmlformats.org/markup-compatibility/2006">
              <mc:Choice xmlns:v="urn:schemas-microsoft-com:vml" Requires="v">
                <p:oleObj spid="_x0000_s242851" name="Equation" r:id="rId7" imgW="2578100" imgH="279400" progId="Equation.3">
                  <p:embed/>
                </p:oleObj>
              </mc:Choice>
              <mc:Fallback>
                <p:oleObj name="Equation" r:id="rId7" imgW="25781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17200" y="1268413"/>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99257105"/>
              </p:ext>
            </p:extLst>
          </p:nvPr>
        </p:nvGraphicFramePr>
        <p:xfrm>
          <a:off x="1573213" y="619125"/>
          <a:ext cx="2178050" cy="361950"/>
        </p:xfrm>
        <a:graphic>
          <a:graphicData uri="http://schemas.openxmlformats.org/presentationml/2006/ole">
            <mc:AlternateContent xmlns:mc="http://schemas.openxmlformats.org/markup-compatibility/2006">
              <mc:Choice xmlns:v="urn:schemas-microsoft-com:vml" Requires="v">
                <p:oleObj spid="_x0000_s242852" name="Equation" r:id="rId9" imgW="2184400" imgH="368300" progId="Equation.3">
                  <p:embed/>
                </p:oleObj>
              </mc:Choice>
              <mc:Fallback>
                <p:oleObj name="Equation" r:id="rId9" imgW="2184400" imgH="3683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73213" y="619125"/>
                        <a:ext cx="217805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37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22</a:t>
            </a:r>
            <a:endParaRPr lang="en-US" sz="1000" dirty="0">
              <a:solidFill>
                <a:srgbClr val="3366FF"/>
              </a:solidFill>
            </a:endParaRPr>
          </a:p>
        </p:txBody>
      </p:sp>
      <p:sp>
        <p:nvSpPr>
          <p:cNvPr id="24371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diagram shows the distributions of the OLS and IV estimators of </a:t>
            </a:r>
            <a:r>
              <a:rPr lang="en-GB" sz="1500" b="1" i="1" dirty="0">
                <a:latin typeface="Symbol" pitchFamily="18" charset="2"/>
              </a:rPr>
              <a:t>b</a:t>
            </a:r>
            <a:r>
              <a:rPr lang="en-GB" sz="1500" b="1" baseline="-25000" dirty="0"/>
              <a:t>2</a:t>
            </a:r>
            <a:r>
              <a:rPr lang="en-GB" sz="1500" b="1" dirty="0"/>
              <a:t> for </a:t>
            </a:r>
            <a:r>
              <a:rPr lang="en-GB" sz="1500" b="1" i="1" dirty="0"/>
              <a:t>n</a:t>
            </a:r>
            <a:r>
              <a:rPr lang="en-GB" sz="1500" b="1" dirty="0"/>
              <a:t> = 25 and </a:t>
            </a:r>
            <a:r>
              <a:rPr lang="en-GB" sz="1500" b="1" i="1" dirty="0"/>
              <a:t>n</a:t>
            </a:r>
            <a:r>
              <a:rPr lang="en-GB" sz="1500" b="1" dirty="0"/>
              <a:t> = 100, for 10 million samples in both cases.  Given the information above, it is easy to verify that </a:t>
            </a:r>
            <a:r>
              <a:rPr lang="en-GB" sz="1500" b="1" dirty="0" err="1"/>
              <a:t>plim</a:t>
            </a:r>
            <a:r>
              <a:rPr lang="en-GB" sz="1500" b="1" dirty="0"/>
              <a:t> </a:t>
            </a:r>
            <a:r>
              <a:rPr lang="en-GB" sz="1500" b="1" dirty="0" smtClean="0"/>
              <a:t>        </a:t>
            </a:r>
            <a:r>
              <a:rPr lang="en-GB" sz="1500" b="1" dirty="0"/>
              <a:t>= 5.19.  Of course, </a:t>
            </a:r>
            <a:r>
              <a:rPr lang="en-GB" sz="1500" b="1" dirty="0" err="1" smtClean="0"/>
              <a:t>plim</a:t>
            </a:r>
            <a:r>
              <a:rPr lang="en-GB" sz="1500" b="1" dirty="0" smtClean="0"/>
              <a:t>       = </a:t>
            </a:r>
            <a:r>
              <a:rPr lang="en-GB" sz="1500" b="1" dirty="0"/>
              <a:t>5.00</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3681587480"/>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3815"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941398235"/>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3816"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 name="Straight Connector 2"/>
          <p:cNvCxnSpPr/>
          <p:nvPr/>
        </p:nvCxnSpPr>
        <p:spPr bwMode="auto">
          <a:xfrm>
            <a:off x="5331600" y="1333500"/>
            <a:ext cx="0" cy="3819525"/>
          </a:xfrm>
          <a:prstGeom prst="line">
            <a:avLst/>
          </a:prstGeom>
          <a:solidFill>
            <a:schemeClr val="accent1"/>
          </a:solidFill>
          <a:ln w="15875" cap="flat" cmpd="sng" algn="ctr">
            <a:solidFill>
              <a:srgbClr val="00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2"/>
          <p:cNvSpPr>
            <a:spLocks noChangeArrowheads="1"/>
          </p:cNvSpPr>
          <p:nvPr/>
        </p:nvSpPr>
        <p:spPr bwMode="auto">
          <a:xfrm>
            <a:off x="2202900" y="15627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1" name="TextBox 20"/>
          <p:cNvSpPr txBox="1"/>
          <p:nvPr/>
        </p:nvSpPr>
        <p:spPr>
          <a:xfrm>
            <a:off x="2209799" y="1562100"/>
            <a:ext cx="1838326" cy="523220"/>
          </a:xfrm>
          <a:prstGeom prst="rect">
            <a:avLst/>
          </a:prstGeom>
          <a:noFill/>
        </p:spPr>
        <p:txBody>
          <a:bodyPr wrap="square" rtlCol="0">
            <a:spAutoFit/>
          </a:bodyPr>
          <a:lstStyle/>
          <a:p>
            <a:pPr algn="l"/>
            <a:r>
              <a:rPr lang="en-GB" b="1" i="0" dirty="0" err="1" smtClean="0"/>
              <a:t>plim</a:t>
            </a:r>
            <a:r>
              <a:rPr lang="en-GB" b="1" i="0" dirty="0" smtClean="0"/>
              <a:t> OLS = </a:t>
            </a:r>
            <a:r>
              <a:rPr lang="en-GB" b="1" dirty="0" smtClean="0"/>
              <a:t>5.19</a:t>
            </a:r>
            <a:endParaRPr lang="en-GB" b="1" i="0" dirty="0" smtClean="0"/>
          </a:p>
          <a:p>
            <a:pPr algn="l"/>
            <a:r>
              <a:rPr lang="en-GB" b="1" i="0" dirty="0" err="1" smtClean="0"/>
              <a:t>plim</a:t>
            </a:r>
            <a:r>
              <a:rPr lang="en-GB" b="1" i="0" dirty="0" smtClean="0"/>
              <a:t> IV = </a:t>
            </a:r>
            <a:r>
              <a:rPr lang="en-GB" b="1" dirty="0" smtClean="0"/>
              <a:t>5.</a:t>
            </a:r>
            <a:r>
              <a:rPr lang="en-GB" b="1" i="0" dirty="0" smtClean="0"/>
              <a:t>00</a:t>
            </a:r>
            <a:endParaRPr lang="en-GB" b="1" i="0" dirty="0"/>
          </a:p>
        </p:txBody>
      </p:sp>
      <p:sp>
        <p:nvSpPr>
          <p:cNvPr id="22" name="TextBox 21"/>
          <p:cNvSpPr txBox="1"/>
          <p:nvPr/>
        </p:nvSpPr>
        <p:spPr>
          <a:xfrm>
            <a:off x="5095874" y="5248275"/>
            <a:ext cx="638176" cy="292388"/>
          </a:xfrm>
          <a:prstGeom prst="rect">
            <a:avLst/>
          </a:prstGeom>
          <a:noFill/>
        </p:spPr>
        <p:txBody>
          <a:bodyPr wrap="square" rtlCol="0">
            <a:spAutoFit/>
          </a:bodyPr>
          <a:lstStyle/>
          <a:p>
            <a:pPr algn="l"/>
            <a:r>
              <a:rPr lang="en-GB" sz="1300" b="1" dirty="0" smtClean="0"/>
              <a:t>5.19</a:t>
            </a:r>
            <a:endParaRPr lang="en-GB" sz="1300" b="1" i="0" dirty="0" smtClean="0"/>
          </a:p>
        </p:txBody>
      </p:sp>
      <p:sp>
        <p:nvSpPr>
          <p:cNvPr id="23" name="Rectangle 6"/>
          <p:cNvSpPr>
            <a:spLocks noChangeArrowheads="1"/>
          </p:cNvSpPr>
          <p:nvPr/>
        </p:nvSpPr>
        <p:spPr bwMode="auto">
          <a:xfrm>
            <a:off x="1416050" y="46831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Box 7"/>
          <p:cNvSpPr txBox="1">
            <a:spLocks noChangeArrowheads="1"/>
          </p:cNvSpPr>
          <p:nvPr/>
        </p:nvSpPr>
        <p:spPr bwMode="auto">
          <a:xfrm>
            <a:off x="1403350" y="46799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3871376011"/>
              </p:ext>
            </p:extLst>
          </p:nvPr>
        </p:nvGraphicFramePr>
        <p:xfrm>
          <a:off x="3802063" y="6311900"/>
          <a:ext cx="304800" cy="280988"/>
        </p:xfrm>
        <a:graphic>
          <a:graphicData uri="http://schemas.openxmlformats.org/presentationml/2006/ole">
            <mc:AlternateContent xmlns:mc="http://schemas.openxmlformats.org/markup-compatibility/2006">
              <mc:Choice xmlns:v="urn:schemas-microsoft-com:vml" Requires="v">
                <p:oleObj spid="_x0000_s243817" name="Equation" r:id="rId8" imgW="469696" imgH="431613" progId="Equation.DSMT4">
                  <p:embed/>
                </p:oleObj>
              </mc:Choice>
              <mc:Fallback>
                <p:oleObj name="Equation" r:id="rId8" imgW="469696" imgH="431613" progId="Equation.DSMT4">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02063" y="63119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721791009"/>
              </p:ext>
            </p:extLst>
          </p:nvPr>
        </p:nvGraphicFramePr>
        <p:xfrm>
          <a:off x="1228725" y="6311900"/>
          <a:ext cx="403225" cy="280988"/>
        </p:xfrm>
        <a:graphic>
          <a:graphicData uri="http://schemas.openxmlformats.org/presentationml/2006/ole">
            <mc:AlternateContent xmlns:mc="http://schemas.openxmlformats.org/markup-compatibility/2006">
              <mc:Choice xmlns:v="urn:schemas-microsoft-com:vml" Requires="v">
                <p:oleObj spid="_x0000_s243818" name="Equation" r:id="rId10" imgW="622080" imgH="431640" progId="Equation.DSMT4">
                  <p:embed/>
                </p:oleObj>
              </mc:Choice>
              <mc:Fallback>
                <p:oleObj name="Equation" r:id="rId10" imgW="622080" imgH="431640" progId="Equation.DSMT4">
                  <p:embed/>
                  <p:pic>
                    <p:nvPicPr>
                      <p:cNvPr id="0" name="Object 1"/>
                      <p:cNvPicPr>
                        <a:picLocks noChangeAspect="1" noChangeArrowheads="1"/>
                      </p:cNvPicPr>
                      <p:nvPr/>
                    </p:nvPicPr>
                    <p:blipFill>
                      <a:blip r:embed="rId11"/>
                      <a:srcRect/>
                      <a:stretch>
                        <a:fillRect/>
                      </a:stretch>
                    </p:blipFill>
                    <p:spPr bwMode="auto">
                      <a:xfrm>
                        <a:off x="1228725" y="6311900"/>
                        <a:ext cx="4032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474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24474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IV estimator has a greater variance than the OLS estimator and for </a:t>
            </a:r>
            <a:r>
              <a:rPr lang="en-GB" sz="1500" b="1" i="1"/>
              <a:t>n</a:t>
            </a:r>
            <a:r>
              <a:rPr lang="en-GB" sz="1500" b="1"/>
              <a:t> = 25 one might prefer the latter.  It is biased, but the smaller variance could make it superior, using some criterion such as the mean square error.  For </a:t>
            </a:r>
            <a:r>
              <a:rPr lang="en-GB" sz="1500" b="1" i="1"/>
              <a:t>n</a:t>
            </a:r>
            <a:r>
              <a:rPr lang="en-GB" sz="1500" b="1"/>
              <a:t> = 100, the IV estimator looks better.</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pic>
        <p:nvPicPr>
          <p:cNvPr id="29"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4826"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4827"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3" name="Straight Connector 12"/>
          <p:cNvCxnSpPr/>
          <p:nvPr/>
        </p:nvCxnSpPr>
        <p:spPr bwMode="auto">
          <a:xfrm>
            <a:off x="5331600" y="1333500"/>
            <a:ext cx="0" cy="3819525"/>
          </a:xfrm>
          <a:prstGeom prst="line">
            <a:avLst/>
          </a:prstGeom>
          <a:solidFill>
            <a:schemeClr val="accent1"/>
          </a:solidFill>
          <a:ln w="15875" cap="flat" cmpd="sng" algn="ctr">
            <a:solidFill>
              <a:srgbClr val="00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Rectangle 2"/>
          <p:cNvSpPr>
            <a:spLocks noChangeArrowheads="1"/>
          </p:cNvSpPr>
          <p:nvPr/>
        </p:nvSpPr>
        <p:spPr bwMode="auto">
          <a:xfrm>
            <a:off x="2202900" y="15627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Box 17"/>
          <p:cNvSpPr txBox="1"/>
          <p:nvPr/>
        </p:nvSpPr>
        <p:spPr>
          <a:xfrm>
            <a:off x="2209799" y="1562100"/>
            <a:ext cx="1838326" cy="523220"/>
          </a:xfrm>
          <a:prstGeom prst="rect">
            <a:avLst/>
          </a:prstGeom>
          <a:noFill/>
        </p:spPr>
        <p:txBody>
          <a:bodyPr wrap="square" rtlCol="0">
            <a:spAutoFit/>
          </a:bodyPr>
          <a:lstStyle/>
          <a:p>
            <a:pPr algn="l"/>
            <a:r>
              <a:rPr lang="en-GB" b="1" i="0" dirty="0" err="1" smtClean="0"/>
              <a:t>plim</a:t>
            </a:r>
            <a:r>
              <a:rPr lang="en-GB" b="1" i="0" dirty="0" smtClean="0"/>
              <a:t> OLS = </a:t>
            </a:r>
            <a:r>
              <a:rPr lang="en-GB" b="1" dirty="0" smtClean="0"/>
              <a:t>5.19</a:t>
            </a:r>
            <a:endParaRPr lang="en-GB" b="1" i="0" dirty="0" smtClean="0"/>
          </a:p>
          <a:p>
            <a:pPr algn="l"/>
            <a:r>
              <a:rPr lang="en-GB" b="1" i="0" dirty="0" err="1" smtClean="0"/>
              <a:t>plim</a:t>
            </a:r>
            <a:r>
              <a:rPr lang="en-GB" b="1" i="0" dirty="0" smtClean="0"/>
              <a:t> IV = </a:t>
            </a:r>
            <a:r>
              <a:rPr lang="en-GB" b="1" dirty="0" smtClean="0"/>
              <a:t>5.</a:t>
            </a:r>
            <a:r>
              <a:rPr lang="en-GB" b="1" i="0" dirty="0" smtClean="0"/>
              <a:t>00</a:t>
            </a:r>
            <a:endParaRPr lang="en-GB" b="1" i="0" dirty="0"/>
          </a:p>
        </p:txBody>
      </p:sp>
      <p:sp>
        <p:nvSpPr>
          <p:cNvPr id="19" name="TextBox 18"/>
          <p:cNvSpPr txBox="1"/>
          <p:nvPr/>
        </p:nvSpPr>
        <p:spPr>
          <a:xfrm>
            <a:off x="5095874" y="5248275"/>
            <a:ext cx="638176" cy="292388"/>
          </a:xfrm>
          <a:prstGeom prst="rect">
            <a:avLst/>
          </a:prstGeom>
          <a:noFill/>
        </p:spPr>
        <p:txBody>
          <a:bodyPr wrap="square" rtlCol="0">
            <a:spAutoFit/>
          </a:bodyPr>
          <a:lstStyle/>
          <a:p>
            <a:pPr algn="l"/>
            <a:r>
              <a:rPr lang="en-GB" sz="1300" b="1" dirty="0" smtClean="0"/>
              <a:t>5.19</a:t>
            </a:r>
            <a:endParaRPr lang="en-GB" sz="1300" b="1" i="0" dirty="0" smtClean="0"/>
          </a:p>
        </p:txBody>
      </p:sp>
      <p:sp>
        <p:nvSpPr>
          <p:cNvPr id="23" name="Rectangle 6"/>
          <p:cNvSpPr>
            <a:spLocks noChangeArrowheads="1"/>
          </p:cNvSpPr>
          <p:nvPr/>
        </p:nvSpPr>
        <p:spPr bwMode="auto">
          <a:xfrm>
            <a:off x="1416050" y="46831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Box 7"/>
          <p:cNvSpPr txBox="1">
            <a:spLocks noChangeArrowheads="1"/>
          </p:cNvSpPr>
          <p:nvPr/>
        </p:nvSpPr>
        <p:spPr bwMode="auto">
          <a:xfrm>
            <a:off x="1403350" y="46799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426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2242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diagram adds the distribution for </a:t>
            </a:r>
            <a:r>
              <a:rPr lang="en-GB" sz="1500" b="1" i="1"/>
              <a:t>n</a:t>
            </a:r>
            <a:r>
              <a:rPr lang="en-GB" sz="1500" b="1"/>
              <a:t> = 3,200.  Both estimators are tending to the predicted limits (the IV estimator more slowly than the OLS, because it has a larger variance).  Here the IV estimator is definitely superior.</a:t>
            </a:r>
            <a:r>
              <a:rPr lang="en-US" sz="1500"/>
              <a:t> </a:t>
            </a:r>
            <a:endParaRPr lang="en-GB" sz="1500"/>
          </a:p>
        </p:txBody>
      </p:sp>
      <p:pic>
        <p:nvPicPr>
          <p:cNvPr id="22427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200" y="1146900"/>
            <a:ext cx="7323040" cy="4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0"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1" name="Object 20"/>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24347"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24348"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3" name="Straight Connector 12"/>
          <p:cNvCxnSpPr/>
          <p:nvPr/>
        </p:nvCxnSpPr>
        <p:spPr bwMode="auto">
          <a:xfrm>
            <a:off x="5264925" y="1400175"/>
            <a:ext cx="0" cy="3751200"/>
          </a:xfrm>
          <a:prstGeom prst="line">
            <a:avLst/>
          </a:prstGeom>
          <a:solidFill>
            <a:schemeClr val="accent1"/>
          </a:solidFill>
          <a:ln w="15875" cap="flat" cmpd="sng" algn="ctr">
            <a:solidFill>
              <a:srgbClr val="00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Rectangle 2"/>
          <p:cNvSpPr>
            <a:spLocks noChangeArrowheads="1"/>
          </p:cNvSpPr>
          <p:nvPr/>
        </p:nvSpPr>
        <p:spPr bwMode="auto">
          <a:xfrm>
            <a:off x="2202900" y="1562700"/>
            <a:ext cx="1612800" cy="52200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Box 17"/>
          <p:cNvSpPr txBox="1"/>
          <p:nvPr/>
        </p:nvSpPr>
        <p:spPr>
          <a:xfrm>
            <a:off x="2209799" y="1562100"/>
            <a:ext cx="1838326" cy="523220"/>
          </a:xfrm>
          <a:prstGeom prst="rect">
            <a:avLst/>
          </a:prstGeom>
          <a:noFill/>
        </p:spPr>
        <p:txBody>
          <a:bodyPr wrap="square" rtlCol="0">
            <a:spAutoFit/>
          </a:bodyPr>
          <a:lstStyle/>
          <a:p>
            <a:pPr algn="l"/>
            <a:r>
              <a:rPr lang="en-GB" b="1" i="0" dirty="0" err="1" smtClean="0"/>
              <a:t>plim</a:t>
            </a:r>
            <a:r>
              <a:rPr lang="en-GB" b="1" i="0" dirty="0" smtClean="0"/>
              <a:t> OLS = </a:t>
            </a:r>
            <a:r>
              <a:rPr lang="en-GB" b="1" dirty="0" smtClean="0"/>
              <a:t>5.19</a:t>
            </a:r>
            <a:endParaRPr lang="en-GB" b="1" i="0" dirty="0" smtClean="0"/>
          </a:p>
          <a:p>
            <a:pPr algn="l"/>
            <a:r>
              <a:rPr lang="en-GB" b="1" i="0" dirty="0" err="1" smtClean="0"/>
              <a:t>plim</a:t>
            </a:r>
            <a:r>
              <a:rPr lang="en-GB" b="1" i="0" dirty="0" smtClean="0"/>
              <a:t> IV = </a:t>
            </a:r>
            <a:r>
              <a:rPr lang="en-GB" b="1" dirty="0" smtClean="0"/>
              <a:t>5.</a:t>
            </a:r>
            <a:r>
              <a:rPr lang="en-GB" b="1" i="0" dirty="0" smtClean="0"/>
              <a:t>00</a:t>
            </a:r>
            <a:endParaRPr lang="en-GB" b="1" i="0" dirty="0"/>
          </a:p>
        </p:txBody>
      </p:sp>
      <p:sp>
        <p:nvSpPr>
          <p:cNvPr id="19" name="TextBox 18"/>
          <p:cNvSpPr txBox="1"/>
          <p:nvPr/>
        </p:nvSpPr>
        <p:spPr>
          <a:xfrm>
            <a:off x="4991099" y="5238750"/>
            <a:ext cx="638176" cy="284693"/>
          </a:xfrm>
          <a:prstGeom prst="rect">
            <a:avLst/>
          </a:prstGeom>
          <a:noFill/>
        </p:spPr>
        <p:txBody>
          <a:bodyPr wrap="square" rtlCol="0">
            <a:spAutoFit/>
          </a:bodyPr>
          <a:lstStyle/>
          <a:p>
            <a:pPr algn="l"/>
            <a:r>
              <a:rPr lang="en-GB" sz="1250" b="1" dirty="0" smtClean="0"/>
              <a:t>5.19</a:t>
            </a:r>
            <a:endParaRPr lang="en-GB" sz="1250" b="1" i="0" dirty="0" smtClean="0"/>
          </a:p>
        </p:txBody>
      </p:sp>
      <p:sp>
        <p:nvSpPr>
          <p:cNvPr id="23" name="Rectangle 6"/>
          <p:cNvSpPr>
            <a:spLocks noChangeArrowheads="1"/>
          </p:cNvSpPr>
          <p:nvPr/>
        </p:nvSpPr>
        <p:spPr bwMode="auto">
          <a:xfrm>
            <a:off x="1416050" y="46831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4" name="TextBox 7"/>
          <p:cNvSpPr txBox="1">
            <a:spLocks noChangeArrowheads="1"/>
          </p:cNvSpPr>
          <p:nvPr/>
        </p:nvSpPr>
        <p:spPr bwMode="auto">
          <a:xfrm>
            <a:off x="1403350" y="46799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28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25</a:t>
            </a:r>
            <a:endParaRPr lang="en-US" sz="1000" dirty="0">
              <a:solidFill>
                <a:srgbClr val="3366FF"/>
              </a:solidFill>
            </a:endParaRPr>
          </a:p>
        </p:txBody>
      </p:sp>
      <p:sp>
        <p:nvSpPr>
          <p:cNvPr id="2252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diagram shows the distribution of </a:t>
            </a:r>
            <a:r>
              <a:rPr lang="en-GB" sz="1500" b="1" dirty="0" smtClean="0"/>
              <a:t>                        </a:t>
            </a:r>
            <a:r>
              <a:rPr lang="en-GB" sz="1500" b="1" dirty="0"/>
              <a:t>for </a:t>
            </a:r>
            <a:r>
              <a:rPr lang="en-GB" sz="1500" b="1" i="1" dirty="0"/>
              <a:t>n</a:t>
            </a:r>
            <a:r>
              <a:rPr lang="en-GB" sz="1500" b="1" dirty="0"/>
              <a:t> = 25, 100, and 3,200.  It also shows, as the dashed red line, the limiting normal distribution predicted by the central limit theorem.  </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25374"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25375"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8"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graphicFrame>
        <p:nvGraphicFramePr>
          <p:cNvPr id="2" name="Object 1"/>
          <p:cNvGraphicFramePr>
            <a:graphicFrameLocks noChangeAspect="1"/>
          </p:cNvGraphicFramePr>
          <p:nvPr>
            <p:extLst>
              <p:ext uri="{D42A27DB-BD31-4B8C-83A1-F6EECF244321}">
                <p14:modId xmlns:p14="http://schemas.microsoft.com/office/powerpoint/2010/main" val="2964288206"/>
              </p:ext>
            </p:extLst>
          </p:nvPr>
        </p:nvGraphicFramePr>
        <p:xfrm>
          <a:off x="3973513" y="5848350"/>
          <a:ext cx="1177925" cy="331788"/>
        </p:xfrm>
        <a:graphic>
          <a:graphicData uri="http://schemas.openxmlformats.org/presentationml/2006/ole">
            <mc:AlternateContent xmlns:mc="http://schemas.openxmlformats.org/markup-compatibility/2006">
              <mc:Choice xmlns:v="urn:schemas-microsoft-com:vml" Requires="v">
                <p:oleObj spid="_x0000_s225376" name="Equation" r:id="rId8" imgW="1815840" imgH="507960" progId="Equation.DSMT4">
                  <p:embed/>
                </p:oleObj>
              </mc:Choice>
              <mc:Fallback>
                <p:oleObj name="Equation" r:id="rId8" imgW="1815840" imgH="507960" progId="Equation.DSMT4">
                  <p:embed/>
                  <p:pic>
                    <p:nvPicPr>
                      <p:cNvPr id="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73513" y="5848350"/>
                        <a:ext cx="1177925"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76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26</a:t>
            </a:r>
            <a:endParaRPr lang="en-US" sz="1000" dirty="0">
              <a:solidFill>
                <a:srgbClr val="3366FF"/>
              </a:solidFill>
            </a:endParaRPr>
          </a:p>
        </p:txBody>
      </p:sp>
      <p:sp>
        <p:nvSpPr>
          <p:cNvPr id="24576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can be seen that the distribution for </a:t>
            </a:r>
            <a:r>
              <a:rPr lang="en-GB" sz="1500" b="1" i="1"/>
              <a:t>n</a:t>
            </a:r>
            <a:r>
              <a:rPr lang="en-GB" sz="1500" b="1"/>
              <a:t> = 3,200 is very close to the limiting normal distribution and so inference would be safe with samples of this magnitude.</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pic>
        <p:nvPicPr>
          <p:cNvPr id="27"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5851"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5852"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20"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678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27</a:t>
            </a:r>
            <a:endParaRPr lang="en-US" sz="1000" dirty="0">
              <a:solidFill>
                <a:srgbClr val="3366FF"/>
              </a:solidFill>
            </a:endParaRPr>
          </a:p>
        </p:txBody>
      </p:sp>
      <p:sp>
        <p:nvSpPr>
          <p:cNvPr id="24678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distributions for </a:t>
            </a:r>
            <a:r>
              <a:rPr lang="en-GB" sz="1500" b="1" i="1"/>
              <a:t>n</a:t>
            </a:r>
            <a:r>
              <a:rPr lang="en-GB" sz="1500" b="1"/>
              <a:t> = 25 and </a:t>
            </a:r>
            <a:r>
              <a:rPr lang="en-GB" sz="1500" b="1" i="1"/>
              <a:t>n</a:t>
            </a:r>
            <a:r>
              <a:rPr lang="en-GB" sz="1500" b="1"/>
              <a:t> = 100 are distinctly non-normal.  The distribution for </a:t>
            </a:r>
            <a:r>
              <a:rPr lang="en-GB" sz="1500" b="1" i="1"/>
              <a:t>n</a:t>
            </a:r>
            <a:r>
              <a:rPr lang="en-GB" sz="1500" b="1"/>
              <a:t> = 25 has fat tails.  This means that if you performed a </a:t>
            </a:r>
            <a:r>
              <a:rPr lang="en-GB" sz="1500" b="1" i="1"/>
              <a:t>t</a:t>
            </a:r>
            <a:r>
              <a:rPr lang="en-GB" sz="1500" b="1"/>
              <a:t> test, the probability of suffering a Type I error will be much higher than the nominal significance level of the test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6879"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6880"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4"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781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28</a:t>
            </a:r>
            <a:endParaRPr lang="en-US" sz="1000" dirty="0">
              <a:solidFill>
                <a:srgbClr val="3366FF"/>
              </a:solidFill>
            </a:endParaRPr>
          </a:p>
        </p:txBody>
      </p:sp>
      <p:sp>
        <p:nvSpPr>
          <p:cNvPr id="24781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distribution for </a:t>
            </a:r>
            <a:r>
              <a:rPr lang="en-GB" sz="1500" b="1" i="1"/>
              <a:t>n</a:t>
            </a:r>
            <a:r>
              <a:rPr lang="en-GB" sz="1500" b="1"/>
              <a:t> = 100 is better, in that the right tail is close to that of the normal distribution, but the left tail is much too fat and, as for </a:t>
            </a:r>
            <a:r>
              <a:rPr lang="en-GB" sz="1500" b="1" i="1"/>
              <a:t>n</a:t>
            </a:r>
            <a:r>
              <a:rPr lang="en-GB" sz="1500" b="1"/>
              <a:t> = 25, would give rise to excess instances of Type I error.</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7899"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7900"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4"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630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2263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does this mean?  We have seen that the distribution of the IV estimator degenerates to a spike.  So how can it have an asymptotic variance?</a:t>
            </a:r>
            <a:r>
              <a:rPr lang="en-US" sz="1500"/>
              <a:t> </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9"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0" name="Object 5"/>
          <p:cNvGraphicFramePr>
            <a:graphicFrameLocks noChangeAspect="1"/>
          </p:cNvGraphicFramePr>
          <p:nvPr>
            <p:extLst>
              <p:ext uri="{D42A27DB-BD31-4B8C-83A1-F6EECF244321}">
                <p14:modId xmlns:p14="http://schemas.microsoft.com/office/powerpoint/2010/main" val="3382423658"/>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26434"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26435"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26436"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26437"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Rectangle 10"/>
          <p:cNvSpPr>
            <a:spLocks noChangeArrowheads="1"/>
          </p:cNvSpPr>
          <p:nvPr/>
        </p:nvSpPr>
        <p:spPr bwMode="auto">
          <a:xfrm>
            <a:off x="2311400" y="2895601"/>
            <a:ext cx="5183188" cy="23336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883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29</a:t>
            </a:r>
            <a:endParaRPr lang="en-US" sz="1000" dirty="0">
              <a:solidFill>
                <a:srgbClr val="3366FF"/>
              </a:solidFill>
            </a:endParaRPr>
          </a:p>
        </p:txBody>
      </p:sp>
      <p:sp>
        <p:nvSpPr>
          <p:cNvPr id="24883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distortion for small sample sizes is partly attributable to the low correlation between </a:t>
            </a:r>
            <a:r>
              <a:rPr lang="en-GB" sz="1500" b="1" i="1"/>
              <a:t>X</a:t>
            </a:r>
            <a:r>
              <a:rPr lang="en-GB" sz="1500" b="1"/>
              <a:t> and </a:t>
            </a:r>
            <a:r>
              <a:rPr lang="en-GB" sz="1500" b="1" i="1"/>
              <a:t>Z</a:t>
            </a:r>
            <a:r>
              <a:rPr lang="en-GB" sz="1500" b="1"/>
              <a:t>, 0.22.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8923"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8924"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4"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986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30</a:t>
            </a:r>
            <a:endParaRPr lang="en-US" sz="1000" dirty="0">
              <a:solidFill>
                <a:srgbClr val="3366FF"/>
              </a:solidFill>
            </a:endParaRPr>
          </a:p>
        </p:txBody>
      </p:sp>
      <p:sp>
        <p:nvSpPr>
          <p:cNvPr id="2498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Unfortunately, low correlations (‘weak instruments’) are common in IV estimation.  It is difficult to find an instrument that is correlated with </a:t>
            </a:r>
            <a:r>
              <a:rPr lang="en-GB" sz="1500" b="1" i="1"/>
              <a:t>X</a:t>
            </a:r>
            <a:r>
              <a:rPr lang="en-GB" sz="1500" b="1"/>
              <a:t> but not the disturbance term.  Indeed, it is often difficult to find any credible instrument at all.</a:t>
            </a:r>
            <a:r>
              <a:rPr lang="en-US" sz="1500"/>
              <a:t> </a:t>
            </a:r>
            <a:endParaRPr lang="en-GB" sz="150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2" name="Rectangle 11"/>
          <p:cNvSpPr/>
          <p:nvPr/>
        </p:nvSpPr>
        <p:spPr bwMode="auto">
          <a:xfrm>
            <a:off x="450000" y="1143000"/>
            <a:ext cx="8244000" cy="44523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9"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1077913"/>
            <a:ext cx="7445375" cy="457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4"/>
          <p:cNvSpPr>
            <a:spLocks noChangeArrowheads="1"/>
          </p:cNvSpPr>
          <p:nvPr/>
        </p:nvSpPr>
        <p:spPr bwMode="auto">
          <a:xfrm>
            <a:off x="0" y="522000"/>
            <a:ext cx="9144000" cy="5328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21"/>
          <p:cNvGraphicFramePr>
            <a:graphicFrameLocks noChangeAspect="1"/>
          </p:cNvGraphicFramePr>
          <p:nvPr>
            <p:extLst>
              <p:ext uri="{D42A27DB-BD31-4B8C-83A1-F6EECF244321}">
                <p14:modId xmlns:p14="http://schemas.microsoft.com/office/powerpoint/2010/main" val="2961433011"/>
              </p:ext>
            </p:extLst>
          </p:nvPr>
        </p:nvGraphicFramePr>
        <p:xfrm>
          <a:off x="1570038" y="640800"/>
          <a:ext cx="2000250" cy="274637"/>
        </p:xfrm>
        <a:graphic>
          <a:graphicData uri="http://schemas.openxmlformats.org/presentationml/2006/ole">
            <mc:AlternateContent xmlns:mc="http://schemas.openxmlformats.org/markup-compatibility/2006">
              <mc:Choice xmlns:v="urn:schemas-microsoft-com:vml" Requires="v">
                <p:oleObj spid="_x0000_s249947" name="Equation" r:id="rId4" imgW="2006600" imgH="279400" progId="Equation.3">
                  <p:embed/>
                </p:oleObj>
              </mc:Choice>
              <mc:Fallback>
                <p:oleObj name="Equation" r:id="rId4" imgW="2006600" imgH="279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70038" y="640800"/>
                        <a:ext cx="20002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067046706"/>
              </p:ext>
            </p:extLst>
          </p:nvPr>
        </p:nvGraphicFramePr>
        <p:xfrm>
          <a:off x="5317200" y="642075"/>
          <a:ext cx="2578100" cy="274637"/>
        </p:xfrm>
        <a:graphic>
          <a:graphicData uri="http://schemas.openxmlformats.org/presentationml/2006/ole">
            <mc:AlternateContent xmlns:mc="http://schemas.openxmlformats.org/markup-compatibility/2006">
              <mc:Choice xmlns:v="urn:schemas-microsoft-com:vml" Requires="v">
                <p:oleObj spid="_x0000_s249948" name="Equation" r:id="rId6" imgW="2578100" imgH="279400" progId="Equation.3">
                  <p:embed/>
                </p:oleObj>
              </mc:Choice>
              <mc:Fallback>
                <p:oleObj name="Equation" r:id="rId6" imgW="25781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17200" y="642075"/>
                        <a:ext cx="2578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6"/>
          <p:cNvSpPr>
            <a:spLocks noChangeArrowheads="1"/>
          </p:cNvSpPr>
          <p:nvPr/>
        </p:nvSpPr>
        <p:spPr bwMode="auto">
          <a:xfrm>
            <a:off x="1130300" y="3959226"/>
            <a:ext cx="1524000" cy="298450"/>
          </a:xfrm>
          <a:prstGeom prst="rect">
            <a:avLst/>
          </a:prstGeom>
          <a:solidFill>
            <a:srgbClr val="F8F8FA"/>
          </a:solidFill>
          <a:ln>
            <a:noFill/>
          </a:ln>
          <a:effectLst>
            <a:innerShdw blurRad="76200">
              <a:srgbClr val="003366"/>
            </a:innerShdw>
          </a:effectLst>
          <a:extLst/>
        </p:spPr>
        <p:txBody>
          <a:bodyPr wrap="none" anchor="ctr"/>
          <a:lstStyle/>
          <a:p>
            <a:endParaRPr lang="en-GB"/>
          </a:p>
        </p:txBody>
      </p:sp>
      <p:sp>
        <p:nvSpPr>
          <p:cNvPr id="14" name="TextBox 7"/>
          <p:cNvSpPr txBox="1">
            <a:spLocks noChangeArrowheads="1"/>
          </p:cNvSpPr>
          <p:nvPr/>
        </p:nvSpPr>
        <p:spPr bwMode="auto">
          <a:xfrm>
            <a:off x="1117600" y="3956050"/>
            <a:ext cx="1539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r>
              <a:rPr lang="en-GB" sz="1200" b="1" dirty="0" smtClean="0"/>
              <a:t>10 </a:t>
            </a:r>
            <a:r>
              <a:rPr lang="en-GB" sz="1200" b="1" dirty="0"/>
              <a:t>million </a:t>
            </a:r>
            <a:r>
              <a:rPr lang="en-GB" sz="1200" b="1" dirty="0" smtClean="0"/>
              <a:t>samples</a:t>
            </a:r>
            <a:endParaRPr lang="en-GB" sz="12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lnSpc>
                <a:spcPct val="120000"/>
              </a:lnSpc>
              <a:spcBef>
                <a:spcPct val="50000"/>
              </a:spcBef>
            </a:pPr>
            <a:endParaRPr lang="en-GB" sz="1200" b="1" i="0" dirty="0">
              <a:solidFill>
                <a:schemeClr val="bg1"/>
              </a:solidFill>
            </a:endParaRPr>
          </a:p>
          <a:p>
            <a:pPr algn="l">
              <a:lnSpc>
                <a:spcPct val="120000"/>
              </a:lnSpc>
            </a:pPr>
            <a:r>
              <a:rPr lang="en-GB" b="1" i="0" dirty="0">
                <a:solidFill>
                  <a:schemeClr val="bg1"/>
                </a:solidFill>
              </a:rPr>
              <a:t>Copyright Christopher Dougherty </a:t>
            </a:r>
            <a:r>
              <a:rPr lang="en-GB" b="1" i="0" dirty="0" smtClean="0">
                <a:solidFill>
                  <a:schemeClr val="bg1"/>
                </a:solidFill>
              </a:rPr>
              <a:t>2016.</a:t>
            </a:r>
            <a:r>
              <a:rPr lang="en-GB" sz="1200" b="1" i="0" dirty="0" smtClean="0">
                <a:solidFill>
                  <a:schemeClr val="bg1"/>
                </a:solidFill>
              </a:rPr>
              <a:t> </a:t>
            </a:r>
            <a:endParaRPr lang="en-GB" sz="1200" b="1" i="0" dirty="0">
              <a:solidFill>
                <a:schemeClr val="bg1"/>
              </a:solidFill>
            </a:endParaRP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These slideshows may be downloaded by anyone, anywhere for personal use.</a:t>
            </a:r>
          </a:p>
          <a:p>
            <a:pPr algn="l">
              <a:lnSpc>
                <a:spcPct val="120000"/>
              </a:lnSpc>
            </a:pPr>
            <a:r>
              <a:rPr lang="en-GB" sz="1200" b="1" i="0"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The content of this slideshow comes from Section </a:t>
            </a:r>
            <a:r>
              <a:rPr lang="en-GB" sz="1200" b="1" i="0" dirty="0" smtClean="0">
                <a:solidFill>
                  <a:schemeClr val="bg1"/>
                </a:solidFill>
              </a:rPr>
              <a:t>8.5 </a:t>
            </a:r>
            <a:r>
              <a:rPr lang="en-GB" sz="1200" b="1" i="0" dirty="0">
                <a:solidFill>
                  <a:schemeClr val="bg1"/>
                </a:solidFill>
              </a:rPr>
              <a:t>of C. Dougherty, </a:t>
            </a:r>
            <a:r>
              <a:rPr lang="en-GB" sz="1200" b="1" dirty="0">
                <a:solidFill>
                  <a:schemeClr val="bg1"/>
                </a:solidFill>
              </a:rPr>
              <a:t>Introduction to Econometrics</a:t>
            </a:r>
            <a:r>
              <a:rPr lang="en-GB" sz="1200" b="1" i="0" dirty="0">
                <a:solidFill>
                  <a:schemeClr val="bg1"/>
                </a:solidFill>
              </a:rPr>
              <a:t>, </a:t>
            </a:r>
            <a:r>
              <a:rPr lang="en-GB" sz="1200" b="1" i="0" dirty="0" smtClean="0">
                <a:solidFill>
                  <a:schemeClr val="bg1"/>
                </a:solidFill>
              </a:rPr>
              <a:t>fifth </a:t>
            </a:r>
            <a:r>
              <a:rPr lang="en-GB" sz="1200" b="1" i="0" dirty="0">
                <a:solidFill>
                  <a:schemeClr val="bg1"/>
                </a:solidFill>
              </a:rPr>
              <a:t>edition </a:t>
            </a:r>
            <a:r>
              <a:rPr lang="en-GB" sz="1200" b="1" i="0" dirty="0" smtClean="0">
                <a:solidFill>
                  <a:schemeClr val="bg1"/>
                </a:solidFill>
              </a:rPr>
              <a:t>2016, </a:t>
            </a:r>
            <a:r>
              <a:rPr lang="en-GB" sz="1200" b="1" i="0" dirty="0">
                <a:solidFill>
                  <a:schemeClr val="bg1"/>
                </a:solidFill>
              </a:rPr>
              <a:t>Oxford University Press.</a:t>
            </a:r>
          </a:p>
          <a:p>
            <a:pPr algn="l">
              <a:lnSpc>
                <a:spcPct val="120000"/>
              </a:lnSpc>
            </a:pPr>
            <a:r>
              <a:rPr lang="en-GB" sz="1200" b="1" i="0" dirty="0">
                <a:solidFill>
                  <a:schemeClr val="bg1"/>
                </a:solidFill>
              </a:rPr>
              <a:t>Additional (free) resources for both students and instructors may be downloaded from the OUP Online Resource Centre</a:t>
            </a:r>
          </a:p>
          <a:p>
            <a:pPr>
              <a:lnSpc>
                <a:spcPct val="120000"/>
              </a:lnSpc>
            </a:pPr>
            <a:r>
              <a:rPr lang="en-GB" sz="1200" b="1" i="0" dirty="0">
                <a:solidFill>
                  <a:schemeClr val="bg1"/>
                </a:solidFill>
                <a:hlinkClick r:id="rId2"/>
              </a:rPr>
              <a:t>http://</a:t>
            </a:r>
            <a:r>
              <a:rPr lang="en-GB" sz="1200" b="1" i="0" dirty="0" smtClean="0">
                <a:solidFill>
                  <a:schemeClr val="bg1"/>
                </a:solidFill>
                <a:hlinkClick r:id="rId2"/>
              </a:rPr>
              <a:t>www.oxfordtextbooks.co.uk/orc/dougherty5e</a:t>
            </a:r>
            <a:r>
              <a:rPr lang="en-GB" sz="1200" b="1" i="0" dirty="0" smtClean="0">
                <a:solidFill>
                  <a:schemeClr val="bg1"/>
                </a:solidFill>
                <a:hlinkClick r:id="rId2"/>
              </a:rPr>
              <a:t>/</a:t>
            </a:r>
            <a:r>
              <a:rPr lang="en-GB" sz="1200" b="1" i="0" dirty="0" smtClean="0">
                <a:solidFill>
                  <a:schemeClr val="bg1"/>
                </a:solidFill>
              </a:rPr>
              <a:t>.</a:t>
            </a:r>
          </a:p>
          <a:p>
            <a:pPr algn="l">
              <a:lnSpc>
                <a:spcPct val="120000"/>
              </a:lnSpc>
            </a:pPr>
            <a:endParaRPr lang="en-GB" sz="1200" b="1" i="0" dirty="0">
              <a:solidFill>
                <a:schemeClr val="bg1"/>
              </a:solidFill>
            </a:endParaRPr>
          </a:p>
          <a:p>
            <a:pPr algn="l">
              <a:lnSpc>
                <a:spcPct val="120000"/>
              </a:lnSpc>
            </a:pPr>
            <a:r>
              <a:rPr lang="en-GB" sz="1200" b="1" i="0"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i="0" dirty="0">
                <a:solidFill>
                  <a:schemeClr val="bg1"/>
                </a:solidFill>
              </a:rPr>
              <a:t>EC212 Introduction to Econometrics </a:t>
            </a:r>
            <a:r>
              <a:rPr lang="en-GB" sz="1200" b="1" i="0" dirty="0">
                <a:solidFill>
                  <a:schemeClr val="bg1"/>
                </a:solidFill>
                <a:hlinkClick r:id="rId3"/>
              </a:rPr>
              <a:t>http://www2.lse.ac.uk/study/summerSchools/summerSchool/Home.aspx</a:t>
            </a:r>
            <a:endParaRPr lang="en-GB" sz="1200" b="1" i="0" dirty="0">
              <a:solidFill>
                <a:schemeClr val="bg1"/>
              </a:solidFill>
            </a:endParaRPr>
          </a:p>
          <a:p>
            <a:pPr algn="l">
              <a:lnSpc>
                <a:spcPct val="120000"/>
              </a:lnSpc>
            </a:pPr>
            <a:r>
              <a:rPr lang="en-GB" sz="1200" b="1" i="0" dirty="0">
                <a:solidFill>
                  <a:schemeClr val="bg1"/>
                </a:solidFill>
              </a:rPr>
              <a:t>or the University of London International Programmes distance learning course</a:t>
            </a:r>
          </a:p>
          <a:p>
            <a:pPr algn="l">
              <a:lnSpc>
                <a:spcPct val="120000"/>
              </a:lnSpc>
            </a:pPr>
            <a:r>
              <a:rPr lang="en-GB" sz="1200" b="1" i="0" dirty="0">
                <a:solidFill>
                  <a:schemeClr val="bg1"/>
                </a:solidFill>
              </a:rPr>
              <a:t>EC2020 Elements of Econometrics</a:t>
            </a:r>
          </a:p>
          <a:p>
            <a:pPr algn="l">
              <a:lnSpc>
                <a:spcPct val="120000"/>
              </a:lnSpc>
            </a:pPr>
            <a:r>
              <a:rPr lang="en-GB" sz="1200" b="1" i="0" dirty="0">
                <a:solidFill>
                  <a:schemeClr val="bg1"/>
                </a:solidFill>
                <a:hlinkClick r:id="rId4"/>
              </a:rPr>
              <a:t>www.londoninternational.ac.uk/lse</a:t>
            </a:r>
            <a:r>
              <a:rPr lang="en-GB" sz="1200" b="1" i="0" dirty="0">
                <a:solidFill>
                  <a:schemeClr val="bg1"/>
                </a:solidFill>
              </a:rPr>
              <a:t>.</a:t>
            </a:r>
            <a:r>
              <a:rPr lang="en-US" sz="1200" i="0" dirty="0">
                <a:solidFill>
                  <a:schemeClr val="bg1"/>
                </a:solidFill>
              </a:rPr>
              <a:t> </a:t>
            </a:r>
            <a:endParaRPr lang="en-GB" sz="1200" i="0" dirty="0">
              <a:solidFill>
                <a:schemeClr val="bg1"/>
              </a:solidFill>
            </a:endParaRPr>
          </a:p>
        </p:txBody>
      </p:sp>
      <p:sp>
        <p:nvSpPr>
          <p:cNvPr id="7" name="Text Box 18"/>
          <p:cNvSpPr txBox="1">
            <a:spLocks noChangeArrowheads="1"/>
          </p:cNvSpPr>
          <p:nvPr/>
        </p:nvSpPr>
        <p:spPr bwMode="auto">
          <a:xfrm>
            <a:off x="8229600" y="65532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000" i="0" dirty="0" smtClean="0">
                <a:solidFill>
                  <a:srgbClr val="3366FF"/>
                </a:solidFill>
              </a:rPr>
              <a:t>2016.05.08</a:t>
            </a:r>
            <a:endParaRPr lang="en-US" sz="1000" i="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733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22733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contradiction has been caused by compressing several ideas together.  We will have to unpick them, taking several small steps.</a:t>
            </a:r>
            <a:r>
              <a:rPr lang="en-US" sz="1500"/>
              <a:t> </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30"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5"/>
          <p:cNvGraphicFramePr>
            <a:graphicFrameLocks noChangeAspect="1"/>
          </p:cNvGraphicFramePr>
          <p:nvPr>
            <p:extLst>
              <p:ext uri="{D42A27DB-BD31-4B8C-83A1-F6EECF244321}">
                <p14:modId xmlns:p14="http://schemas.microsoft.com/office/powerpoint/2010/main" val="3382423658"/>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27469"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27470"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27471"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27472"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Rectangle 10"/>
          <p:cNvSpPr>
            <a:spLocks noChangeArrowheads="1"/>
          </p:cNvSpPr>
          <p:nvPr/>
        </p:nvSpPr>
        <p:spPr bwMode="auto">
          <a:xfrm>
            <a:off x="2311400" y="2895601"/>
            <a:ext cx="5183188" cy="23336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5"/>
          <p:cNvGraphicFramePr>
            <a:graphicFrameLocks noChangeAspect="1"/>
          </p:cNvGraphicFramePr>
          <p:nvPr>
            <p:extLst>
              <p:ext uri="{D42A27DB-BD31-4B8C-83A1-F6EECF244321}">
                <p14:modId xmlns:p14="http://schemas.microsoft.com/office/powerpoint/2010/main" val="3114689989"/>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28482"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835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22836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application of a central limit theorem (CLT) underlies the assertion.  To use a CLT, we must first show that a variable has a nondegenerate limiting distribution.  The CLT will then show that, under appropriate conditions, this limiting distribution is normal.</a:t>
            </a:r>
            <a:r>
              <a:rPr lang="en-US" sz="1500"/>
              <a:t> </a:t>
            </a:r>
            <a:endParaRPr lang="en-GB" sz="150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28483"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28484"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28485"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8362" name="Rectangle 10"/>
          <p:cNvSpPr>
            <a:spLocks noChangeArrowheads="1"/>
          </p:cNvSpPr>
          <p:nvPr/>
        </p:nvSpPr>
        <p:spPr bwMode="auto">
          <a:xfrm>
            <a:off x="2311400" y="2895601"/>
            <a:ext cx="5183188" cy="23336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93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22938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cannot apply a CLT to </a:t>
            </a:r>
            <a:r>
              <a:rPr lang="en-GB" sz="1500" b="1" i="1" dirty="0"/>
              <a:t> </a:t>
            </a:r>
            <a:r>
              <a:rPr lang="en-GB" sz="1500" b="1" i="1" dirty="0" smtClean="0"/>
              <a:t>    </a:t>
            </a:r>
            <a:r>
              <a:rPr lang="en-GB" sz="1500" b="1" dirty="0" smtClean="0"/>
              <a:t> </a:t>
            </a:r>
            <a:r>
              <a:rPr lang="en-GB" sz="1500" b="1" dirty="0"/>
              <a:t>directly, because it does not have a </a:t>
            </a:r>
            <a:r>
              <a:rPr lang="en-GB" sz="1500" b="1" dirty="0" err="1"/>
              <a:t>nondegenerate</a:t>
            </a:r>
            <a:r>
              <a:rPr lang="en-GB" sz="1500" b="1" dirty="0"/>
              <a:t> limiting distribution.  The expression for the variance may be rewritten as shown. MSD(</a:t>
            </a:r>
            <a:r>
              <a:rPr lang="en-GB" sz="1500" b="1" i="1" dirty="0"/>
              <a:t>X</a:t>
            </a:r>
            <a:r>
              <a:rPr lang="en-GB" sz="1500" b="1" dirty="0"/>
              <a:t>) is the mean square deviation of </a:t>
            </a:r>
            <a:r>
              <a:rPr lang="en-GB" sz="1500" b="1" i="1" dirty="0"/>
              <a:t>X</a:t>
            </a:r>
            <a:r>
              <a:rPr lang="en-GB" sz="1500" b="1" dirty="0"/>
              <a:t>.</a:t>
            </a:r>
            <a:r>
              <a:rPr lang="en-US" sz="1500" dirty="0"/>
              <a:t> </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7"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8" name="Object 5"/>
          <p:cNvGraphicFramePr>
            <a:graphicFrameLocks noChangeAspect="1"/>
          </p:cNvGraphicFramePr>
          <p:nvPr>
            <p:extLst>
              <p:ext uri="{D42A27DB-BD31-4B8C-83A1-F6EECF244321}">
                <p14:modId xmlns:p14="http://schemas.microsoft.com/office/powerpoint/2010/main" val="2371967569"/>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29523"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29524"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29525"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29526"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1195031166"/>
              </p:ext>
            </p:extLst>
          </p:nvPr>
        </p:nvGraphicFramePr>
        <p:xfrm>
          <a:off x="2752725" y="5854700"/>
          <a:ext cx="305370" cy="280566"/>
        </p:xfrm>
        <a:graphic>
          <a:graphicData uri="http://schemas.openxmlformats.org/presentationml/2006/ole">
            <mc:AlternateContent xmlns:mc="http://schemas.openxmlformats.org/markup-compatibility/2006">
              <mc:Choice xmlns:v="urn:schemas-microsoft-com:vml" Requires="v">
                <p:oleObj spid="_x0000_s229527" name="Equation" r:id="rId11" imgW="469800" imgH="431640" progId="Equation.DSMT4">
                  <p:embed/>
                </p:oleObj>
              </mc:Choice>
              <mc:Fallback>
                <p:oleObj name="Equation" r:id="rId11" imgW="469800" imgH="431640" progId="Equation.DSMT4">
                  <p:embed/>
                  <p:pic>
                    <p:nvPicPr>
                      <p:cNvPr id="0" name="Object 1"/>
                      <p:cNvPicPr>
                        <a:picLocks noChangeAspect="1" noChangeArrowheads="1"/>
                      </p:cNvPicPr>
                      <p:nvPr/>
                    </p:nvPicPr>
                    <p:blipFill>
                      <a:blip r:embed="rId12"/>
                      <a:srcRect/>
                      <a:stretch>
                        <a:fillRect/>
                      </a:stretch>
                    </p:blipFill>
                    <p:spPr bwMode="auto">
                      <a:xfrm>
                        <a:off x="2752725" y="5854700"/>
                        <a:ext cx="305370"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040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23040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b="1"/>
              <a:t>By a law of large numbers, the MSD tends to the population variance of </a:t>
            </a:r>
            <a:r>
              <a:rPr lang="en-GB" b="1" i="1"/>
              <a:t>X</a:t>
            </a:r>
            <a:r>
              <a:rPr lang="en-GB" b="1"/>
              <a:t> and so has a well-defined limit.</a:t>
            </a:r>
            <a:r>
              <a:rPr lang="en-US"/>
              <a:t> </a:t>
            </a:r>
            <a:endParaRPr lang="en-GB"/>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27"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8" name="Object 5"/>
          <p:cNvGraphicFramePr>
            <a:graphicFrameLocks noChangeAspect="1"/>
          </p:cNvGraphicFramePr>
          <p:nvPr>
            <p:extLst>
              <p:ext uri="{D42A27DB-BD31-4B8C-83A1-F6EECF244321}">
                <p14:modId xmlns:p14="http://schemas.microsoft.com/office/powerpoint/2010/main" val="2371967569"/>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30533"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30534" name="Equation" r:id="rId5" imgW="3466800" imgH="901440" progId="Equation.DSMT4">
                  <p:embed/>
                </p:oleObj>
              </mc:Choice>
              <mc:Fallback>
                <p:oleObj name="Equation" r:id="rId5" imgW="346680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30535" name="Equation" r:id="rId7" imgW="1765080" imgH="431640" progId="Equation.DSMT4">
                  <p:embed/>
                </p:oleObj>
              </mc:Choice>
              <mc:Fallback>
                <p:oleObj name="Equation" r:id="rId7" imgW="1765080" imgH="43164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30536" name="Equation" r:id="rId9" imgW="4838400" imgH="3327120" progId="Equation.DSMT4">
                  <p:embed/>
                </p:oleObj>
              </mc:Choice>
              <mc:Fallback>
                <p:oleObj name="Equation" r:id="rId9" imgW="4838400" imgH="332712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0" y="1764000"/>
            <a:ext cx="9144000" cy="3600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142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23143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variance of </a:t>
            </a:r>
            <a:r>
              <a:rPr lang="en-GB" sz="1500" b="1" dirty="0" smtClean="0"/>
              <a:t>      is </a:t>
            </a:r>
            <a:r>
              <a:rPr lang="en-GB" sz="1500" b="1" dirty="0"/>
              <a:t>inversely proportional to </a:t>
            </a:r>
            <a:r>
              <a:rPr lang="en-GB" sz="1500" b="1" i="1" dirty="0"/>
              <a:t>n</a:t>
            </a:r>
            <a:r>
              <a:rPr lang="en-GB" sz="1500" b="1" dirty="0"/>
              <a:t>, and so tends to zero.  This is the reason that the distribution of </a:t>
            </a:r>
            <a:r>
              <a:rPr lang="en-GB" sz="1500" b="1" dirty="0" smtClean="0"/>
              <a:t>      </a:t>
            </a:r>
            <a:r>
              <a:rPr lang="en-GB" sz="1500" b="1" dirty="0"/>
              <a:t>collapses to a spike.</a:t>
            </a:r>
            <a:r>
              <a:rPr lang="en-US" sz="1500" dirty="0"/>
              <a:t> </a:t>
            </a:r>
            <a:endParaRPr lang="en-GB" sz="1500"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5"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1" name="Object 5"/>
          <p:cNvGraphicFramePr>
            <a:graphicFrameLocks noChangeAspect="1"/>
          </p:cNvGraphicFramePr>
          <p:nvPr>
            <p:extLst>
              <p:ext uri="{D42A27DB-BD31-4B8C-83A1-F6EECF244321}">
                <p14:modId xmlns:p14="http://schemas.microsoft.com/office/powerpoint/2010/main" val="1948392104"/>
              </p:ext>
            </p:extLst>
          </p:nvPr>
        </p:nvGraphicFramePr>
        <p:xfrm>
          <a:off x="430213" y="885600"/>
          <a:ext cx="2171700" cy="368300"/>
        </p:xfrm>
        <a:graphic>
          <a:graphicData uri="http://schemas.openxmlformats.org/presentationml/2006/ole">
            <mc:AlternateContent xmlns:mc="http://schemas.openxmlformats.org/markup-compatibility/2006">
              <mc:Choice xmlns:v="urn:schemas-microsoft-com:vml" Requires="v">
                <p:oleObj spid="_x0000_s231585" name="Equation" r:id="rId3" imgW="2171520" imgH="368280" progId="Equation.3">
                  <p:embed/>
                </p:oleObj>
              </mc:Choice>
              <mc:Fallback>
                <p:oleObj name="Equation" r:id="rId3" imgW="2171520" imgH="3682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213" y="8856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633929871"/>
              </p:ext>
            </p:extLst>
          </p:nvPr>
        </p:nvGraphicFramePr>
        <p:xfrm>
          <a:off x="3006725" y="619125"/>
          <a:ext cx="3467100" cy="901700"/>
        </p:xfrm>
        <a:graphic>
          <a:graphicData uri="http://schemas.openxmlformats.org/presentationml/2006/ole">
            <mc:AlternateContent xmlns:mc="http://schemas.openxmlformats.org/markup-compatibility/2006">
              <mc:Choice xmlns:v="urn:schemas-microsoft-com:vml" Requires="v">
                <p:oleObj spid="_x0000_s231586" name="Equation" r:id="rId5" imgW="3466800" imgH="901440" progId="Equation.DSMT4">
                  <p:embed/>
                </p:oleObj>
              </mc:Choice>
              <mc:Fallback>
                <p:oleObj name="Equation" r:id="rId5" imgW="3466800" imgH="901440" progId="Equation.DSMT4">
                  <p:embed/>
                  <p:pic>
                    <p:nvPicPr>
                      <p:cNvPr id="0" name="Object 6"/>
                      <p:cNvPicPr>
                        <a:picLocks noChangeAspect="1" noChangeArrowheads="1"/>
                      </p:cNvPicPr>
                      <p:nvPr/>
                    </p:nvPicPr>
                    <p:blipFill>
                      <a:blip r:embed="rId6"/>
                      <a:srcRect/>
                      <a:stretch>
                        <a:fillRect/>
                      </a:stretch>
                    </p:blipFill>
                    <p:spPr bwMode="auto">
                      <a:xfrm>
                        <a:off x="3006725" y="619125"/>
                        <a:ext cx="34671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270809233"/>
              </p:ext>
            </p:extLst>
          </p:nvPr>
        </p:nvGraphicFramePr>
        <p:xfrm>
          <a:off x="6846888" y="836613"/>
          <a:ext cx="1765300" cy="431800"/>
        </p:xfrm>
        <a:graphic>
          <a:graphicData uri="http://schemas.openxmlformats.org/presentationml/2006/ole">
            <mc:AlternateContent xmlns:mc="http://schemas.openxmlformats.org/markup-compatibility/2006">
              <mc:Choice xmlns:v="urn:schemas-microsoft-com:vml" Requires="v">
                <p:oleObj spid="_x0000_s231587" name="Equation" r:id="rId7" imgW="1765080" imgH="431640" progId="Equation.DSMT4">
                  <p:embed/>
                </p:oleObj>
              </mc:Choice>
              <mc:Fallback>
                <p:oleObj name="Equation" r:id="rId7" imgW="1765080" imgH="431640" progId="Equation.DSMT4">
                  <p:embed/>
                  <p:pic>
                    <p:nvPicPr>
                      <p:cNvPr id="0" name="Object 9"/>
                      <p:cNvPicPr>
                        <a:picLocks noChangeAspect="1" noChangeArrowheads="1"/>
                      </p:cNvPicPr>
                      <p:nvPr/>
                    </p:nvPicPr>
                    <p:blipFill>
                      <a:blip r:embed="rId8"/>
                      <a:srcRect/>
                      <a:stretch>
                        <a:fillRect/>
                      </a:stretch>
                    </p:blipFill>
                    <p:spPr bwMode="auto">
                      <a:xfrm>
                        <a:off x="6846888" y="836613"/>
                        <a:ext cx="176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574116509"/>
              </p:ext>
            </p:extLst>
          </p:nvPr>
        </p:nvGraphicFramePr>
        <p:xfrm>
          <a:off x="1982788" y="1871663"/>
          <a:ext cx="4838700" cy="3321050"/>
        </p:xfrm>
        <a:graphic>
          <a:graphicData uri="http://schemas.openxmlformats.org/presentationml/2006/ole">
            <mc:AlternateContent xmlns:mc="http://schemas.openxmlformats.org/markup-compatibility/2006">
              <mc:Choice xmlns:v="urn:schemas-microsoft-com:vml" Requires="v">
                <p:oleObj spid="_x0000_s231588" name="Equation" r:id="rId9" imgW="4838400" imgH="3327120" progId="Equation.DSMT4">
                  <p:embed/>
                </p:oleObj>
              </mc:Choice>
              <mc:Fallback>
                <p:oleObj name="Equation" r:id="rId9" imgW="4838400" imgH="3327120" progId="Equation.DSMT4">
                  <p:embed/>
                  <p:pic>
                    <p:nvPicPr>
                      <p:cNvPr id="0" name="Object 7"/>
                      <p:cNvPicPr>
                        <a:picLocks noChangeAspect="1" noChangeArrowheads="1"/>
                      </p:cNvPicPr>
                      <p:nvPr/>
                    </p:nvPicPr>
                    <p:blipFill>
                      <a:blip r:embed="rId10"/>
                      <a:srcRect/>
                      <a:stretch>
                        <a:fillRect/>
                      </a:stretch>
                    </p:blipFill>
                    <p:spPr bwMode="auto">
                      <a:xfrm>
                        <a:off x="1982788" y="1871663"/>
                        <a:ext cx="4838700" cy="332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93267843"/>
              </p:ext>
            </p:extLst>
          </p:nvPr>
        </p:nvGraphicFramePr>
        <p:xfrm>
          <a:off x="1838325" y="5854700"/>
          <a:ext cx="304800" cy="280988"/>
        </p:xfrm>
        <a:graphic>
          <a:graphicData uri="http://schemas.openxmlformats.org/presentationml/2006/ole">
            <mc:AlternateContent xmlns:mc="http://schemas.openxmlformats.org/markup-compatibility/2006">
              <mc:Choice xmlns:v="urn:schemas-microsoft-com:vml" Requires="v">
                <p:oleObj spid="_x0000_s231589" name="Equation" r:id="rId11" imgW="469800" imgH="431640" progId="Equation.DSMT4">
                  <p:embed/>
                </p:oleObj>
              </mc:Choice>
              <mc:Fallback>
                <p:oleObj name="Equation" r:id="rId11" imgW="469800" imgH="431640"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38325" y="58547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719133149"/>
              </p:ext>
            </p:extLst>
          </p:nvPr>
        </p:nvGraphicFramePr>
        <p:xfrm>
          <a:off x="2476500" y="6083300"/>
          <a:ext cx="304800" cy="280988"/>
        </p:xfrm>
        <a:graphic>
          <a:graphicData uri="http://schemas.openxmlformats.org/presentationml/2006/ole">
            <mc:AlternateContent xmlns:mc="http://schemas.openxmlformats.org/markup-compatibility/2006">
              <mc:Choice xmlns:v="urn:schemas-microsoft-com:vml" Requires="v">
                <p:oleObj spid="_x0000_s231590" name="Equation" r:id="rId13" imgW="469696" imgH="431613" progId="Equation.DSMT4">
                  <p:embed/>
                </p:oleObj>
              </mc:Choice>
              <mc:Fallback>
                <p:oleObj name="Equation" r:id="rId13" imgW="469696" imgH="431613" progId="Equation.DSMT4">
                  <p:embed/>
                  <p:pic>
                    <p:nvPicPr>
                      <p:cNvPr id="0"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76500" y="60833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0" y="1764000"/>
            <a:ext cx="9144000" cy="12289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914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2191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can deal with the diminishing-variance problem by considering </a:t>
            </a:r>
            <a:r>
              <a:rPr lang="en-GB" sz="1500" b="1" dirty="0" smtClean="0"/>
              <a:t>            </a:t>
            </a:r>
            <a:r>
              <a:rPr lang="en-GB" sz="1500" b="1" dirty="0"/>
              <a:t>instead of </a:t>
            </a:r>
            <a:r>
              <a:rPr lang="en-GB" sz="1500" b="1" dirty="0" smtClean="0"/>
              <a:t>      .  </a:t>
            </a:r>
            <a:r>
              <a:rPr lang="en-GB" sz="1500" b="1" dirty="0"/>
              <a:t>This has the variance shown, which is stable</a:t>
            </a:r>
            <a:r>
              <a:rPr lang="en-GB" sz="1500" b="1" dirty="0" smtClean="0"/>
              <a:t>.</a:t>
            </a:r>
            <a:endParaRPr lang="en-GB" sz="1500" b="1" dirty="0"/>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ASYMPTOTIC AND FINITE-SAMPLE DISTRIBUTIONS OF THE IV ESTIMATOR</a:t>
            </a:r>
            <a:endParaRPr lang="en-GB" sz="1600" dirty="0">
              <a:latin typeface="Times New Roman" pitchFamily="18" charset="0"/>
            </a:endParaRPr>
          </a:p>
        </p:txBody>
      </p:sp>
      <p:sp>
        <p:nvSpPr>
          <p:cNvPr id="16" name="Rectangle 4"/>
          <p:cNvSpPr>
            <a:spLocks noChangeArrowheads="1"/>
          </p:cNvSpPr>
          <p:nvPr/>
        </p:nvSpPr>
        <p:spPr bwMode="auto">
          <a:xfrm>
            <a:off x="0" y="540000"/>
            <a:ext cx="9144000" cy="11160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1840825088"/>
              </p:ext>
            </p:extLst>
          </p:nvPr>
        </p:nvGraphicFramePr>
        <p:xfrm>
          <a:off x="3017838" y="638175"/>
          <a:ext cx="3149600" cy="874713"/>
        </p:xfrm>
        <a:graphic>
          <a:graphicData uri="http://schemas.openxmlformats.org/presentationml/2006/ole">
            <mc:AlternateContent xmlns:mc="http://schemas.openxmlformats.org/markup-compatibility/2006">
              <mc:Choice xmlns:v="urn:schemas-microsoft-com:vml" Requires="v">
                <p:oleObj spid="_x0000_s219232" name="Equation" r:id="rId3" imgW="3149280" imgH="876240" progId="Equation.DSMT4">
                  <p:embed/>
                </p:oleObj>
              </mc:Choice>
              <mc:Fallback>
                <p:oleObj name="Equation" r:id="rId3" imgW="3149280" imgH="876240" progId="Equation.DSMT4">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7838" y="638175"/>
                        <a:ext cx="31496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844677153"/>
              </p:ext>
            </p:extLst>
          </p:nvPr>
        </p:nvGraphicFramePr>
        <p:xfrm>
          <a:off x="1862138" y="1920875"/>
          <a:ext cx="4127500" cy="874713"/>
        </p:xfrm>
        <a:graphic>
          <a:graphicData uri="http://schemas.openxmlformats.org/presentationml/2006/ole">
            <mc:AlternateContent xmlns:mc="http://schemas.openxmlformats.org/markup-compatibility/2006">
              <mc:Choice xmlns:v="urn:schemas-microsoft-com:vml" Requires="v">
                <p:oleObj spid="_x0000_s219233" name="Equation" r:id="rId5" imgW="4127400" imgH="876240" progId="Equation.DSMT4">
                  <p:embed/>
                </p:oleObj>
              </mc:Choice>
              <mc:Fallback>
                <p:oleObj name="Equation" r:id="rId5" imgW="4127400" imgH="876240" progId="Equation.DSMT4">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2138" y="1920875"/>
                        <a:ext cx="4127500" cy="874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16125957"/>
              </p:ext>
            </p:extLst>
          </p:nvPr>
        </p:nvGraphicFramePr>
        <p:xfrm>
          <a:off x="8088675" y="5854700"/>
          <a:ext cx="304800" cy="280988"/>
        </p:xfrm>
        <a:graphic>
          <a:graphicData uri="http://schemas.openxmlformats.org/presentationml/2006/ole">
            <mc:AlternateContent xmlns:mc="http://schemas.openxmlformats.org/markup-compatibility/2006">
              <mc:Choice xmlns:v="urn:schemas-microsoft-com:vml" Requires="v">
                <p:oleObj spid="_x0000_s219234" name="Equation" r:id="rId7" imgW="469696" imgH="431613" progId="Equation.DSMT4">
                  <p:embed/>
                </p:oleObj>
              </mc:Choice>
              <mc:Fallback>
                <p:oleObj name="Equation" r:id="rId7" imgW="469696" imgH="431613" progId="Equation.DSMT4">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88675" y="5854700"/>
                        <a:ext cx="3048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8466536"/>
              </p:ext>
            </p:extLst>
          </p:nvPr>
        </p:nvGraphicFramePr>
        <p:xfrm>
          <a:off x="6480175" y="5849938"/>
          <a:ext cx="609600" cy="290512"/>
        </p:xfrm>
        <a:graphic>
          <a:graphicData uri="http://schemas.openxmlformats.org/presentationml/2006/ole">
            <mc:AlternateContent xmlns:mc="http://schemas.openxmlformats.org/markup-compatibility/2006">
              <mc:Choice xmlns:v="urn:schemas-microsoft-com:vml" Requires="v">
                <p:oleObj spid="_x0000_s219235" name="Equation" r:id="rId9" imgW="939600" imgH="444240" progId="Equation.DSMT4">
                  <p:embed/>
                </p:oleObj>
              </mc:Choice>
              <mc:Fallback>
                <p:oleObj name="Equation" r:id="rId9" imgW="939600" imgH="444240" progId="Equation.DSMT4">
                  <p:embed/>
                  <p:pic>
                    <p:nvPicPr>
                      <p:cNvPr id="0" name="Object 4"/>
                      <p:cNvPicPr>
                        <a:picLocks noChangeAspect="1" noChangeArrowheads="1"/>
                      </p:cNvPicPr>
                      <p:nvPr/>
                    </p:nvPicPr>
                    <p:blipFill>
                      <a:blip r:embed="rId10"/>
                      <a:srcRect/>
                      <a:stretch>
                        <a:fillRect/>
                      </a:stretch>
                    </p:blipFill>
                    <p:spPr bwMode="auto">
                      <a:xfrm>
                        <a:off x="6480175" y="5849938"/>
                        <a:ext cx="60960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0B329CB-75E1-43B6-ADCC-14BD78B4F8DF}"/>
</file>

<file path=customXml/itemProps2.xml><?xml version="1.0" encoding="utf-8"?>
<ds:datastoreItem xmlns:ds="http://schemas.openxmlformats.org/officeDocument/2006/customXml" ds:itemID="{69060AC9-7341-4D5A-A472-6A5F91D81B6A}"/>
</file>

<file path=customXml/itemProps3.xml><?xml version="1.0" encoding="utf-8"?>
<ds:datastoreItem xmlns:ds="http://schemas.openxmlformats.org/officeDocument/2006/customXml" ds:itemID="{FBEC4D22-743D-42F4-9C9F-F583E9682DD0}"/>
</file>

<file path=docProps/app.xml><?xml version="1.0" encoding="utf-8"?>
<Properties xmlns="http://schemas.openxmlformats.org/officeDocument/2006/extended-properties" xmlns:vt="http://schemas.openxmlformats.org/officeDocument/2006/docPropsVTypes">
  <TotalTime>3181</TotalTime>
  <Words>1623</Words>
  <Application>Microsoft Office PowerPoint</Application>
  <PresentationFormat>On-screen Show (4:3)</PresentationFormat>
  <Paragraphs>133</Paragraphs>
  <Slides>32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99</cp:revision>
  <dcterms:created xsi:type="dcterms:W3CDTF">1998-05-09T13:24:56Z</dcterms:created>
  <dcterms:modified xsi:type="dcterms:W3CDTF">2016-05-12T14:56:01Z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