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03" r:id="rId2"/>
    <p:sldId id="271" r:id="rId3"/>
    <p:sldId id="301" r:id="rId4"/>
    <p:sldId id="302" r:id="rId5"/>
    <p:sldId id="285" r:id="rId6"/>
    <p:sldId id="288" r:id="rId7"/>
    <p:sldId id="290" r:id="rId8"/>
    <p:sldId id="291" r:id="rId9"/>
    <p:sldId id="292" r:id="rId10"/>
    <p:sldId id="293" r:id="rId11"/>
    <p:sldId id="294" r:id="rId12"/>
    <p:sldId id="295" r:id="rId13"/>
    <p:sldId id="296" r:id="rId14"/>
    <p:sldId id="297" r:id="rId15"/>
    <p:sldId id="298" r:id="rId16"/>
    <p:sldId id="299" r:id="rId17"/>
    <p:sldId id="300" r:id="rId18"/>
    <p:sldId id="284" r:id="rId1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EAEAEA"/>
    <a:srgbClr val="F5F5F5"/>
    <a:srgbClr val="F8F8F8"/>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66" autoAdjust="0"/>
    <p:restoredTop sz="98991" autoAdjust="0"/>
  </p:normalViewPr>
  <p:slideViewPr>
    <p:cSldViewPr snapToGrid="0" showGuides="1">
      <p:cViewPr>
        <p:scale>
          <a:sx n="100" d="100"/>
          <a:sy n="100" d="100"/>
        </p:scale>
        <p:origin x="-2112" y="-438"/>
      </p:cViewPr>
      <p:guideLst>
        <p:guide orient="horz" pos="349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B2FCF5E-5BE8-41B9-8956-E67C2F1A1626}" type="slidenum">
              <a:rPr lang="en-US"/>
              <a:pPr/>
              <a:t>‹#›</a:t>
            </a:fld>
            <a:endParaRPr lang="en-US"/>
          </a:p>
        </p:txBody>
      </p:sp>
    </p:spTree>
    <p:extLst>
      <p:ext uri="{BB962C8B-B14F-4D97-AF65-F5344CB8AC3E}">
        <p14:creationId xmlns:p14="http://schemas.microsoft.com/office/powerpoint/2010/main" val="63076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792392F-9048-409F-9ACA-17CE0DCBE982}" type="slidenum">
              <a:rPr lang="en-US"/>
              <a:pPr/>
              <a:t>‹#›</a:t>
            </a:fld>
            <a:endParaRPr lang="en-US"/>
          </a:p>
        </p:txBody>
      </p:sp>
    </p:spTree>
    <p:extLst>
      <p:ext uri="{BB962C8B-B14F-4D97-AF65-F5344CB8AC3E}">
        <p14:creationId xmlns:p14="http://schemas.microsoft.com/office/powerpoint/2010/main" val="1747253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97E13A2-8514-4877-B2F0-18BC81229E5C}" type="slidenum">
              <a:rPr lang="en-US"/>
              <a:pPr/>
              <a:t>‹#›</a:t>
            </a:fld>
            <a:endParaRPr lang="en-US"/>
          </a:p>
        </p:txBody>
      </p:sp>
    </p:spTree>
    <p:extLst>
      <p:ext uri="{BB962C8B-B14F-4D97-AF65-F5344CB8AC3E}">
        <p14:creationId xmlns:p14="http://schemas.microsoft.com/office/powerpoint/2010/main" val="3879740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E77D62-039C-4CC1-9AC6-B14EE9021CEB}" type="slidenum">
              <a:rPr lang="en-US"/>
              <a:pPr/>
              <a:t>‹#›</a:t>
            </a:fld>
            <a:endParaRPr lang="en-US"/>
          </a:p>
        </p:txBody>
      </p:sp>
    </p:spTree>
    <p:extLst>
      <p:ext uri="{BB962C8B-B14F-4D97-AF65-F5344CB8AC3E}">
        <p14:creationId xmlns:p14="http://schemas.microsoft.com/office/powerpoint/2010/main" val="877380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E8BC13F-8E3B-45D6-BABF-BA135CA37000}" type="slidenum">
              <a:rPr lang="en-US"/>
              <a:pPr/>
              <a:t>‹#›</a:t>
            </a:fld>
            <a:endParaRPr lang="en-US"/>
          </a:p>
        </p:txBody>
      </p:sp>
    </p:spTree>
    <p:extLst>
      <p:ext uri="{BB962C8B-B14F-4D97-AF65-F5344CB8AC3E}">
        <p14:creationId xmlns:p14="http://schemas.microsoft.com/office/powerpoint/2010/main" val="2544452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250FF75-D425-4AF9-8092-65AABCFE973A}" type="slidenum">
              <a:rPr lang="en-US"/>
              <a:pPr/>
              <a:t>‹#›</a:t>
            </a:fld>
            <a:endParaRPr lang="en-US"/>
          </a:p>
        </p:txBody>
      </p:sp>
    </p:spTree>
    <p:extLst>
      <p:ext uri="{BB962C8B-B14F-4D97-AF65-F5344CB8AC3E}">
        <p14:creationId xmlns:p14="http://schemas.microsoft.com/office/powerpoint/2010/main" val="3986647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EB89C93-CA8D-49AB-A6E9-15498AB957BC}" type="slidenum">
              <a:rPr lang="en-US"/>
              <a:pPr/>
              <a:t>‹#›</a:t>
            </a:fld>
            <a:endParaRPr lang="en-US"/>
          </a:p>
        </p:txBody>
      </p:sp>
    </p:spTree>
    <p:extLst>
      <p:ext uri="{BB962C8B-B14F-4D97-AF65-F5344CB8AC3E}">
        <p14:creationId xmlns:p14="http://schemas.microsoft.com/office/powerpoint/2010/main" val="1629883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37D55D2-885C-4173-8CF6-FCD58822BE2D}" type="slidenum">
              <a:rPr lang="en-US"/>
              <a:pPr/>
              <a:t>‹#›</a:t>
            </a:fld>
            <a:endParaRPr lang="en-US"/>
          </a:p>
        </p:txBody>
      </p:sp>
    </p:spTree>
    <p:extLst>
      <p:ext uri="{BB962C8B-B14F-4D97-AF65-F5344CB8AC3E}">
        <p14:creationId xmlns:p14="http://schemas.microsoft.com/office/powerpoint/2010/main" val="254893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8E653C8-1B51-4DA4-8580-49587AF8B499}" type="slidenum">
              <a:rPr lang="en-US"/>
              <a:pPr/>
              <a:t>‹#›</a:t>
            </a:fld>
            <a:endParaRPr lang="en-US"/>
          </a:p>
        </p:txBody>
      </p:sp>
    </p:spTree>
    <p:extLst>
      <p:ext uri="{BB962C8B-B14F-4D97-AF65-F5344CB8AC3E}">
        <p14:creationId xmlns:p14="http://schemas.microsoft.com/office/powerpoint/2010/main" val="1349927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9428E6-A129-4745-B2D6-A619CF37F0B7}" type="slidenum">
              <a:rPr lang="en-US"/>
              <a:pPr/>
              <a:t>‹#›</a:t>
            </a:fld>
            <a:endParaRPr lang="en-US"/>
          </a:p>
        </p:txBody>
      </p:sp>
    </p:spTree>
    <p:extLst>
      <p:ext uri="{BB962C8B-B14F-4D97-AF65-F5344CB8AC3E}">
        <p14:creationId xmlns:p14="http://schemas.microsoft.com/office/powerpoint/2010/main" val="249041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A97937C-6082-4CB7-B967-AA9268D2A187}" type="slidenum">
              <a:rPr lang="en-US"/>
              <a:pPr/>
              <a:t>‹#›</a:t>
            </a:fld>
            <a:endParaRPr lang="en-US"/>
          </a:p>
        </p:txBody>
      </p:sp>
    </p:spTree>
    <p:extLst>
      <p:ext uri="{BB962C8B-B14F-4D97-AF65-F5344CB8AC3E}">
        <p14:creationId xmlns:p14="http://schemas.microsoft.com/office/powerpoint/2010/main" val="60489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EC812A8E-5491-44CA-AE2A-E874E6AD43B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wmf"/><Relationship Id="rId5" Type="http://schemas.openxmlformats.org/officeDocument/2006/relationships/oleObject" Target="../embeddings/oleObject9.bin"/><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4.wmf"/><Relationship Id="rId5" Type="http://schemas.openxmlformats.org/officeDocument/2006/relationships/oleObject" Target="../embeddings/oleObject12.bin"/><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3.emf"/></Relationships>
</file>

<file path=ppt/slides/_rels/slide1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7: </a:t>
            </a:r>
            <a:r>
              <a:rPr lang="en-GB" dirty="0">
                <a:solidFill>
                  <a:schemeClr val="bg1"/>
                </a:solidFill>
                <a:latin typeface="Arial" pitchFamily="34" charset="0"/>
                <a:cs typeface="Arial" pitchFamily="34" charset="0"/>
              </a:rPr>
              <a:t>Heteroskedasticity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9942591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878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187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null hypothesis is that the disturbance term is </a:t>
            </a:r>
            <a:r>
              <a:rPr lang="en-GB" sz="1500" b="1" dirty="0" err="1" smtClean="0"/>
              <a:t>homoskedastic</a:t>
            </a:r>
            <a:r>
              <a:rPr lang="en-GB" sz="1500" b="1" dirty="0" smtClean="0"/>
              <a:t>, meaning that it has the same potential distribution in all observations.  If it </a:t>
            </a:r>
            <a:r>
              <a:rPr lang="en-GB" sz="1500" b="1" dirty="0"/>
              <a:t>is </a:t>
            </a:r>
            <a:r>
              <a:rPr lang="en-GB" sz="1500" b="1" dirty="0" err="1" smtClean="0"/>
              <a:t>homoskedastic</a:t>
            </a:r>
            <a:r>
              <a:rPr lang="en-GB" sz="1500" b="1" dirty="0"/>
              <a:t>, there should be no systematic difference between </a:t>
            </a:r>
            <a:r>
              <a:rPr lang="en-GB" sz="1500" b="1" i="1" dirty="0"/>
              <a:t>RSS</a:t>
            </a:r>
            <a:r>
              <a:rPr lang="en-GB" sz="1500" b="1" baseline="-25000" dirty="0"/>
              <a:t>1</a:t>
            </a:r>
            <a:r>
              <a:rPr lang="en-GB" sz="1500" b="1" dirty="0"/>
              <a:t> and </a:t>
            </a:r>
            <a:r>
              <a:rPr lang="en-GB" sz="1500" b="1" i="1" dirty="0"/>
              <a:t>RSS</a:t>
            </a:r>
            <a:r>
              <a:rPr lang="en-GB" sz="1500" b="1" baseline="-25000" dirty="0"/>
              <a:t>2</a:t>
            </a:r>
            <a:r>
              <a:rPr lang="en-GB" sz="1500" b="1" dirty="0"/>
              <a:t>.</a:t>
            </a:r>
            <a:endParaRPr lang="en-GB" sz="1500" b="1" dirty="0">
              <a:latin typeface="Times New Roman" pitchFamily="18" charset="0"/>
            </a:endParaRPr>
          </a:p>
        </p:txBody>
      </p:sp>
      <p:sp>
        <p:nvSpPr>
          <p:cNvPr id="118795"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8792" name="Object 8"/>
          <p:cNvGraphicFramePr>
            <a:graphicFrameLocks noChangeAspect="1"/>
          </p:cNvGraphicFramePr>
          <p:nvPr>
            <p:extLst>
              <p:ext uri="{D42A27DB-BD31-4B8C-83A1-F6EECF244321}">
                <p14:modId xmlns:p14="http://schemas.microsoft.com/office/powerpoint/2010/main" val="120314861"/>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18817"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98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198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if the standard deviation of  the distribution of the disturbance term is proportional to the </a:t>
            </a:r>
            <a:r>
              <a:rPr lang="en-GB" sz="1500" b="1" i="1"/>
              <a:t>X</a:t>
            </a:r>
            <a:r>
              <a:rPr lang="en-GB" sz="1500" b="1"/>
              <a:t> variable, </a:t>
            </a:r>
            <a:r>
              <a:rPr lang="en-GB" sz="1500" b="1" i="1"/>
              <a:t>RSS</a:t>
            </a:r>
            <a:r>
              <a:rPr lang="en-GB" sz="1500" b="1" baseline="-25000"/>
              <a:t>2</a:t>
            </a:r>
            <a:r>
              <a:rPr lang="en-GB" sz="1500" b="1"/>
              <a:t> is likely to be greater than </a:t>
            </a:r>
            <a:r>
              <a:rPr lang="en-GB" sz="1500" b="1" i="1"/>
              <a:t>RSS</a:t>
            </a:r>
            <a:r>
              <a:rPr lang="en-GB" sz="1500" b="1" baseline="-25000"/>
              <a:t>1</a:t>
            </a:r>
            <a:r>
              <a:rPr lang="en-GB" sz="1500" b="1"/>
              <a:t>.</a:t>
            </a:r>
            <a:endParaRPr lang="en-GB" sz="1500" b="1">
              <a:latin typeface="Times New Roman" pitchFamily="18" charset="0"/>
            </a:endParaRPr>
          </a:p>
        </p:txBody>
      </p:sp>
      <p:sp>
        <p:nvSpPr>
          <p:cNvPr id="119819"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9816" name="Object 8"/>
          <p:cNvGraphicFramePr>
            <a:graphicFrameLocks noChangeAspect="1"/>
          </p:cNvGraphicFramePr>
          <p:nvPr>
            <p:extLst>
              <p:ext uri="{D42A27DB-BD31-4B8C-83A1-F6EECF244321}">
                <p14:modId xmlns:p14="http://schemas.microsoft.com/office/powerpoint/2010/main" val="2077773994"/>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19841"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0"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31"/>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08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208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it is greater, the question is whether it is significantly greater.  The test statistic is the </a:t>
            </a:r>
            <a:r>
              <a:rPr lang="en-GB" sz="1500" b="1" i="1"/>
              <a:t>F</a:t>
            </a:r>
            <a:r>
              <a:rPr lang="en-GB" sz="1500" b="1"/>
              <a:t> statistic shown above.  </a:t>
            </a:r>
            <a:r>
              <a:rPr lang="en-GB" sz="1500" b="1" i="1"/>
              <a:t>n</a:t>
            </a:r>
            <a:r>
              <a:rPr lang="en-GB" sz="1500" b="1" baseline="-25000"/>
              <a:t>1</a:t>
            </a:r>
            <a:r>
              <a:rPr lang="en-GB" sz="1500" b="1"/>
              <a:t> and </a:t>
            </a:r>
            <a:r>
              <a:rPr lang="en-GB" sz="1500" b="1" i="1"/>
              <a:t>n</a:t>
            </a:r>
            <a:r>
              <a:rPr lang="en-GB" sz="1500" b="1" baseline="-25000"/>
              <a:t>2</a:t>
            </a:r>
            <a:r>
              <a:rPr lang="en-GB" sz="1500" b="1"/>
              <a:t> are the numbers of observations in the lower and upper regressions.  (Normally they will be the same.)  </a:t>
            </a:r>
            <a:r>
              <a:rPr lang="en-GB" sz="1500" b="1" i="1"/>
              <a:t>k</a:t>
            </a:r>
            <a:r>
              <a:rPr lang="en-GB" sz="1500" b="1"/>
              <a:t> is the number of parameters in the model. </a:t>
            </a:r>
            <a:endParaRPr lang="en-GB" sz="1500" b="1">
              <a:latin typeface="Times New Roman" pitchFamily="18" charset="0"/>
            </a:endParaRPr>
          </a:p>
        </p:txBody>
      </p:sp>
      <p:graphicFrame>
        <p:nvGraphicFramePr>
          <p:cNvPr id="120840" name="Object 8"/>
          <p:cNvGraphicFramePr>
            <a:graphicFrameLocks noChangeAspect="1"/>
          </p:cNvGraphicFramePr>
          <p:nvPr>
            <p:extLst>
              <p:ext uri="{D42A27DB-BD31-4B8C-83A1-F6EECF244321}">
                <p14:modId xmlns:p14="http://schemas.microsoft.com/office/powerpoint/2010/main" val="583487767"/>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20904"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0843"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13"/>
          <p:cNvSpPr>
            <a:spLocks noChangeShapeType="1"/>
          </p:cNvSpPr>
          <p:nvPr/>
        </p:nvSpPr>
        <p:spPr bwMode="auto">
          <a:xfrm flipH="1">
            <a:off x="2057400" y="1800225"/>
            <a:ext cx="45720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32"/>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4"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
        <p:nvSpPr>
          <p:cNvPr id="35" name="Rectangle 19"/>
          <p:cNvSpPr>
            <a:spLocks noChangeArrowheads="1"/>
          </p:cNvSpPr>
          <p:nvPr/>
        </p:nvSpPr>
        <p:spPr bwMode="auto">
          <a:xfrm>
            <a:off x="733425" y="1792288"/>
            <a:ext cx="8159750" cy="1644650"/>
          </a:xfrm>
          <a:prstGeom prst="rect">
            <a:avLst/>
          </a:prstGeom>
          <a:solidFill>
            <a:srgbClr val="F8F8FA"/>
          </a:solidFill>
          <a:ln>
            <a:noFill/>
          </a:ln>
          <a:effectLst>
            <a:innerShdw blurRad="95250">
              <a:srgbClr val="003366"/>
            </a:innerShdw>
          </a:effectLst>
        </p:spPr>
        <p:txBody>
          <a:bodyPr wrap="none" anchor="ctr"/>
          <a:lstStyle/>
          <a:p>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2166787931"/>
              </p:ext>
            </p:extLst>
          </p:nvPr>
        </p:nvGraphicFramePr>
        <p:xfrm>
          <a:off x="973138" y="1911350"/>
          <a:ext cx="7726362" cy="863600"/>
        </p:xfrm>
        <a:graphic>
          <a:graphicData uri="http://schemas.openxmlformats.org/presentationml/2006/ole">
            <mc:AlternateContent xmlns:mc="http://schemas.openxmlformats.org/markup-compatibility/2006">
              <mc:Choice xmlns:v="urn:schemas-microsoft-com:vml" Requires="v">
                <p:oleObj spid="_x0000_s120905" name="Equation" r:id="rId5" imgW="7721280" imgH="863280" progId="Equation.DSMT4">
                  <p:embed/>
                </p:oleObj>
              </mc:Choice>
              <mc:Fallback>
                <p:oleObj name="Equation" r:id="rId5" imgW="7721280" imgH="863280" progId="Equation.DSMT4">
                  <p:embed/>
                  <p:pic>
                    <p:nvPicPr>
                      <p:cNvPr id="0" name=""/>
                      <p:cNvPicPr>
                        <a:picLocks noChangeAspect="1" noChangeArrowheads="1"/>
                      </p:cNvPicPr>
                      <p:nvPr/>
                    </p:nvPicPr>
                    <p:blipFill>
                      <a:blip r:embed="rId6"/>
                      <a:srcRect/>
                      <a:stretch>
                        <a:fillRect/>
                      </a:stretch>
                    </p:blipFill>
                    <p:spPr bwMode="auto">
                      <a:xfrm>
                        <a:off x="973138" y="1911350"/>
                        <a:ext cx="7726362"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281163333"/>
              </p:ext>
            </p:extLst>
          </p:nvPr>
        </p:nvGraphicFramePr>
        <p:xfrm>
          <a:off x="1377950" y="2841625"/>
          <a:ext cx="2554288" cy="455613"/>
        </p:xfrm>
        <a:graphic>
          <a:graphicData uri="http://schemas.openxmlformats.org/presentationml/2006/ole">
            <mc:AlternateContent xmlns:mc="http://schemas.openxmlformats.org/markup-compatibility/2006">
              <mc:Choice xmlns:v="urn:schemas-microsoft-com:vml" Requires="v">
                <p:oleObj spid="_x0000_s120906" name="Equation" r:id="rId7" imgW="2552400" imgH="457200" progId="Equation.DSMT4">
                  <p:embed/>
                </p:oleObj>
              </mc:Choice>
              <mc:Fallback>
                <p:oleObj name="Equation" r:id="rId7" imgW="2552400" imgH="457200" progId="Equation.DSMT4">
                  <p:embed/>
                  <p:pic>
                    <p:nvPicPr>
                      <p:cNvPr id="0" name=""/>
                      <p:cNvPicPr>
                        <a:picLocks noChangeAspect="1" noChangeArrowheads="1"/>
                      </p:cNvPicPr>
                      <p:nvPr/>
                    </p:nvPicPr>
                    <p:blipFill>
                      <a:blip r:embed="rId8"/>
                      <a:srcRect/>
                      <a:stretch>
                        <a:fillRect/>
                      </a:stretch>
                    </p:blipFill>
                    <p:spPr bwMode="auto">
                      <a:xfrm>
                        <a:off x="1377950" y="2841625"/>
                        <a:ext cx="2554288"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0"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31"/>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18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218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present case we reject the null hypothesis of </a:t>
            </a:r>
            <a:r>
              <a:rPr lang="en-GB" sz="1500" b="1" dirty="0" err="1" smtClean="0"/>
              <a:t>homoskedasticity</a:t>
            </a:r>
            <a:r>
              <a:rPr lang="en-GB" sz="1500" b="1" dirty="0" smtClean="0"/>
              <a:t> </a:t>
            </a:r>
            <a:r>
              <a:rPr lang="en-GB" sz="1500" b="1" dirty="0"/>
              <a:t>at the 0.1% level.  We therefore need to find an alternative to straightforward OLS regression.</a:t>
            </a:r>
            <a:endParaRPr lang="en-GB" sz="1500" b="1" dirty="0">
              <a:latin typeface="Times New Roman" pitchFamily="18" charset="0"/>
            </a:endParaRPr>
          </a:p>
        </p:txBody>
      </p:sp>
      <p:graphicFrame>
        <p:nvGraphicFramePr>
          <p:cNvPr id="121864" name="Object 8"/>
          <p:cNvGraphicFramePr>
            <a:graphicFrameLocks noChangeAspect="1"/>
          </p:cNvGraphicFramePr>
          <p:nvPr>
            <p:extLst>
              <p:ext uri="{D42A27DB-BD31-4B8C-83A1-F6EECF244321}">
                <p14:modId xmlns:p14="http://schemas.microsoft.com/office/powerpoint/2010/main" val="1668183180"/>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21934"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1867"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Line 13"/>
          <p:cNvSpPr>
            <a:spLocks noChangeShapeType="1"/>
          </p:cNvSpPr>
          <p:nvPr/>
        </p:nvSpPr>
        <p:spPr bwMode="auto">
          <a:xfrm flipH="1">
            <a:off x="2057400" y="1800225"/>
            <a:ext cx="45720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32"/>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4"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7" name="Rectangle 19"/>
          <p:cNvSpPr>
            <a:spLocks noChangeArrowheads="1"/>
          </p:cNvSpPr>
          <p:nvPr/>
        </p:nvSpPr>
        <p:spPr bwMode="auto">
          <a:xfrm>
            <a:off x="733425" y="1792288"/>
            <a:ext cx="8159750" cy="1644650"/>
          </a:xfrm>
          <a:prstGeom prst="rect">
            <a:avLst/>
          </a:prstGeom>
          <a:solidFill>
            <a:srgbClr val="F8F8FA"/>
          </a:solidFill>
          <a:ln>
            <a:noFill/>
          </a:ln>
          <a:effectLst>
            <a:innerShdw blurRad="95250">
              <a:srgbClr val="003366"/>
            </a:innerShdw>
          </a:effectLst>
        </p:spPr>
        <p:txBody>
          <a:bodyPr wrap="none" anchor="ctr"/>
          <a:lstStyle/>
          <a:p>
            <a:endParaRPr lang="en-GB"/>
          </a:p>
        </p:txBody>
      </p:sp>
      <p:sp>
        <p:nvSpPr>
          <p:cNvPr id="2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66005338"/>
              </p:ext>
            </p:extLst>
          </p:nvPr>
        </p:nvGraphicFramePr>
        <p:xfrm>
          <a:off x="973138" y="1911350"/>
          <a:ext cx="7726362" cy="863600"/>
        </p:xfrm>
        <a:graphic>
          <a:graphicData uri="http://schemas.openxmlformats.org/presentationml/2006/ole">
            <mc:AlternateContent xmlns:mc="http://schemas.openxmlformats.org/markup-compatibility/2006">
              <mc:Choice xmlns:v="urn:schemas-microsoft-com:vml" Requires="v">
                <p:oleObj spid="_x0000_s121935" name="Equation" r:id="rId5" imgW="7721280" imgH="863280" progId="Equation.DSMT4">
                  <p:embed/>
                </p:oleObj>
              </mc:Choice>
              <mc:Fallback>
                <p:oleObj name="Equation" r:id="rId5" imgW="7721280" imgH="863280" progId="Equation.DSMT4">
                  <p:embed/>
                  <p:pic>
                    <p:nvPicPr>
                      <p:cNvPr id="0" name="Object 18"/>
                      <p:cNvPicPr>
                        <a:picLocks noChangeAspect="1" noChangeArrowheads="1"/>
                      </p:cNvPicPr>
                      <p:nvPr/>
                    </p:nvPicPr>
                    <p:blipFill>
                      <a:blip r:embed="rId6"/>
                      <a:srcRect/>
                      <a:stretch>
                        <a:fillRect/>
                      </a:stretch>
                    </p:blipFill>
                    <p:spPr bwMode="auto">
                      <a:xfrm>
                        <a:off x="973138" y="1911350"/>
                        <a:ext cx="7726362"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374086024"/>
              </p:ext>
            </p:extLst>
          </p:nvPr>
        </p:nvGraphicFramePr>
        <p:xfrm>
          <a:off x="1377950" y="2841625"/>
          <a:ext cx="2554288" cy="455613"/>
        </p:xfrm>
        <a:graphic>
          <a:graphicData uri="http://schemas.openxmlformats.org/presentationml/2006/ole">
            <mc:AlternateContent xmlns:mc="http://schemas.openxmlformats.org/markup-compatibility/2006">
              <mc:Choice xmlns:v="urn:schemas-microsoft-com:vml" Requires="v">
                <p:oleObj spid="_x0000_s121936" name="Equation" r:id="rId7" imgW="2552400" imgH="457200" progId="Equation.DSMT4">
                  <p:embed/>
                </p:oleObj>
              </mc:Choice>
              <mc:Fallback>
                <p:oleObj name="Equation" r:id="rId7" imgW="2552400" imgH="457200" progId="Equation.DSMT4">
                  <p:embed/>
                  <p:pic>
                    <p:nvPicPr>
                      <p:cNvPr id="0" name="Object 16"/>
                      <p:cNvPicPr>
                        <a:picLocks noChangeAspect="1" noChangeArrowheads="1"/>
                      </p:cNvPicPr>
                      <p:nvPr/>
                    </p:nvPicPr>
                    <p:blipFill>
                      <a:blip r:embed="rId8"/>
                      <a:srcRect/>
                      <a:stretch>
                        <a:fillRect/>
                      </a:stretch>
                    </p:blipFill>
                    <p:spPr bwMode="auto">
                      <a:xfrm>
                        <a:off x="1377950" y="2841625"/>
                        <a:ext cx="2554288"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228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Incidentally, why was the sample split into three ranges?  Why not split it into two halves, and compare </a:t>
            </a:r>
            <a:r>
              <a:rPr lang="en-GB" sz="1500" b="1" i="1"/>
              <a:t>RSS</a:t>
            </a:r>
            <a:r>
              <a:rPr lang="en-GB" sz="1500" b="1"/>
              <a:t> for the regressions using the two halves?</a:t>
            </a:r>
            <a:endParaRPr lang="en-GB" sz="1500" b="1">
              <a:latin typeface="Times New Roman" pitchFamily="18" charset="0"/>
            </a:endParaRPr>
          </a:p>
        </p:txBody>
      </p:sp>
      <p:sp>
        <p:nvSpPr>
          <p:cNvPr id="122891"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2888" name="Object 8"/>
          <p:cNvGraphicFramePr>
            <a:graphicFrameLocks noChangeAspect="1"/>
          </p:cNvGraphicFramePr>
          <p:nvPr>
            <p:extLst>
              <p:ext uri="{D42A27DB-BD31-4B8C-83A1-F6EECF244321}">
                <p14:modId xmlns:p14="http://schemas.microsoft.com/office/powerpoint/2010/main" val="2612533648"/>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22916"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39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239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reason is that, by omitting the central range, you increase the contrast between the variances of the residuals, and you have a better chance of rejecting the null hypothesis of </a:t>
            </a:r>
            <a:r>
              <a:rPr lang="en-GB" sz="1500" b="1" dirty="0" err="1" smtClean="0"/>
              <a:t>homoskedasticity</a:t>
            </a:r>
            <a:r>
              <a:rPr lang="en-GB" sz="1500" b="1" dirty="0"/>
              <a:t>.</a:t>
            </a:r>
            <a:endParaRPr lang="en-GB" sz="1500" b="1" dirty="0">
              <a:latin typeface="Times New Roman" pitchFamily="18" charset="0"/>
            </a:endParaRPr>
          </a:p>
        </p:txBody>
      </p:sp>
      <p:sp>
        <p:nvSpPr>
          <p:cNvPr id="123915"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3912" name="Object 8"/>
          <p:cNvGraphicFramePr>
            <a:graphicFrameLocks noChangeAspect="1"/>
          </p:cNvGraphicFramePr>
          <p:nvPr>
            <p:extLst>
              <p:ext uri="{D42A27DB-BD31-4B8C-83A1-F6EECF244321}">
                <p14:modId xmlns:p14="http://schemas.microsoft.com/office/powerpoint/2010/main" val="4148588796"/>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23937"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49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249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larger the omitted central section, the smaller will be the number of degrees of freedom in the subsample regressions, and this will make it more difficult to reject the null hypothesis.</a:t>
            </a:r>
            <a:endParaRPr lang="en-GB" sz="1500" b="1">
              <a:latin typeface="Times New Roman" pitchFamily="18" charset="0"/>
            </a:endParaRPr>
          </a:p>
        </p:txBody>
      </p:sp>
      <p:sp>
        <p:nvSpPr>
          <p:cNvPr id="124939"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4936" name="Object 8"/>
          <p:cNvGraphicFramePr>
            <a:graphicFrameLocks noChangeAspect="1"/>
          </p:cNvGraphicFramePr>
          <p:nvPr>
            <p:extLst>
              <p:ext uri="{D42A27DB-BD31-4B8C-83A1-F6EECF244321}">
                <p14:modId xmlns:p14="http://schemas.microsoft.com/office/powerpoint/2010/main" val="955378753"/>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24961"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59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259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there is a trade-off between making the omitted range too large and too small.  On the basis of experimentation, Goldfeld and Quandt recommend omitting about a quarter of the observations.</a:t>
            </a:r>
            <a:endParaRPr lang="en-GB" sz="1500" b="1">
              <a:latin typeface="Times New Roman" pitchFamily="18" charset="0"/>
            </a:endParaRPr>
          </a:p>
        </p:txBody>
      </p:sp>
      <p:sp>
        <p:nvSpPr>
          <p:cNvPr id="125963"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25960" name="Object 8"/>
          <p:cNvGraphicFramePr>
            <a:graphicFrameLocks noChangeAspect="1"/>
          </p:cNvGraphicFramePr>
          <p:nvPr>
            <p:extLst>
              <p:ext uri="{D42A27DB-BD31-4B8C-83A1-F6EECF244321}">
                <p14:modId xmlns:p14="http://schemas.microsoft.com/office/powerpoint/2010/main" val="679883847"/>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25985"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28"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7.2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29601" y="6553200"/>
            <a:ext cx="8382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2016.05.05</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Rectangle 848"/>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4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4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4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disturbance term in a regression model is said to be homoscedastic if it has the same potential distribution in all observations.  If this condition is not satisfied, it is said to be </a:t>
            </a:r>
            <a:r>
              <a:rPr lang="en-GB" sz="1500" b="1" dirty="0" err="1" smtClean="0"/>
              <a:t>heteroskedastic</a:t>
            </a:r>
            <a:r>
              <a:rPr lang="en-GB" sz="1500" b="1" dirty="0"/>
              <a:t>, and clearly the possible types of </a:t>
            </a:r>
            <a:r>
              <a:rPr lang="en-GB" sz="1500" b="1" dirty="0" err="1" smtClean="0"/>
              <a:t>heteroskedasticity</a:t>
            </a:r>
            <a:r>
              <a:rPr lang="en-GB" sz="1500" b="1" dirty="0" smtClean="0"/>
              <a:t> </a:t>
            </a:r>
            <a:r>
              <a:rPr lang="en-GB" sz="1500" b="1" dirty="0"/>
              <a:t>are endless.</a:t>
            </a:r>
            <a:endParaRPr lang="en-GB" sz="1500" b="1" dirty="0">
              <a:latin typeface="Times New Roman" pitchFamily="18" charset="0"/>
            </a:endParaRPr>
          </a:p>
        </p:txBody>
      </p:sp>
      <p:sp>
        <p:nvSpPr>
          <p:cNvPr id="17426" name="Line 18"/>
          <p:cNvSpPr>
            <a:spLocks noChangeShapeType="1"/>
          </p:cNvSpPr>
          <p:nvPr/>
        </p:nvSpPr>
        <p:spPr bwMode="auto">
          <a:xfrm>
            <a:off x="2808288"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27" name="Line 19"/>
          <p:cNvSpPr>
            <a:spLocks noChangeShapeType="1"/>
          </p:cNvSpPr>
          <p:nvPr/>
        </p:nvSpPr>
        <p:spPr bwMode="auto">
          <a:xfrm>
            <a:off x="1457325" y="876300"/>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28" name="Line 20"/>
          <p:cNvSpPr>
            <a:spLocks noChangeShapeType="1"/>
          </p:cNvSpPr>
          <p:nvPr/>
        </p:nvSpPr>
        <p:spPr bwMode="auto">
          <a:xfrm>
            <a:off x="1455738" y="4989513"/>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29" name="Line 21"/>
          <p:cNvSpPr>
            <a:spLocks noChangeAspect="1" noChangeShapeType="1"/>
          </p:cNvSpPr>
          <p:nvPr/>
        </p:nvSpPr>
        <p:spPr bwMode="auto">
          <a:xfrm flipV="1">
            <a:off x="1455738" y="2557463"/>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37" name="Oval 29"/>
          <p:cNvSpPr>
            <a:spLocks noChangeAspect="1" noChangeArrowheads="1"/>
          </p:cNvSpPr>
          <p:nvPr/>
        </p:nvSpPr>
        <p:spPr bwMode="auto">
          <a:xfrm>
            <a:off x="2754313" y="3654425"/>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17438" name="Line 30"/>
          <p:cNvSpPr>
            <a:spLocks noChangeShapeType="1"/>
          </p:cNvSpPr>
          <p:nvPr/>
        </p:nvSpPr>
        <p:spPr bwMode="auto">
          <a:xfrm flipV="1">
            <a:off x="2808288" y="4376738"/>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39" name="Line 31"/>
          <p:cNvSpPr>
            <a:spLocks noChangeShapeType="1"/>
          </p:cNvSpPr>
          <p:nvPr/>
        </p:nvSpPr>
        <p:spPr bwMode="auto">
          <a:xfrm flipV="1">
            <a:off x="3805238" y="4381500"/>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0" name="Line 32"/>
          <p:cNvSpPr>
            <a:spLocks noChangeShapeType="1"/>
          </p:cNvSpPr>
          <p:nvPr/>
        </p:nvSpPr>
        <p:spPr bwMode="auto">
          <a:xfrm flipV="1">
            <a:off x="4518025"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1" name="Line 33"/>
          <p:cNvSpPr>
            <a:spLocks noChangeShapeType="1"/>
          </p:cNvSpPr>
          <p:nvPr/>
        </p:nvSpPr>
        <p:spPr bwMode="auto">
          <a:xfrm flipV="1">
            <a:off x="5524500"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2" name="Line 34"/>
          <p:cNvSpPr>
            <a:spLocks noChangeShapeType="1"/>
          </p:cNvSpPr>
          <p:nvPr/>
        </p:nvSpPr>
        <p:spPr bwMode="auto">
          <a:xfrm flipV="1">
            <a:off x="6254750"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43" name="Line 35"/>
          <p:cNvSpPr>
            <a:spLocks noChangeShapeType="1"/>
          </p:cNvSpPr>
          <p:nvPr/>
        </p:nvSpPr>
        <p:spPr bwMode="auto">
          <a:xfrm>
            <a:off x="4518025"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44" name="Line 36"/>
          <p:cNvSpPr>
            <a:spLocks noChangeShapeType="1"/>
          </p:cNvSpPr>
          <p:nvPr/>
        </p:nvSpPr>
        <p:spPr bwMode="auto">
          <a:xfrm>
            <a:off x="6254750"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45" name="Line 37"/>
          <p:cNvSpPr>
            <a:spLocks noChangeShapeType="1"/>
          </p:cNvSpPr>
          <p:nvPr/>
        </p:nvSpPr>
        <p:spPr bwMode="auto">
          <a:xfrm>
            <a:off x="5524500" y="874713"/>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46" name="Line 38"/>
          <p:cNvSpPr>
            <a:spLocks noChangeShapeType="1"/>
          </p:cNvSpPr>
          <p:nvPr/>
        </p:nvSpPr>
        <p:spPr bwMode="auto">
          <a:xfrm>
            <a:off x="3805238"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47" name="Oval 39"/>
          <p:cNvSpPr>
            <a:spLocks noChangeAspect="1" noChangeArrowheads="1"/>
          </p:cNvSpPr>
          <p:nvPr/>
        </p:nvSpPr>
        <p:spPr bwMode="auto">
          <a:xfrm>
            <a:off x="3749675" y="3389313"/>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17448" name="Oval 40"/>
          <p:cNvSpPr>
            <a:spLocks noChangeAspect="1" noChangeArrowheads="1"/>
          </p:cNvSpPr>
          <p:nvPr/>
        </p:nvSpPr>
        <p:spPr bwMode="auto">
          <a:xfrm>
            <a:off x="4464050" y="320675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17449" name="Oval 41"/>
          <p:cNvSpPr>
            <a:spLocks noChangeAspect="1" noChangeArrowheads="1"/>
          </p:cNvSpPr>
          <p:nvPr/>
        </p:nvSpPr>
        <p:spPr bwMode="auto">
          <a:xfrm>
            <a:off x="5468938" y="2922588"/>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17450" name="Oval 42"/>
          <p:cNvSpPr>
            <a:spLocks noChangeAspect="1" noChangeArrowheads="1"/>
          </p:cNvSpPr>
          <p:nvPr/>
        </p:nvSpPr>
        <p:spPr bwMode="auto">
          <a:xfrm>
            <a:off x="6200775" y="2740025"/>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17451" name="Group 43"/>
          <p:cNvGrpSpPr>
            <a:grpSpLocks/>
          </p:cNvGrpSpPr>
          <p:nvPr/>
        </p:nvGrpSpPr>
        <p:grpSpPr bwMode="auto">
          <a:xfrm rot="5400000">
            <a:off x="2717006" y="3463132"/>
            <a:ext cx="676275" cy="484188"/>
            <a:chOff x="253" y="586"/>
            <a:chExt cx="3121" cy="1317"/>
          </a:xfrm>
        </p:grpSpPr>
        <p:sp>
          <p:nvSpPr>
            <p:cNvPr id="17452" name="Line 44"/>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3" name="Freeform 45"/>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54" name="Freeform 46"/>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55" name="Line 47"/>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6" name="Freeform 48"/>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57" name="Line 49"/>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8" name="Line 50"/>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59" name="Freeform 51"/>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60" name="Line 52"/>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61" name="Freeform 53"/>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62" name="Freeform 54"/>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63" name="Line 55"/>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64" name="Freeform 56"/>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65" name="Line 57"/>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66" name="Freeform 58"/>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67" name="Line 59"/>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68" name="Freeform 60"/>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69" name="Line 61"/>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70" name="Line 62"/>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71" name="Freeform 63"/>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72" name="Line 64"/>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73" name="Freeform 65"/>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74" name="Line 66"/>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75" name="Line 67"/>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76" name="Freeform 68"/>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77" name="Line 69"/>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78" name="Freeform 70"/>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79" name="Line 71"/>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80" name="Freeform 72"/>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81" name="Line 73"/>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82" name="Line 74"/>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83" name="Freeform 75"/>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84" name="Line 76"/>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85" name="Freeform 77"/>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86" name="Line 78"/>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87" name="Line 79"/>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88" name="Freeform 80"/>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89" name="Line 81"/>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90" name="Freeform 82"/>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91" name="Line 83"/>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92" name="Freeform 84"/>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93" name="Line 85"/>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94" name="Line 86"/>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95" name="Freeform 87"/>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96" name="Line 88"/>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97" name="Freeform 89"/>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498" name="Line 90"/>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499" name="Freeform 91"/>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00" name="Line 92"/>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01" name="Line 93"/>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02" name="Freeform 94"/>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03" name="Line 95"/>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04" name="Freeform 96"/>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05" name="Line 97"/>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06" name="Line 98"/>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07" name="Freeform 99"/>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08" name="Freeform 100"/>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09" name="Freeform 101"/>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10" name="Line 102"/>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11" name="Freeform 103"/>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12" name="Line 104"/>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13" name="Line 105"/>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14" name="Freeform 106"/>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15" name="Line 107"/>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16" name="Freeform 108"/>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17" name="Line 109"/>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18" name="Line 110"/>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19" name="Freeform 111"/>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0" name="Line 112"/>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21" name="Freeform 113"/>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2" name="Freeform 114"/>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3" name="Freeform 115"/>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4" name="Freeform 116"/>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5" name="Freeform 117"/>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6" name="Freeform 118"/>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7" name="Line 119"/>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28" name="Freeform 120"/>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29" name="Freeform 121"/>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0" name="Freeform 122"/>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1" name="Freeform 123"/>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2" name="Freeform 124"/>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3" name="Freeform 125"/>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4" name="Line 126"/>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35" name="Freeform 127"/>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6" name="Freeform 128"/>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7" name="Freeform 129"/>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8" name="Freeform 130"/>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39" name="Freeform 131"/>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40" name="Freeform 132"/>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41" name="Line 133"/>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42" name="Freeform 134"/>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43" name="Line 135"/>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44" name="Line 136"/>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45" name="Freeform 137"/>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46" name="Line 138"/>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47" name="Freeform 139"/>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48" name="Line 140"/>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49" name="Line 141"/>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50" name="Freeform 142"/>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51" name="Line 143"/>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52" name="Freeform 144"/>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53" name="Freeform 145"/>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54" name="Freeform 146"/>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55" name="Line 147"/>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56" name="Line 148"/>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57" name="Freeform 149"/>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58" name="Line 150"/>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59" name="Freeform 151"/>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60" name="Line 152"/>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61" name="Line 153"/>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62" name="Freeform 154"/>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63" name="Line 155"/>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64" name="Freeform 156"/>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65" name="Line 157"/>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66" name="Freeform 158"/>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67" name="Line 159"/>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68" name="Line 160"/>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69" name="Freeform 161"/>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70" name="Line 162"/>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71" name="Freeform 163"/>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72" name="Line 164"/>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73" name="Freeform 165"/>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74" name="Line 166"/>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75" name="Line 167"/>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76" name="Freeform 168"/>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77" name="Line 169"/>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78" name="Freeform 170"/>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79" name="Line 171"/>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80" name="Line 172"/>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81" name="Freeform 173"/>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82" name="Line 174"/>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83" name="Freeform 175"/>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84" name="Line 176"/>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85" name="Freeform 177"/>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86" name="Line 178"/>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87" name="Line 179"/>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88" name="Freeform 180"/>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89" name="Line 181"/>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90" name="Freeform 182"/>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91" name="Line 183"/>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92" name="Line 184"/>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93" name="Freeform 185"/>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94" name="Line 186"/>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95" name="Freeform 187"/>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96" name="Line 188"/>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97" name="Freeform 189"/>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598" name="Line 190"/>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599" name="Freeform 191"/>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00" name="Freeform 192"/>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01" name="Line 193"/>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02" name="Freeform 194"/>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03" name="Line 195"/>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04" name="Line 196"/>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05" name="Freeform 197"/>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06" name="Line 198"/>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07" name="Freeform 199"/>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08" name="Line 200"/>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09" name="Freeform 201"/>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10" name="Line 202"/>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11" name="Freeform 203"/>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7612" name="Group 204"/>
          <p:cNvGrpSpPr>
            <a:grpSpLocks/>
          </p:cNvGrpSpPr>
          <p:nvPr/>
        </p:nvGrpSpPr>
        <p:grpSpPr bwMode="auto">
          <a:xfrm rot="5400000">
            <a:off x="3367088" y="3300412"/>
            <a:ext cx="1169988" cy="284163"/>
            <a:chOff x="253" y="586"/>
            <a:chExt cx="3121" cy="1317"/>
          </a:xfrm>
        </p:grpSpPr>
        <p:sp>
          <p:nvSpPr>
            <p:cNvPr id="17613" name="Line 20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14" name="Freeform 20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15" name="Freeform 20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16" name="Line 20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17" name="Freeform 20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18" name="Line 21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19" name="Line 21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20" name="Freeform 21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21" name="Line 21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22" name="Freeform 21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23" name="Freeform 21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24" name="Line 21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25" name="Freeform 21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26" name="Line 21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27" name="Freeform 21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28" name="Line 22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29" name="Freeform 22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30" name="Line 22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31" name="Line 22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32" name="Freeform 22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33" name="Line 22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34" name="Freeform 22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35" name="Line 22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36" name="Line 22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37" name="Freeform 22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38" name="Line 23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39" name="Freeform 23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40" name="Line 23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41" name="Freeform 23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42" name="Line 23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43" name="Line 23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44" name="Freeform 23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45" name="Line 23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46" name="Freeform 23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47" name="Line 23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48" name="Line 24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49" name="Freeform 24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50" name="Line 24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51" name="Freeform 24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52" name="Line 24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53" name="Freeform 24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54" name="Line 24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55" name="Line 24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56" name="Freeform 24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57" name="Line 24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58" name="Freeform 25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59" name="Line 25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60" name="Freeform 25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61" name="Line 25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62" name="Line 25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63" name="Freeform 25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64" name="Line 25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65" name="Freeform 25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66" name="Line 25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67" name="Line 25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68" name="Freeform 26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69" name="Freeform 26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70" name="Freeform 26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71" name="Line 26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72" name="Freeform 26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73" name="Line 26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74" name="Line 26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75" name="Freeform 26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76" name="Line 26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77" name="Freeform 26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78" name="Line 27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79" name="Line 27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80" name="Freeform 27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1" name="Line 27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82" name="Freeform 27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3" name="Freeform 27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4" name="Freeform 27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5" name="Freeform 27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6" name="Freeform 27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7" name="Freeform 27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88" name="Line 28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89" name="Freeform 28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0" name="Freeform 28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1" name="Freeform 28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2" name="Freeform 28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3" name="Freeform 28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4" name="Freeform 28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5" name="Line 28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696" name="Freeform 28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7" name="Freeform 28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8" name="Freeform 29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699" name="Freeform 29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00" name="Freeform 29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01" name="Freeform 29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02" name="Line 29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03" name="Freeform 29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04" name="Line 29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05" name="Line 29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06" name="Freeform 29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07" name="Line 29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08" name="Freeform 30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09" name="Line 30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10" name="Line 30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11" name="Freeform 30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12" name="Line 30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13" name="Freeform 30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14" name="Freeform 30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15" name="Freeform 30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16" name="Line 30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17" name="Line 30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18" name="Freeform 31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19" name="Line 31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20" name="Freeform 31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21" name="Line 31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22" name="Line 31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23" name="Freeform 31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24" name="Line 31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25" name="Freeform 31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26" name="Line 31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27" name="Freeform 31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28" name="Line 32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29" name="Line 32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30" name="Freeform 32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31" name="Line 32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32" name="Freeform 32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33" name="Line 32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34" name="Freeform 32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35" name="Line 32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36" name="Line 32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37" name="Freeform 32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38" name="Line 33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39" name="Freeform 33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40" name="Line 33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41" name="Line 33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42" name="Freeform 33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43" name="Line 33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44" name="Freeform 33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45" name="Line 33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46" name="Freeform 33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47" name="Line 33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48" name="Line 34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49" name="Freeform 34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50" name="Line 34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51" name="Freeform 34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52" name="Line 34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53" name="Line 34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54" name="Freeform 34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55" name="Line 34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56" name="Freeform 34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57" name="Line 34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58" name="Freeform 35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59" name="Line 35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60" name="Freeform 35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61" name="Freeform 35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62" name="Line 35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63" name="Freeform 35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64" name="Line 35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65" name="Line 35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66" name="Freeform 35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67" name="Line 35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68" name="Freeform 36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69" name="Line 36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70" name="Freeform 36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71" name="Line 36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72" name="Freeform 36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7773" name="Group 365"/>
          <p:cNvGrpSpPr>
            <a:grpSpLocks/>
          </p:cNvGrpSpPr>
          <p:nvPr/>
        </p:nvGrpSpPr>
        <p:grpSpPr bwMode="auto">
          <a:xfrm rot="5400000">
            <a:off x="3871913" y="3151188"/>
            <a:ext cx="1527175" cy="219075"/>
            <a:chOff x="253" y="586"/>
            <a:chExt cx="3121" cy="1317"/>
          </a:xfrm>
        </p:grpSpPr>
        <p:sp>
          <p:nvSpPr>
            <p:cNvPr id="17774" name="Line 36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75" name="Freeform 36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76" name="Freeform 36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77" name="Line 36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78" name="Freeform 37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79" name="Line 37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80" name="Line 37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81" name="Freeform 37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82" name="Line 37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83" name="Freeform 37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84" name="Freeform 37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85" name="Line 37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86" name="Freeform 37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87" name="Line 37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88" name="Freeform 38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89" name="Line 38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90" name="Freeform 38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91" name="Line 38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92" name="Line 38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93" name="Freeform 38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94" name="Line 38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95" name="Freeform 38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96" name="Line 38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97" name="Line 38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798" name="Freeform 39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799" name="Line 39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00" name="Freeform 39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01" name="Line 39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02" name="Freeform 39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03" name="Line 39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04" name="Line 39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05" name="Freeform 39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06" name="Line 39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07" name="Freeform 39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08" name="Line 40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09" name="Line 40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10" name="Freeform 40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11" name="Line 40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12" name="Freeform 40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13" name="Line 40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14" name="Freeform 40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15" name="Line 40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16" name="Line 40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17" name="Freeform 40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18" name="Line 41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19" name="Freeform 41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20" name="Line 41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21" name="Freeform 41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22" name="Line 41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23" name="Line 41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24" name="Freeform 41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25" name="Line 41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26" name="Freeform 41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27" name="Line 41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28" name="Line 42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29" name="Freeform 42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30" name="Freeform 42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31" name="Freeform 42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32" name="Line 42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33" name="Freeform 42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34" name="Line 42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35" name="Line 42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36" name="Freeform 42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37" name="Line 42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38" name="Freeform 43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39" name="Line 43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40" name="Line 43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41" name="Freeform 43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2" name="Line 43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43" name="Freeform 43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4" name="Freeform 43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5" name="Freeform 43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6" name="Freeform 43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7" name="Freeform 43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8" name="Freeform 44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49" name="Line 44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50" name="Freeform 44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1" name="Freeform 44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2" name="Freeform 44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3" name="Freeform 44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4" name="Freeform 44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5" name="Freeform 44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6" name="Line 44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57" name="Freeform 44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8" name="Freeform 45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59" name="Freeform 45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60" name="Freeform 45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61" name="Freeform 45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62" name="Freeform 45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63" name="Line 45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64" name="Freeform 45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65" name="Line 45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66" name="Line 45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67" name="Freeform 45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68" name="Line 46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69" name="Freeform 46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70" name="Line 46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71" name="Line 46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72" name="Freeform 46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73" name="Line 46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74" name="Freeform 46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75" name="Freeform 46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76" name="Freeform 46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77" name="Line 46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78" name="Line 47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79" name="Freeform 47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80" name="Line 47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81" name="Freeform 47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82" name="Line 47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83" name="Line 47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84" name="Freeform 47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85" name="Line 47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86" name="Freeform 47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87" name="Line 47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88" name="Freeform 48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89" name="Line 48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90" name="Line 48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91" name="Freeform 48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92" name="Line 48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93" name="Freeform 48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94" name="Line 48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95" name="Freeform 48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96" name="Line 48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97" name="Line 48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898" name="Freeform 49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899" name="Line 49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00" name="Freeform 49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01" name="Line 49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02" name="Line 49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03" name="Freeform 49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04" name="Line 49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05" name="Freeform 49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06" name="Line 49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07" name="Freeform 49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08" name="Line 50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09" name="Line 50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10" name="Freeform 50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11" name="Line 50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12" name="Freeform 50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13" name="Line 50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14" name="Line 50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15" name="Freeform 50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16" name="Line 50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17" name="Freeform 50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18" name="Line 51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19" name="Freeform 51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20" name="Line 51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21" name="Freeform 51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22" name="Freeform 51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23" name="Line 51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24" name="Freeform 51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25" name="Line 51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26" name="Line 51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27" name="Freeform 51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28" name="Line 52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29" name="Freeform 52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30" name="Line 52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31" name="Freeform 52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32" name="Line 52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33" name="Freeform 52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7934" name="Group 526"/>
          <p:cNvGrpSpPr>
            <a:grpSpLocks/>
          </p:cNvGrpSpPr>
          <p:nvPr/>
        </p:nvGrpSpPr>
        <p:grpSpPr bwMode="auto">
          <a:xfrm rot="5400000">
            <a:off x="4600575" y="2901951"/>
            <a:ext cx="2028825" cy="165100"/>
            <a:chOff x="253" y="586"/>
            <a:chExt cx="3121" cy="1317"/>
          </a:xfrm>
        </p:grpSpPr>
        <p:sp>
          <p:nvSpPr>
            <p:cNvPr id="17935" name="Line 527"/>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36" name="Freeform 528"/>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37" name="Freeform 529"/>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38" name="Line 530"/>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39" name="Freeform 531"/>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40" name="Line 532"/>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41" name="Line 533"/>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42" name="Freeform 534"/>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43" name="Line 535"/>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44" name="Freeform 536"/>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45" name="Freeform 537"/>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46" name="Line 538"/>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47" name="Freeform 539"/>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48" name="Line 540"/>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49" name="Freeform 541"/>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50" name="Line 542"/>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51" name="Freeform 543"/>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52" name="Line 544"/>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53" name="Line 545"/>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54" name="Freeform 546"/>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55" name="Line 547"/>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56" name="Freeform 548"/>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57" name="Line 549"/>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58" name="Line 550"/>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59" name="Freeform 551"/>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60" name="Line 552"/>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61" name="Freeform 553"/>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62" name="Line 554"/>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63" name="Freeform 555"/>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64" name="Line 556"/>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65" name="Line 557"/>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66" name="Freeform 558"/>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67" name="Line 559"/>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68" name="Freeform 560"/>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69" name="Line 561"/>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70" name="Line 562"/>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71" name="Freeform 563"/>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72" name="Line 564"/>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73" name="Freeform 565"/>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74" name="Line 566"/>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75" name="Freeform 567"/>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76" name="Line 568"/>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77" name="Line 569"/>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78" name="Freeform 570"/>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79" name="Line 571"/>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80" name="Freeform 572"/>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81" name="Line 573"/>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82" name="Freeform 574"/>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83" name="Line 575"/>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84" name="Line 576"/>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85" name="Freeform 577"/>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86" name="Line 578"/>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87" name="Freeform 579"/>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88" name="Line 580"/>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89" name="Line 581"/>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90" name="Freeform 582"/>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91" name="Freeform 583"/>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92" name="Freeform 584"/>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93" name="Line 585"/>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94" name="Freeform 586"/>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95" name="Line 587"/>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96" name="Line 588"/>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97" name="Freeform 589"/>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7998" name="Line 590"/>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7999" name="Freeform 591"/>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0" name="Line 592"/>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01" name="Line 593"/>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02" name="Freeform 594"/>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3" name="Line 595"/>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04" name="Freeform 596"/>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5" name="Freeform 597"/>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6" name="Freeform 598"/>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7" name="Freeform 599"/>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8" name="Freeform 600"/>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09" name="Freeform 601"/>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0" name="Line 602"/>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11" name="Freeform 603"/>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2" name="Freeform 604"/>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3" name="Freeform 605"/>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4" name="Freeform 606"/>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5" name="Freeform 607"/>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6" name="Freeform 608"/>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7" name="Line 609"/>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18" name="Freeform 610"/>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19" name="Freeform 611"/>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0" name="Freeform 612"/>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1" name="Freeform 613"/>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2" name="Freeform 614"/>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3" name="Freeform 615"/>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4" name="Line 616"/>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25" name="Freeform 617"/>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6" name="Line 618"/>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27" name="Line 619"/>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28" name="Freeform 620"/>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29" name="Line 621"/>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30" name="Freeform 622"/>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31" name="Line 623"/>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32" name="Line 624"/>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33" name="Freeform 625"/>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34" name="Line 626"/>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35" name="Freeform 627"/>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36" name="Freeform 628"/>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37" name="Freeform 629"/>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38" name="Line 630"/>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39" name="Line 631"/>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40" name="Freeform 632"/>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41" name="Line 633"/>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42" name="Freeform 634"/>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43" name="Line 635"/>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44" name="Line 636"/>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45" name="Freeform 637"/>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46" name="Line 638"/>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47" name="Freeform 639"/>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48" name="Line 640"/>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49" name="Freeform 641"/>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50" name="Line 642"/>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51" name="Line 643"/>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52" name="Freeform 644"/>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53" name="Line 645"/>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54" name="Freeform 646"/>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55" name="Line 647"/>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56" name="Freeform 648"/>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57" name="Line 649"/>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58" name="Line 650"/>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59" name="Freeform 651"/>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60" name="Line 652"/>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61" name="Freeform 653"/>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62" name="Line 654"/>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63" name="Line 655"/>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64" name="Freeform 656"/>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65" name="Line 657"/>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66" name="Freeform 658"/>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67" name="Line 659"/>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68" name="Freeform 660"/>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69" name="Line 661"/>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70" name="Line 662"/>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71" name="Freeform 663"/>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72" name="Line 664"/>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73" name="Freeform 665"/>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74" name="Line 666"/>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75" name="Line 667"/>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76" name="Freeform 668"/>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77" name="Line 669"/>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78" name="Freeform 670"/>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79" name="Line 671"/>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80" name="Freeform 672"/>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81" name="Line 673"/>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82" name="Freeform 674"/>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83" name="Freeform 675"/>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84" name="Line 676"/>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85" name="Freeform 677"/>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86" name="Line 678"/>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87" name="Line 679"/>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88" name="Freeform 680"/>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89" name="Line 681"/>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90" name="Freeform 682"/>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91" name="Line 683"/>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92" name="Freeform 684"/>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93" name="Line 685"/>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94" name="Freeform 686"/>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8095" name="Group 687"/>
          <p:cNvGrpSpPr>
            <a:grpSpLocks/>
          </p:cNvGrpSpPr>
          <p:nvPr/>
        </p:nvGrpSpPr>
        <p:grpSpPr bwMode="auto">
          <a:xfrm rot="5400000">
            <a:off x="5139532" y="2721769"/>
            <a:ext cx="2395537" cy="136525"/>
            <a:chOff x="253" y="586"/>
            <a:chExt cx="3121" cy="1317"/>
          </a:xfrm>
        </p:grpSpPr>
        <p:sp>
          <p:nvSpPr>
            <p:cNvPr id="18096" name="Line 688"/>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097" name="Freeform 689"/>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98" name="Freeform 690"/>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099" name="Line 691"/>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00" name="Freeform 692"/>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01" name="Line 693"/>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02" name="Line 694"/>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03" name="Freeform 695"/>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04" name="Line 696"/>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05" name="Freeform 697"/>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06" name="Freeform 698"/>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07" name="Line 699"/>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08" name="Freeform 700"/>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09" name="Line 701"/>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10" name="Freeform 702"/>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11" name="Line 703"/>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12" name="Freeform 704"/>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13" name="Line 705"/>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14" name="Line 706"/>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15" name="Freeform 707"/>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16" name="Line 708"/>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17" name="Freeform 709"/>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18" name="Line 710"/>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19" name="Line 711"/>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20" name="Freeform 712"/>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1" name="Line 713"/>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22" name="Freeform 714"/>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3" name="Line 715"/>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24" name="Freeform 716"/>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5" name="Line 717"/>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26" name="Line 718"/>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27" name="Freeform 719"/>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28" name="Line 720"/>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29" name="Freeform 721"/>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30" name="Line 722"/>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31" name="Line 723"/>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32" name="Freeform 724"/>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33" name="Line 725"/>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34" name="Freeform 726"/>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35" name="Line 727"/>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36" name="Freeform 728"/>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37" name="Line 729"/>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38" name="Line 730"/>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39" name="Freeform 731"/>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40" name="Line 732"/>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41" name="Freeform 733"/>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42" name="Line 734"/>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43" name="Freeform 735"/>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44" name="Line 736"/>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45" name="Line 737"/>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46" name="Freeform 738"/>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47" name="Line 739"/>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48" name="Freeform 740"/>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49" name="Line 741"/>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50" name="Line 742"/>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51" name="Freeform 743"/>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52" name="Freeform 744"/>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53" name="Freeform 745"/>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54" name="Line 746"/>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55" name="Freeform 747"/>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56" name="Line 748"/>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57" name="Line 749"/>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58" name="Freeform 750"/>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59" name="Line 751"/>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60" name="Freeform 752"/>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61" name="Line 753"/>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62" name="Line 754"/>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63" name="Freeform 755"/>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64" name="Line 756"/>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65" name="Freeform 757"/>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66" name="Freeform 758"/>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67" name="Freeform 759"/>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68" name="Freeform 760"/>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69" name="Freeform 761"/>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0" name="Freeform 762"/>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1" name="Line 763"/>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72" name="Freeform 764"/>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3" name="Freeform 765"/>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4" name="Freeform 766"/>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5" name="Freeform 767"/>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6" name="Freeform 768"/>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7" name="Freeform 769"/>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78" name="Line 770"/>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79" name="Freeform 771"/>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0" name="Freeform 772"/>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1" name="Freeform 773"/>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2" name="Freeform 774"/>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3" name="Freeform 775"/>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4" name="Freeform 776"/>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5" name="Line 777"/>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86" name="Freeform 778"/>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87" name="Line 779"/>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88" name="Line 780"/>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89" name="Freeform 781"/>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90" name="Line 782"/>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91" name="Freeform 783"/>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92" name="Line 784"/>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93" name="Line 785"/>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94" name="Freeform 786"/>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95" name="Line 787"/>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196" name="Freeform 788"/>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97" name="Freeform 789"/>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98" name="Freeform 790"/>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199" name="Line 791"/>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00" name="Line 792"/>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01" name="Freeform 793"/>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02" name="Line 794"/>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03" name="Freeform 795"/>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04" name="Line 796"/>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05" name="Line 797"/>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06" name="Freeform 798"/>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07" name="Line 799"/>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08" name="Freeform 800"/>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09" name="Line 801"/>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10" name="Freeform 802"/>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11" name="Line 803"/>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12" name="Line 804"/>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13" name="Freeform 805"/>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14" name="Line 806"/>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15" name="Freeform 807"/>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16" name="Line 808"/>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17" name="Freeform 809"/>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18" name="Line 810"/>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19" name="Line 811"/>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20" name="Freeform 812"/>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21" name="Line 813"/>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22" name="Freeform 814"/>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23" name="Line 815"/>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24" name="Line 816"/>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25" name="Freeform 817"/>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26" name="Line 818"/>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27" name="Freeform 819"/>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28" name="Line 820"/>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29" name="Freeform 821"/>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30" name="Line 822"/>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31" name="Line 823"/>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32" name="Freeform 824"/>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33" name="Line 825"/>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34" name="Freeform 826"/>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35" name="Line 827"/>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36" name="Line 828"/>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37" name="Freeform 829"/>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38" name="Line 830"/>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39" name="Freeform 831"/>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40" name="Line 832"/>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41" name="Freeform 833"/>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42" name="Line 834"/>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43" name="Freeform 835"/>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44" name="Freeform 836"/>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45" name="Line 837"/>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46" name="Freeform 838"/>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47" name="Line 839"/>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48" name="Line 840"/>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49" name="Freeform 841"/>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50" name="Line 842"/>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51" name="Freeform 843"/>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52" name="Line 844"/>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53" name="Freeform 845"/>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254" name="Line 846"/>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8255" name="Freeform 847"/>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8258" name="Oval 850"/>
          <p:cNvSpPr>
            <a:spLocks noChangeAspect="1" noChangeArrowheads="1"/>
          </p:cNvSpPr>
          <p:nvPr/>
        </p:nvSpPr>
        <p:spPr bwMode="auto">
          <a:xfrm>
            <a:off x="2754313" y="3763963"/>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8259" name="Oval 851"/>
          <p:cNvSpPr>
            <a:spLocks noChangeAspect="1" noChangeArrowheads="1"/>
          </p:cNvSpPr>
          <p:nvPr/>
        </p:nvSpPr>
        <p:spPr bwMode="auto">
          <a:xfrm>
            <a:off x="3749675" y="3224213"/>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8260" name="Oval 852"/>
          <p:cNvSpPr>
            <a:spLocks noChangeAspect="1" noChangeArrowheads="1"/>
          </p:cNvSpPr>
          <p:nvPr/>
        </p:nvSpPr>
        <p:spPr bwMode="auto">
          <a:xfrm>
            <a:off x="4464050" y="3406775"/>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8261" name="Oval 853"/>
          <p:cNvSpPr>
            <a:spLocks noChangeAspect="1" noChangeArrowheads="1"/>
          </p:cNvSpPr>
          <p:nvPr/>
        </p:nvSpPr>
        <p:spPr bwMode="auto">
          <a:xfrm>
            <a:off x="5468938" y="2803525"/>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8262" name="Oval 854"/>
          <p:cNvSpPr>
            <a:spLocks noChangeAspect="1" noChangeArrowheads="1"/>
          </p:cNvSpPr>
          <p:nvPr/>
        </p:nvSpPr>
        <p:spPr bwMode="auto">
          <a:xfrm>
            <a:off x="6200775" y="2365375"/>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8264" name="Group 856"/>
          <p:cNvGrpSpPr>
            <a:grpSpLocks/>
          </p:cNvGrpSpPr>
          <p:nvPr/>
        </p:nvGrpSpPr>
        <p:grpSpPr bwMode="auto">
          <a:xfrm>
            <a:off x="2727325" y="4989513"/>
            <a:ext cx="3719513" cy="274637"/>
            <a:chOff x="1808" y="3023"/>
            <a:chExt cx="2343" cy="173"/>
          </a:xfrm>
        </p:grpSpPr>
        <p:sp>
          <p:nvSpPr>
            <p:cNvPr id="18265" name="Text Box 857"/>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8266" name="Text Box 858"/>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8267" name="Text Box 859"/>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8268" name="Text Box 860"/>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8269" name="Text Box 861"/>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8270" name="Text Box 862"/>
          <p:cNvSpPr txBox="1">
            <a:spLocks noChangeArrowheads="1"/>
          </p:cNvSpPr>
          <p:nvPr/>
        </p:nvSpPr>
        <p:spPr bwMode="auto">
          <a:xfrm>
            <a:off x="1181100" y="387826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8271" name="Text Box 863"/>
          <p:cNvSpPr txBox="1">
            <a:spLocks noChangeArrowheads="1"/>
          </p:cNvSpPr>
          <p:nvPr/>
        </p:nvSpPr>
        <p:spPr bwMode="auto">
          <a:xfrm>
            <a:off x="7126288" y="49895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8272" name="Text Box 864"/>
          <p:cNvSpPr txBox="1">
            <a:spLocks noChangeArrowheads="1"/>
          </p:cNvSpPr>
          <p:nvPr/>
        </p:nvSpPr>
        <p:spPr bwMode="auto">
          <a:xfrm rot="20816719">
            <a:off x="6786563" y="2066925"/>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8273" name="Text Box 865"/>
          <p:cNvSpPr txBox="1">
            <a:spLocks noChangeArrowheads="1"/>
          </p:cNvSpPr>
          <p:nvPr/>
        </p:nvSpPr>
        <p:spPr bwMode="auto">
          <a:xfrm>
            <a:off x="1190625" y="83026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8844" name="Text Box 84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28845" name="Text Box 84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in one particularly common type the standard deviation of the distribution is proportional to the size of one of the explanatory variables.</a:t>
            </a:r>
            <a:endParaRPr lang="en-GB" sz="1500" b="1">
              <a:latin typeface="Times New Roman" pitchFamily="18" charset="0"/>
            </a:endParaRPr>
          </a:p>
        </p:txBody>
      </p:sp>
      <p:sp>
        <p:nvSpPr>
          <p:cNvPr id="84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50" name="Rectangle 849"/>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1" name="Line 18"/>
          <p:cNvSpPr>
            <a:spLocks noChangeShapeType="1"/>
          </p:cNvSpPr>
          <p:nvPr/>
        </p:nvSpPr>
        <p:spPr bwMode="auto">
          <a:xfrm>
            <a:off x="2808288"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2" name="Line 19"/>
          <p:cNvSpPr>
            <a:spLocks noChangeShapeType="1"/>
          </p:cNvSpPr>
          <p:nvPr/>
        </p:nvSpPr>
        <p:spPr bwMode="auto">
          <a:xfrm>
            <a:off x="1457325" y="876300"/>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3" name="Line 20"/>
          <p:cNvSpPr>
            <a:spLocks noChangeShapeType="1"/>
          </p:cNvSpPr>
          <p:nvPr/>
        </p:nvSpPr>
        <p:spPr bwMode="auto">
          <a:xfrm>
            <a:off x="1455738" y="4989513"/>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4" name="Line 21"/>
          <p:cNvSpPr>
            <a:spLocks noChangeAspect="1" noChangeShapeType="1"/>
          </p:cNvSpPr>
          <p:nvPr/>
        </p:nvSpPr>
        <p:spPr bwMode="auto">
          <a:xfrm flipV="1">
            <a:off x="1455738" y="2557463"/>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5" name="Oval 29"/>
          <p:cNvSpPr>
            <a:spLocks noChangeAspect="1" noChangeArrowheads="1"/>
          </p:cNvSpPr>
          <p:nvPr/>
        </p:nvSpPr>
        <p:spPr bwMode="auto">
          <a:xfrm>
            <a:off x="2754313" y="3654425"/>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6" name="Line 30"/>
          <p:cNvSpPr>
            <a:spLocks noChangeShapeType="1"/>
          </p:cNvSpPr>
          <p:nvPr/>
        </p:nvSpPr>
        <p:spPr bwMode="auto">
          <a:xfrm flipV="1">
            <a:off x="2808288" y="4376738"/>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31"/>
          <p:cNvSpPr>
            <a:spLocks noChangeShapeType="1"/>
          </p:cNvSpPr>
          <p:nvPr/>
        </p:nvSpPr>
        <p:spPr bwMode="auto">
          <a:xfrm flipV="1">
            <a:off x="3805238" y="4381500"/>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32"/>
          <p:cNvSpPr>
            <a:spLocks noChangeShapeType="1"/>
          </p:cNvSpPr>
          <p:nvPr/>
        </p:nvSpPr>
        <p:spPr bwMode="auto">
          <a:xfrm flipV="1">
            <a:off x="4518025"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33"/>
          <p:cNvSpPr>
            <a:spLocks noChangeShapeType="1"/>
          </p:cNvSpPr>
          <p:nvPr/>
        </p:nvSpPr>
        <p:spPr bwMode="auto">
          <a:xfrm flipV="1">
            <a:off x="5524500"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0" name="Line 34"/>
          <p:cNvSpPr>
            <a:spLocks noChangeShapeType="1"/>
          </p:cNvSpPr>
          <p:nvPr/>
        </p:nvSpPr>
        <p:spPr bwMode="auto">
          <a:xfrm flipV="1">
            <a:off x="6254750"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1" name="Line 35"/>
          <p:cNvSpPr>
            <a:spLocks noChangeShapeType="1"/>
          </p:cNvSpPr>
          <p:nvPr/>
        </p:nvSpPr>
        <p:spPr bwMode="auto">
          <a:xfrm>
            <a:off x="4518025"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36"/>
          <p:cNvSpPr>
            <a:spLocks noChangeShapeType="1"/>
          </p:cNvSpPr>
          <p:nvPr/>
        </p:nvSpPr>
        <p:spPr bwMode="auto">
          <a:xfrm>
            <a:off x="6254750"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Line 37"/>
          <p:cNvSpPr>
            <a:spLocks noChangeShapeType="1"/>
          </p:cNvSpPr>
          <p:nvPr/>
        </p:nvSpPr>
        <p:spPr bwMode="auto">
          <a:xfrm>
            <a:off x="5524500" y="874713"/>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4" name="Line 38"/>
          <p:cNvSpPr>
            <a:spLocks noChangeShapeType="1"/>
          </p:cNvSpPr>
          <p:nvPr/>
        </p:nvSpPr>
        <p:spPr bwMode="auto">
          <a:xfrm>
            <a:off x="3805238"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5" name="Oval 39"/>
          <p:cNvSpPr>
            <a:spLocks noChangeAspect="1" noChangeArrowheads="1"/>
          </p:cNvSpPr>
          <p:nvPr/>
        </p:nvSpPr>
        <p:spPr bwMode="auto">
          <a:xfrm>
            <a:off x="3749675" y="3389313"/>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40"/>
          <p:cNvSpPr>
            <a:spLocks noChangeAspect="1" noChangeArrowheads="1"/>
          </p:cNvSpPr>
          <p:nvPr/>
        </p:nvSpPr>
        <p:spPr bwMode="auto">
          <a:xfrm>
            <a:off x="4464050" y="320675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Oval 41"/>
          <p:cNvSpPr>
            <a:spLocks noChangeAspect="1" noChangeArrowheads="1"/>
          </p:cNvSpPr>
          <p:nvPr/>
        </p:nvSpPr>
        <p:spPr bwMode="auto">
          <a:xfrm>
            <a:off x="5468938" y="2922588"/>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8" name="Oval 42"/>
          <p:cNvSpPr>
            <a:spLocks noChangeAspect="1" noChangeArrowheads="1"/>
          </p:cNvSpPr>
          <p:nvPr/>
        </p:nvSpPr>
        <p:spPr bwMode="auto">
          <a:xfrm>
            <a:off x="6200775" y="2740025"/>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869" name="Group 43"/>
          <p:cNvGrpSpPr>
            <a:grpSpLocks/>
          </p:cNvGrpSpPr>
          <p:nvPr/>
        </p:nvGrpSpPr>
        <p:grpSpPr bwMode="auto">
          <a:xfrm rot="5400000">
            <a:off x="2717006" y="3463132"/>
            <a:ext cx="676275" cy="484188"/>
            <a:chOff x="253" y="586"/>
            <a:chExt cx="3121" cy="1317"/>
          </a:xfrm>
        </p:grpSpPr>
        <p:sp>
          <p:nvSpPr>
            <p:cNvPr id="870" name="Line 44"/>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45"/>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46"/>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47"/>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48"/>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49"/>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50"/>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51"/>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52"/>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53"/>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54"/>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55"/>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56"/>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57"/>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58"/>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59"/>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60"/>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61"/>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62"/>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63"/>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64"/>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65"/>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66"/>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67"/>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68"/>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69"/>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70"/>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71"/>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72"/>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73"/>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74"/>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75"/>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76"/>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77"/>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78"/>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79"/>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80"/>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81"/>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82"/>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83"/>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84"/>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85"/>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86"/>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87"/>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88"/>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89"/>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90"/>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91"/>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92"/>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93"/>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94"/>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95"/>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96"/>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97"/>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98"/>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99"/>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100"/>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101"/>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102"/>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103"/>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104"/>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105"/>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106"/>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107"/>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108"/>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109"/>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110"/>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111"/>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12"/>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13"/>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14"/>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15"/>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16"/>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17"/>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18"/>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19"/>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20"/>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21"/>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22"/>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23"/>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24"/>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25"/>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26"/>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27"/>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28"/>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29"/>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30"/>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31"/>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32"/>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33"/>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34"/>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35"/>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36"/>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37"/>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38"/>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39"/>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40"/>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41"/>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42"/>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43"/>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44"/>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45"/>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46"/>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47"/>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48"/>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49"/>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50"/>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51"/>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52"/>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53"/>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54"/>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55"/>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56"/>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57"/>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58"/>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59"/>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60"/>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61"/>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62"/>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63"/>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64"/>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65"/>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66"/>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67"/>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68"/>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69"/>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70"/>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71"/>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72"/>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73"/>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74"/>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75"/>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76"/>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77"/>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78"/>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79"/>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80"/>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81"/>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82"/>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83"/>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84"/>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85"/>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86"/>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87"/>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88"/>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89"/>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90"/>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91"/>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92"/>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93"/>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94"/>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95"/>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96"/>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97"/>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98"/>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99"/>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200"/>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201"/>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202"/>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203"/>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204"/>
          <p:cNvGrpSpPr>
            <a:grpSpLocks/>
          </p:cNvGrpSpPr>
          <p:nvPr/>
        </p:nvGrpSpPr>
        <p:grpSpPr bwMode="auto">
          <a:xfrm rot="5400000">
            <a:off x="3367088" y="3300412"/>
            <a:ext cx="1169988" cy="284163"/>
            <a:chOff x="253" y="586"/>
            <a:chExt cx="3121" cy="1317"/>
          </a:xfrm>
        </p:grpSpPr>
        <p:sp>
          <p:nvSpPr>
            <p:cNvPr id="1031" name="Line 20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20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20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20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20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21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21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1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1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1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1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1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1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1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1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2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2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2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2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2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2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2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2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2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2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3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3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3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3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3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3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3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3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3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3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4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4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4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4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4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4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4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4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4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4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5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5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5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5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5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5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5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5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5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5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6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6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6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6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6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6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6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6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6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6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7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7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7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7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7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7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7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7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7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7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8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8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8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8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8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8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8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8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8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8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9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9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9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9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9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9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9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9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9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9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30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30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30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30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30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30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30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30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30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30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31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31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1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1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1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1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1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1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1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1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2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2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2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2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2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2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2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2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2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2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3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3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3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3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3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3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3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3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3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3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4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4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4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4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4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4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4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4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4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4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5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5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5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5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5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5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5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5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5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5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6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6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6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6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6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65"/>
          <p:cNvGrpSpPr>
            <a:grpSpLocks/>
          </p:cNvGrpSpPr>
          <p:nvPr/>
        </p:nvGrpSpPr>
        <p:grpSpPr bwMode="auto">
          <a:xfrm rot="5400000">
            <a:off x="3871913" y="3151188"/>
            <a:ext cx="1527175" cy="219075"/>
            <a:chOff x="253" y="586"/>
            <a:chExt cx="3121" cy="1317"/>
          </a:xfrm>
        </p:grpSpPr>
        <p:sp>
          <p:nvSpPr>
            <p:cNvPr id="1192" name="Line 36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6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6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6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7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7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7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7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7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7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7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7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7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7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8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8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8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8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8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8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8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8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8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8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9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9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9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9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9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9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9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9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9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9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40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40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40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40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40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40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40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40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40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40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41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41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1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1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1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1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1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1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1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1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2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2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2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2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2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2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2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2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2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2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3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3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3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3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3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3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3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3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3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3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4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4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4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4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4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4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4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4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4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4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5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5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5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5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5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5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5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5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5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5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6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6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6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6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6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6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6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6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6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6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7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7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7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7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7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7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7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7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7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7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8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8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8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8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8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8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8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8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8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8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9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9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9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9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9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9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9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9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9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9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50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50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50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50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50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50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50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50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50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50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51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51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1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1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1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1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1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1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1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1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2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2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2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2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2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2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26"/>
          <p:cNvGrpSpPr>
            <a:grpSpLocks/>
          </p:cNvGrpSpPr>
          <p:nvPr/>
        </p:nvGrpSpPr>
        <p:grpSpPr bwMode="auto">
          <a:xfrm rot="5400000">
            <a:off x="4600575" y="2901951"/>
            <a:ext cx="2028825" cy="165100"/>
            <a:chOff x="253" y="586"/>
            <a:chExt cx="3121" cy="1317"/>
          </a:xfrm>
        </p:grpSpPr>
        <p:sp>
          <p:nvSpPr>
            <p:cNvPr id="1353" name="Line 527"/>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28"/>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29"/>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30"/>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31"/>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32"/>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33"/>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34"/>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35"/>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36"/>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37"/>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38"/>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39"/>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40"/>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41"/>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42"/>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43"/>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44"/>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45"/>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46"/>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47"/>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48"/>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49"/>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50"/>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51"/>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52"/>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53"/>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54"/>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55"/>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56"/>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57"/>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58"/>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59"/>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60"/>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61"/>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62"/>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63"/>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64"/>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65"/>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66"/>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67"/>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68"/>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69"/>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70"/>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71"/>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72"/>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73"/>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74"/>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75"/>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76"/>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77"/>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78"/>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79"/>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80"/>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81"/>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82"/>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83"/>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84"/>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85"/>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86"/>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87"/>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88"/>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89"/>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90"/>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91"/>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92"/>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93"/>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94"/>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95"/>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96"/>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97"/>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98"/>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99"/>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600"/>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601"/>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602"/>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603"/>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604"/>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605"/>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606"/>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607"/>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608"/>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609"/>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610"/>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611"/>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12"/>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13"/>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14"/>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15"/>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16"/>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17"/>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18"/>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19"/>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20"/>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21"/>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22"/>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23"/>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24"/>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25"/>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26"/>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27"/>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28"/>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29"/>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30"/>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31"/>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32"/>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33"/>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34"/>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35"/>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36"/>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37"/>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38"/>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39"/>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40"/>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41"/>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42"/>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43"/>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44"/>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45"/>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46"/>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47"/>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48"/>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49"/>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50"/>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51"/>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52"/>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53"/>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54"/>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55"/>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56"/>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57"/>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58"/>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59"/>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60"/>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61"/>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62"/>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63"/>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64"/>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65"/>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66"/>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67"/>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68"/>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69"/>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70"/>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71"/>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72"/>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73"/>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74"/>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75"/>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76"/>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77"/>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78"/>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79"/>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80"/>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81"/>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82"/>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83"/>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84"/>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85"/>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86"/>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87"/>
          <p:cNvGrpSpPr>
            <a:grpSpLocks/>
          </p:cNvGrpSpPr>
          <p:nvPr/>
        </p:nvGrpSpPr>
        <p:grpSpPr bwMode="auto">
          <a:xfrm rot="5400000">
            <a:off x="5139532" y="2721769"/>
            <a:ext cx="2395537" cy="136525"/>
            <a:chOff x="253" y="586"/>
            <a:chExt cx="3121" cy="1317"/>
          </a:xfrm>
        </p:grpSpPr>
        <p:sp>
          <p:nvSpPr>
            <p:cNvPr id="1514" name="Line 688"/>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89"/>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90"/>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91"/>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92"/>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93"/>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94"/>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95"/>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96"/>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97"/>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98"/>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99"/>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700"/>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701"/>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702"/>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703"/>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704"/>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705"/>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706"/>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707"/>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708"/>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709"/>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710"/>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711"/>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12"/>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13"/>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14"/>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15"/>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16"/>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17"/>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18"/>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19"/>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20"/>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21"/>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22"/>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23"/>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24"/>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25"/>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26"/>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27"/>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28"/>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29"/>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30"/>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31"/>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32"/>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33"/>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34"/>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35"/>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36"/>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37"/>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38"/>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39"/>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40"/>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41"/>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42"/>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43"/>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44"/>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45"/>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46"/>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47"/>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48"/>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49"/>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50"/>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51"/>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52"/>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53"/>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54"/>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55"/>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56"/>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57"/>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58"/>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59"/>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60"/>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61"/>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62"/>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63"/>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64"/>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65"/>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66"/>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67"/>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68"/>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69"/>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70"/>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71"/>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72"/>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73"/>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74"/>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75"/>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76"/>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77"/>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78"/>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79"/>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80"/>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81"/>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82"/>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83"/>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84"/>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85"/>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86"/>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87"/>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88"/>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89"/>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90"/>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91"/>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92"/>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93"/>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94"/>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95"/>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96"/>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97"/>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98"/>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99"/>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800"/>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801"/>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802"/>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803"/>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804"/>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805"/>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806"/>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807"/>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808"/>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809"/>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810"/>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811"/>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12"/>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13"/>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14"/>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15"/>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16"/>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17"/>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18"/>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19"/>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20"/>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21"/>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22"/>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23"/>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24"/>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25"/>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26"/>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27"/>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28"/>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29"/>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30"/>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31"/>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32"/>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33"/>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34"/>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35"/>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36"/>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37"/>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38"/>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39"/>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40"/>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41"/>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42"/>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43"/>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44"/>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45"/>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46"/>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47"/>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674" name="Oval 850"/>
          <p:cNvSpPr>
            <a:spLocks noChangeAspect="1" noChangeArrowheads="1"/>
          </p:cNvSpPr>
          <p:nvPr/>
        </p:nvSpPr>
        <p:spPr bwMode="auto">
          <a:xfrm>
            <a:off x="2754313" y="3763963"/>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675" name="Oval 851"/>
          <p:cNvSpPr>
            <a:spLocks noChangeAspect="1" noChangeArrowheads="1"/>
          </p:cNvSpPr>
          <p:nvPr/>
        </p:nvSpPr>
        <p:spPr bwMode="auto">
          <a:xfrm>
            <a:off x="3749675" y="3224213"/>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676" name="Oval 852"/>
          <p:cNvSpPr>
            <a:spLocks noChangeAspect="1" noChangeArrowheads="1"/>
          </p:cNvSpPr>
          <p:nvPr/>
        </p:nvSpPr>
        <p:spPr bwMode="auto">
          <a:xfrm>
            <a:off x="4464050" y="3406775"/>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677" name="Oval 853"/>
          <p:cNvSpPr>
            <a:spLocks noChangeAspect="1" noChangeArrowheads="1"/>
          </p:cNvSpPr>
          <p:nvPr/>
        </p:nvSpPr>
        <p:spPr bwMode="auto">
          <a:xfrm>
            <a:off x="5468938" y="2803525"/>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678" name="Oval 854"/>
          <p:cNvSpPr>
            <a:spLocks noChangeAspect="1" noChangeArrowheads="1"/>
          </p:cNvSpPr>
          <p:nvPr/>
        </p:nvSpPr>
        <p:spPr bwMode="auto">
          <a:xfrm>
            <a:off x="6200775" y="2365375"/>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679" name="Group 856"/>
          <p:cNvGrpSpPr>
            <a:grpSpLocks/>
          </p:cNvGrpSpPr>
          <p:nvPr/>
        </p:nvGrpSpPr>
        <p:grpSpPr bwMode="auto">
          <a:xfrm>
            <a:off x="2727325" y="4989513"/>
            <a:ext cx="3719513" cy="274637"/>
            <a:chOff x="1808" y="3023"/>
            <a:chExt cx="2343" cy="173"/>
          </a:xfrm>
        </p:grpSpPr>
        <p:sp>
          <p:nvSpPr>
            <p:cNvPr id="1680" name="Text Box 857"/>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81" name="Text Box 858"/>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82" name="Text Box 859"/>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83" name="Text Box 860"/>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84" name="Text Box 861"/>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685" name="Text Box 862"/>
          <p:cNvSpPr txBox="1">
            <a:spLocks noChangeArrowheads="1"/>
          </p:cNvSpPr>
          <p:nvPr/>
        </p:nvSpPr>
        <p:spPr bwMode="auto">
          <a:xfrm>
            <a:off x="1181100" y="387826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686" name="Text Box 863"/>
          <p:cNvSpPr txBox="1">
            <a:spLocks noChangeArrowheads="1"/>
          </p:cNvSpPr>
          <p:nvPr/>
        </p:nvSpPr>
        <p:spPr bwMode="auto">
          <a:xfrm>
            <a:off x="7126288" y="49895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687" name="Text Box 864"/>
          <p:cNvSpPr txBox="1">
            <a:spLocks noChangeArrowheads="1"/>
          </p:cNvSpPr>
          <p:nvPr/>
        </p:nvSpPr>
        <p:spPr bwMode="auto">
          <a:xfrm rot="20816719">
            <a:off x="6786563" y="2066925"/>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688" name="Text Box 865"/>
          <p:cNvSpPr txBox="1">
            <a:spLocks noChangeArrowheads="1"/>
          </p:cNvSpPr>
          <p:nvPr/>
        </p:nvSpPr>
        <p:spPr bwMode="auto">
          <a:xfrm>
            <a:off x="1190625" y="83026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9868" name="Text Box 84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29869" name="Text Box 84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type of </a:t>
            </a:r>
            <a:r>
              <a:rPr lang="en-GB" sz="1500" b="1" dirty="0" err="1" smtClean="0"/>
              <a:t>heteroskedasticity</a:t>
            </a:r>
            <a:r>
              <a:rPr lang="en-GB" sz="1500" b="1" dirty="0" smtClean="0"/>
              <a:t> </a:t>
            </a:r>
            <a:r>
              <a:rPr lang="en-GB" sz="1500" b="1" dirty="0"/>
              <a:t>is illustrated in the diagram above.  The standard deviation of the distribution is proportional to </a:t>
            </a:r>
            <a:r>
              <a:rPr lang="en-GB" sz="1500" b="1" i="1" dirty="0"/>
              <a:t>X</a:t>
            </a:r>
            <a:r>
              <a:rPr lang="en-GB" sz="1500" b="1" dirty="0"/>
              <a:t>.</a:t>
            </a:r>
            <a:endParaRPr lang="en-GB" sz="1500" b="1" dirty="0">
              <a:latin typeface="Times New Roman" pitchFamily="18" charset="0"/>
            </a:endParaRPr>
          </a:p>
        </p:txBody>
      </p:sp>
      <p:sp>
        <p:nvSpPr>
          <p:cNvPr id="84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850" name="Rectangle 849"/>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51" name="Line 18"/>
          <p:cNvSpPr>
            <a:spLocks noChangeShapeType="1"/>
          </p:cNvSpPr>
          <p:nvPr/>
        </p:nvSpPr>
        <p:spPr bwMode="auto">
          <a:xfrm>
            <a:off x="2808288"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2" name="Line 19"/>
          <p:cNvSpPr>
            <a:spLocks noChangeShapeType="1"/>
          </p:cNvSpPr>
          <p:nvPr/>
        </p:nvSpPr>
        <p:spPr bwMode="auto">
          <a:xfrm>
            <a:off x="1457325" y="876300"/>
            <a:ext cx="0" cy="411321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3" name="Line 20"/>
          <p:cNvSpPr>
            <a:spLocks noChangeShapeType="1"/>
          </p:cNvSpPr>
          <p:nvPr/>
        </p:nvSpPr>
        <p:spPr bwMode="auto">
          <a:xfrm>
            <a:off x="1455738" y="4989513"/>
            <a:ext cx="584993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4" name="Line 21"/>
          <p:cNvSpPr>
            <a:spLocks noChangeAspect="1" noChangeShapeType="1"/>
          </p:cNvSpPr>
          <p:nvPr/>
        </p:nvSpPr>
        <p:spPr bwMode="auto">
          <a:xfrm flipV="1">
            <a:off x="1455738" y="2557463"/>
            <a:ext cx="5640387" cy="15113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5" name="Oval 29"/>
          <p:cNvSpPr>
            <a:spLocks noChangeAspect="1" noChangeArrowheads="1"/>
          </p:cNvSpPr>
          <p:nvPr/>
        </p:nvSpPr>
        <p:spPr bwMode="auto">
          <a:xfrm>
            <a:off x="2754313" y="3654425"/>
            <a:ext cx="109537" cy="106363"/>
          </a:xfrm>
          <a:prstGeom prst="ellipse">
            <a:avLst/>
          </a:prstGeom>
          <a:solidFill>
            <a:srgbClr val="C0C0C0"/>
          </a:solidFill>
          <a:ln w="19050">
            <a:solidFill>
              <a:srgbClr val="000000"/>
            </a:solidFill>
            <a:round/>
            <a:headEnd/>
            <a:tailEnd/>
          </a:ln>
        </p:spPr>
        <p:txBody>
          <a:bodyPr/>
          <a:lstStyle/>
          <a:p>
            <a:endParaRPr lang="en-GB"/>
          </a:p>
        </p:txBody>
      </p:sp>
      <p:sp>
        <p:nvSpPr>
          <p:cNvPr id="856" name="Line 30"/>
          <p:cNvSpPr>
            <a:spLocks noChangeShapeType="1"/>
          </p:cNvSpPr>
          <p:nvPr/>
        </p:nvSpPr>
        <p:spPr bwMode="auto">
          <a:xfrm flipV="1">
            <a:off x="2808288" y="4376738"/>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7" name="Line 31"/>
          <p:cNvSpPr>
            <a:spLocks noChangeShapeType="1"/>
          </p:cNvSpPr>
          <p:nvPr/>
        </p:nvSpPr>
        <p:spPr bwMode="auto">
          <a:xfrm flipV="1">
            <a:off x="3805238" y="4381500"/>
            <a:ext cx="1587"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8" name="Line 32"/>
          <p:cNvSpPr>
            <a:spLocks noChangeShapeType="1"/>
          </p:cNvSpPr>
          <p:nvPr/>
        </p:nvSpPr>
        <p:spPr bwMode="auto">
          <a:xfrm flipV="1">
            <a:off x="4518025"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59" name="Line 33"/>
          <p:cNvSpPr>
            <a:spLocks noChangeShapeType="1"/>
          </p:cNvSpPr>
          <p:nvPr/>
        </p:nvSpPr>
        <p:spPr bwMode="auto">
          <a:xfrm flipV="1">
            <a:off x="5524500"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0" name="Line 34"/>
          <p:cNvSpPr>
            <a:spLocks noChangeShapeType="1"/>
          </p:cNvSpPr>
          <p:nvPr/>
        </p:nvSpPr>
        <p:spPr bwMode="auto">
          <a:xfrm flipV="1">
            <a:off x="6254750" y="4381500"/>
            <a:ext cx="1588" cy="57150"/>
          </a:xfrm>
          <a:prstGeom prst="line">
            <a:avLst/>
          </a:prstGeom>
          <a:noFill/>
          <a:ln w="0">
            <a:solidFill>
              <a:srgbClr val="969696"/>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61" name="Line 35"/>
          <p:cNvSpPr>
            <a:spLocks noChangeShapeType="1"/>
          </p:cNvSpPr>
          <p:nvPr/>
        </p:nvSpPr>
        <p:spPr bwMode="auto">
          <a:xfrm>
            <a:off x="4518025"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2" name="Line 36"/>
          <p:cNvSpPr>
            <a:spLocks noChangeShapeType="1"/>
          </p:cNvSpPr>
          <p:nvPr/>
        </p:nvSpPr>
        <p:spPr bwMode="auto">
          <a:xfrm>
            <a:off x="6254750"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3" name="Line 37"/>
          <p:cNvSpPr>
            <a:spLocks noChangeShapeType="1"/>
          </p:cNvSpPr>
          <p:nvPr/>
        </p:nvSpPr>
        <p:spPr bwMode="auto">
          <a:xfrm>
            <a:off x="5524500" y="874713"/>
            <a:ext cx="0" cy="4113212"/>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4" name="Line 38"/>
          <p:cNvSpPr>
            <a:spLocks noChangeShapeType="1"/>
          </p:cNvSpPr>
          <p:nvPr/>
        </p:nvSpPr>
        <p:spPr bwMode="auto">
          <a:xfrm>
            <a:off x="3805238" y="876300"/>
            <a:ext cx="0" cy="411321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5" name="Oval 39"/>
          <p:cNvSpPr>
            <a:spLocks noChangeAspect="1" noChangeArrowheads="1"/>
          </p:cNvSpPr>
          <p:nvPr/>
        </p:nvSpPr>
        <p:spPr bwMode="auto">
          <a:xfrm>
            <a:off x="3749675" y="3389313"/>
            <a:ext cx="109538" cy="106362"/>
          </a:xfrm>
          <a:prstGeom prst="ellipse">
            <a:avLst/>
          </a:prstGeom>
          <a:solidFill>
            <a:srgbClr val="C0C0C0"/>
          </a:solidFill>
          <a:ln w="19050">
            <a:solidFill>
              <a:srgbClr val="000000"/>
            </a:solidFill>
            <a:round/>
            <a:headEnd/>
            <a:tailEnd/>
          </a:ln>
        </p:spPr>
        <p:txBody>
          <a:bodyPr/>
          <a:lstStyle/>
          <a:p>
            <a:endParaRPr lang="en-GB"/>
          </a:p>
        </p:txBody>
      </p:sp>
      <p:sp>
        <p:nvSpPr>
          <p:cNvPr id="866" name="Oval 40"/>
          <p:cNvSpPr>
            <a:spLocks noChangeAspect="1" noChangeArrowheads="1"/>
          </p:cNvSpPr>
          <p:nvPr/>
        </p:nvSpPr>
        <p:spPr bwMode="auto">
          <a:xfrm>
            <a:off x="4464050" y="3206750"/>
            <a:ext cx="109538" cy="106363"/>
          </a:xfrm>
          <a:prstGeom prst="ellipse">
            <a:avLst/>
          </a:prstGeom>
          <a:solidFill>
            <a:srgbClr val="C0C0C0"/>
          </a:solidFill>
          <a:ln w="19050">
            <a:solidFill>
              <a:srgbClr val="000000"/>
            </a:solidFill>
            <a:round/>
            <a:headEnd/>
            <a:tailEnd/>
          </a:ln>
        </p:spPr>
        <p:txBody>
          <a:bodyPr/>
          <a:lstStyle/>
          <a:p>
            <a:endParaRPr lang="en-GB"/>
          </a:p>
        </p:txBody>
      </p:sp>
      <p:sp>
        <p:nvSpPr>
          <p:cNvPr id="867" name="Oval 41"/>
          <p:cNvSpPr>
            <a:spLocks noChangeAspect="1" noChangeArrowheads="1"/>
          </p:cNvSpPr>
          <p:nvPr/>
        </p:nvSpPr>
        <p:spPr bwMode="auto">
          <a:xfrm>
            <a:off x="5468938" y="2922588"/>
            <a:ext cx="109537" cy="106362"/>
          </a:xfrm>
          <a:prstGeom prst="ellipse">
            <a:avLst/>
          </a:prstGeom>
          <a:solidFill>
            <a:srgbClr val="C0C0C0"/>
          </a:solidFill>
          <a:ln w="19050">
            <a:solidFill>
              <a:srgbClr val="000000"/>
            </a:solidFill>
            <a:round/>
            <a:headEnd/>
            <a:tailEnd/>
          </a:ln>
        </p:spPr>
        <p:txBody>
          <a:bodyPr/>
          <a:lstStyle/>
          <a:p>
            <a:endParaRPr lang="en-GB"/>
          </a:p>
        </p:txBody>
      </p:sp>
      <p:sp>
        <p:nvSpPr>
          <p:cNvPr id="868" name="Oval 42"/>
          <p:cNvSpPr>
            <a:spLocks noChangeAspect="1" noChangeArrowheads="1"/>
          </p:cNvSpPr>
          <p:nvPr/>
        </p:nvSpPr>
        <p:spPr bwMode="auto">
          <a:xfrm>
            <a:off x="6200775" y="2740025"/>
            <a:ext cx="109538" cy="106363"/>
          </a:xfrm>
          <a:prstGeom prst="ellipse">
            <a:avLst/>
          </a:prstGeom>
          <a:solidFill>
            <a:srgbClr val="C0C0C0"/>
          </a:solidFill>
          <a:ln w="19050">
            <a:solidFill>
              <a:srgbClr val="000000"/>
            </a:solidFill>
            <a:round/>
            <a:headEnd/>
            <a:tailEnd/>
          </a:ln>
        </p:spPr>
        <p:txBody>
          <a:bodyPr/>
          <a:lstStyle/>
          <a:p>
            <a:endParaRPr lang="en-GB"/>
          </a:p>
        </p:txBody>
      </p:sp>
      <p:grpSp>
        <p:nvGrpSpPr>
          <p:cNvPr id="869" name="Group 43"/>
          <p:cNvGrpSpPr>
            <a:grpSpLocks/>
          </p:cNvGrpSpPr>
          <p:nvPr/>
        </p:nvGrpSpPr>
        <p:grpSpPr bwMode="auto">
          <a:xfrm rot="5400000">
            <a:off x="2717006" y="3463132"/>
            <a:ext cx="676275" cy="484188"/>
            <a:chOff x="253" y="586"/>
            <a:chExt cx="3121" cy="1317"/>
          </a:xfrm>
        </p:grpSpPr>
        <p:sp>
          <p:nvSpPr>
            <p:cNvPr id="870" name="Line 44"/>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1" name="Freeform 45"/>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2" name="Freeform 46"/>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3" name="Line 47"/>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4" name="Freeform 48"/>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5" name="Line 49"/>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6" name="Line 50"/>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7" name="Freeform 51"/>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78" name="Line 52"/>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79" name="Freeform 53"/>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0" name="Freeform 54"/>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1" name="Line 55"/>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2" name="Freeform 56"/>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3" name="Line 57"/>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4" name="Freeform 58"/>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5" name="Line 59"/>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6" name="Freeform 60"/>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87" name="Line 61"/>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8" name="Line 62"/>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89" name="Freeform 63"/>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0" name="Line 64"/>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1" name="Freeform 65"/>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2" name="Line 66"/>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3" name="Line 67"/>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4" name="Freeform 68"/>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5" name="Line 69"/>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6" name="Freeform 70"/>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7" name="Line 71"/>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98" name="Freeform 72"/>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899" name="Line 73"/>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0" name="Line 74"/>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1" name="Freeform 75"/>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2" name="Line 76"/>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3" name="Freeform 77"/>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4" name="Line 78"/>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5" name="Line 79"/>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6" name="Freeform 80"/>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7" name="Line 81"/>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08" name="Freeform 82"/>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09" name="Line 83"/>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0" name="Freeform 84"/>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1" name="Line 85"/>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2" name="Line 86"/>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3" name="Freeform 87"/>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4" name="Line 88"/>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5" name="Freeform 89"/>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6" name="Line 90"/>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7" name="Freeform 91"/>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18" name="Line 92"/>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19" name="Line 93"/>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0" name="Freeform 94"/>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1" name="Line 95"/>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2" name="Freeform 96"/>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3" name="Line 97"/>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4" name="Line 98"/>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5" name="Freeform 99"/>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6" name="Freeform 100"/>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7" name="Freeform 101"/>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28" name="Line 102"/>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29" name="Freeform 103"/>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0" name="Line 104"/>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1" name="Line 105"/>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2" name="Freeform 106"/>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3" name="Line 107"/>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4" name="Freeform 108"/>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5" name="Line 109"/>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6" name="Line 110"/>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7" name="Freeform 111"/>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38" name="Line 112"/>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39" name="Freeform 113"/>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0" name="Freeform 114"/>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1" name="Freeform 115"/>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2" name="Freeform 116"/>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3" name="Freeform 117"/>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4" name="Freeform 118"/>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5" name="Line 119"/>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46" name="Freeform 120"/>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7" name="Freeform 121"/>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8" name="Freeform 122"/>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49" name="Freeform 123"/>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0" name="Freeform 124"/>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1" name="Freeform 125"/>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2" name="Line 126"/>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53" name="Freeform 127"/>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4" name="Freeform 128"/>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5" name="Freeform 129"/>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6" name="Freeform 130"/>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7" name="Freeform 131"/>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8" name="Freeform 132"/>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59" name="Line 133"/>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0" name="Freeform 134"/>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1" name="Line 135"/>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2" name="Line 136"/>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3" name="Freeform 137"/>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4" name="Line 138"/>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5" name="Freeform 139"/>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6" name="Line 140"/>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7" name="Line 141"/>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68" name="Freeform 142"/>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69" name="Line 143"/>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0" name="Freeform 144"/>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1" name="Freeform 145"/>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2" name="Freeform 146"/>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3" name="Line 147"/>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4" name="Line 148"/>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5" name="Freeform 149"/>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6" name="Line 150"/>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7" name="Freeform 151"/>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78" name="Line 152"/>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79" name="Line 153"/>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0" name="Freeform 154"/>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1" name="Line 155"/>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2" name="Freeform 156"/>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3" name="Line 157"/>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4" name="Freeform 158"/>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5" name="Line 159"/>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6" name="Line 160"/>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7" name="Freeform 161"/>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88" name="Line 162"/>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89" name="Freeform 163"/>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0" name="Line 164"/>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1" name="Freeform 165"/>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2" name="Line 166"/>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3" name="Line 167"/>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4" name="Freeform 168"/>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5" name="Line 169"/>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6" name="Freeform 170"/>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997" name="Line 171"/>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8" name="Line 172"/>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99" name="Freeform 173"/>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0" name="Line 174"/>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1" name="Freeform 175"/>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2" name="Line 176"/>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3" name="Freeform 177"/>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4" name="Line 178"/>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5" name="Line 179"/>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6" name="Freeform 180"/>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7" name="Line 181"/>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08" name="Freeform 182"/>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09" name="Line 183"/>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0" name="Line 184"/>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1" name="Freeform 185"/>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2" name="Line 186"/>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3" name="Freeform 187"/>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4" name="Line 188"/>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5" name="Freeform 189"/>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6" name="Line 190"/>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17" name="Freeform 191"/>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8" name="Freeform 192"/>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19" name="Line 193"/>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0" name="Freeform 194"/>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1" name="Line 195"/>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2" name="Line 196"/>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3" name="Freeform 197"/>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4" name="Line 198"/>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5" name="Freeform 199"/>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6" name="Line 200"/>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7" name="Freeform 201"/>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8" name="Line 202"/>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29" name="Freeform 203"/>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030" name="Group 204"/>
          <p:cNvGrpSpPr>
            <a:grpSpLocks/>
          </p:cNvGrpSpPr>
          <p:nvPr/>
        </p:nvGrpSpPr>
        <p:grpSpPr bwMode="auto">
          <a:xfrm rot="5400000">
            <a:off x="3367088" y="3300412"/>
            <a:ext cx="1169988" cy="284163"/>
            <a:chOff x="253" y="586"/>
            <a:chExt cx="3121" cy="1317"/>
          </a:xfrm>
        </p:grpSpPr>
        <p:sp>
          <p:nvSpPr>
            <p:cNvPr id="1031" name="Line 205"/>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Freeform 206"/>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3" name="Freeform 207"/>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4" name="Line 208"/>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5" name="Freeform 209"/>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6" name="Line 210"/>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7" name="Line 211"/>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38" name="Freeform 212"/>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39" name="Line 213"/>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0" name="Freeform 214"/>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1" name="Freeform 215"/>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2" name="Line 216"/>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3" name="Freeform 217"/>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4" name="Line 218"/>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5" name="Freeform 219"/>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6" name="Line 220"/>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7" name="Freeform 221"/>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48" name="Line 222"/>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23"/>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Freeform 224"/>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1" name="Line 225"/>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Freeform 226"/>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3" name="Line 227"/>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228"/>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Freeform 229"/>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6" name="Line 230"/>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Freeform 231"/>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58" name="Line 232"/>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Freeform 233"/>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0" name="Line 234"/>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235"/>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Freeform 236"/>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3" name="Line 237"/>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Freeform 238"/>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5" name="Line 239"/>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240"/>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Freeform 241"/>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68" name="Line 242"/>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Freeform 243"/>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0" name="Line 244"/>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1" name="Freeform 245"/>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2" name="Line 246"/>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3" name="Line 247"/>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4" name="Freeform 248"/>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5" name="Line 249"/>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6" name="Freeform 250"/>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7" name="Line 251"/>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8" name="Freeform 252"/>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79" name="Line 253"/>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0" name="Line 254"/>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1" name="Freeform 255"/>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2" name="Line 256"/>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3" name="Freeform 257"/>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4" name="Line 258"/>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5" name="Line 259"/>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86" name="Freeform 260"/>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7" name="Freeform 261"/>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8" name="Freeform 262"/>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89" name="Line 263"/>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0" name="Freeform 264"/>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1" name="Line 265"/>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2" name="Line 266"/>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3" name="Freeform 267"/>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4" name="Line 268"/>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5" name="Freeform 269"/>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6" name="Line 270"/>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7" name="Line 271"/>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98" name="Freeform 272"/>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9" name="Line 273"/>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0" name="Freeform 274"/>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1" name="Freeform 275"/>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2" name="Freeform 276"/>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3" name="Freeform 277"/>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4" name="Freeform 278"/>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5" name="Freeform 279"/>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6" name="Line 280"/>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07" name="Freeform 281"/>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8" name="Freeform 282"/>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9" name="Freeform 283"/>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0" name="Freeform 284"/>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1" name="Freeform 285"/>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2" name="Freeform 286"/>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3" name="Line 287"/>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14" name="Freeform 288"/>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5" name="Freeform 289"/>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6" name="Freeform 290"/>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7" name="Freeform 291"/>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8" name="Freeform 292"/>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19" name="Freeform 293"/>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0" name="Line 294"/>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1" name="Freeform 295"/>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2" name="Line 296"/>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3" name="Line 297"/>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4" name="Freeform 298"/>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5" name="Line 299"/>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6" name="Freeform 300"/>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 name="Line 301"/>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8" name="Line 302"/>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29" name="Freeform 303"/>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0" name="Line 304"/>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1" name="Freeform 305"/>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 name="Freeform 306"/>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 name="Freeform 307"/>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4" name="Line 308"/>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5" name="Line 309"/>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6" name="Freeform 310"/>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7" name="Line 311"/>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8" name="Freeform 312"/>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 name="Line 313"/>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0" name="Line 314"/>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1" name="Freeform 315"/>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2" name="Line 316"/>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3" name="Freeform 317"/>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4" name="Line 318"/>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5" name="Freeform 319"/>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6" name="Line 320"/>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7" name="Line 321"/>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48" name="Freeform 322"/>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49" name="Line 323"/>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0" name="Freeform 324"/>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1" name="Line 325"/>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2" name="Freeform 326"/>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3" name="Line 327"/>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4" name="Line 328"/>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5" name="Freeform 329"/>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6" name="Line 330"/>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7" name="Freeform 331"/>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58" name="Line 332"/>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59" name="Line 333"/>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0" name="Freeform 334"/>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1" name="Line 335"/>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2" name="Freeform 336"/>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3" name="Line 337"/>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4" name="Freeform 338"/>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5" name="Line 339"/>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6" name="Line 340"/>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7" name="Freeform 341"/>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68" name="Line 342"/>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69" name="Freeform 343"/>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0" name="Line 344"/>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1" name="Line 345"/>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2" name="Freeform 346"/>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3" name="Line 347"/>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4" name="Freeform 348"/>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5" name="Line 349"/>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6" name="Freeform 350"/>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7" name="Line 351"/>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78" name="Freeform 352"/>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79" name="Freeform 353"/>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0" name="Line 354"/>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1" name="Freeform 355"/>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2" name="Line 356"/>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3" name="Line 357"/>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4" name="Freeform 358"/>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5" name="Line 359"/>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6" name="Freeform 360"/>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7" name="Line 361"/>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88" name="Freeform 362"/>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89" name="Line 363"/>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0" name="Freeform 364"/>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191" name="Group 365"/>
          <p:cNvGrpSpPr>
            <a:grpSpLocks/>
          </p:cNvGrpSpPr>
          <p:nvPr/>
        </p:nvGrpSpPr>
        <p:grpSpPr bwMode="auto">
          <a:xfrm rot="5400000">
            <a:off x="3871913" y="3151188"/>
            <a:ext cx="1527175" cy="219075"/>
            <a:chOff x="253" y="586"/>
            <a:chExt cx="3121" cy="1317"/>
          </a:xfrm>
        </p:grpSpPr>
        <p:sp>
          <p:nvSpPr>
            <p:cNvPr id="1192" name="Line 366"/>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3" name="Freeform 367"/>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4" name="Freeform 368"/>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5" name="Line 369"/>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6" name="Freeform 370"/>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97" name="Line 371"/>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8" name="Line 372"/>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99" name="Freeform 373"/>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0" name="Line 374"/>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1" name="Freeform 375"/>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2" name="Freeform 376"/>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3" name="Line 377"/>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4" name="Freeform 378"/>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5" name="Line 379"/>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6" name="Freeform 380"/>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7" name="Line 381"/>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08" name="Freeform 382"/>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09" name="Line 383"/>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0" name="Line 384"/>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1" name="Freeform 385"/>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2" name="Line 386"/>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3" name="Freeform 387"/>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4" name="Line 388"/>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5" name="Line 389"/>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6" name="Freeform 390"/>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7" name="Line 391"/>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18" name="Freeform 392"/>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19" name="Line 393"/>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0" name="Freeform 394"/>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1" name="Line 395"/>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2" name="Line 396"/>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3" name="Freeform 397"/>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4" name="Line 398"/>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5" name="Freeform 399"/>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6" name="Line 400"/>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7" name="Line 401"/>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28" name="Freeform 402"/>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29" name="Line 403"/>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0" name="Freeform 404"/>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1" name="Line 405"/>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2" name="Freeform 406"/>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3" name="Line 407"/>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4" name="Line 408"/>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5" name="Freeform 409"/>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6" name="Line 410"/>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7" name="Freeform 411"/>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38" name="Line 412"/>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 name="Freeform 413"/>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0" name="Line 414"/>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1" name="Line 415"/>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2" name="Freeform 416"/>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3" name="Line 417"/>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4" name="Freeform 418"/>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5" name="Line 419"/>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6" name="Line 420"/>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7" name="Freeform 421"/>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8" name="Freeform 422"/>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49" name="Freeform 423"/>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0" name="Line 424"/>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1" name="Freeform 425"/>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2" name="Line 426"/>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3" name="Line 427"/>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4" name="Freeform 428"/>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5" name="Line 429"/>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6" name="Freeform 430"/>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57" name="Line 431"/>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8" name="Line 432"/>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59" name="Freeform 433"/>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0" name="Line 434"/>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1" name="Freeform 435"/>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2" name="Freeform 436"/>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3" name="Freeform 437"/>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4" name="Freeform 438"/>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5" name="Freeform 439"/>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6" name="Freeform 440"/>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7" name="Line 441"/>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68" name="Freeform 442"/>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69" name="Freeform 443"/>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0" name="Freeform 444"/>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1" name="Freeform 445"/>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2" name="Freeform 446"/>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3" name="Freeform 447"/>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4" name="Line 448"/>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75" name="Freeform 449"/>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6" name="Freeform 450"/>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7" name="Freeform 451"/>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8" name="Freeform 452"/>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79" name="Freeform 453"/>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0" name="Freeform 454"/>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1" name="Line 455"/>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2" name="Freeform 456"/>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3" name="Line 457"/>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4" name="Line 458"/>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5" name="Freeform 459"/>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6" name="Line 460"/>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7" name="Freeform 461"/>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88" name="Line 462"/>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89" name="Line 463"/>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0" name="Freeform 464"/>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1" name="Line 465"/>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2" name="Freeform 466"/>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3" name="Freeform 467"/>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4" name="Freeform 468"/>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5" name="Line 469"/>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6" name="Line 470"/>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7" name="Freeform 471"/>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298" name="Line 472"/>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99" name="Freeform 473"/>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0" name="Line 474"/>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1" name="Line 475"/>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2" name="Freeform 476"/>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3" name="Line 477"/>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4" name="Freeform 478"/>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5" name="Line 479"/>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6" name="Freeform 480"/>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07" name="Line 481"/>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8" name="Line 482"/>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09" name="Freeform 483"/>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0" name="Line 484"/>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1" name="Freeform 485"/>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2" name="Line 486"/>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3" name="Freeform 487"/>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4" name="Line 488"/>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5" name="Line 489"/>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6" name="Freeform 490"/>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7" name="Line 491"/>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18" name="Freeform 492"/>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19" name="Line 493"/>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0" name="Line 494"/>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1" name="Freeform 495"/>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2" name="Line 496"/>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3" name="Freeform 497"/>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4" name="Line 498"/>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5" name="Freeform 499"/>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6" name="Line 500"/>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7" name="Line 501"/>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28" name="Freeform 502"/>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29" name="Line 503"/>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0" name="Freeform 504"/>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1" name="Line 505"/>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2" name="Line 506"/>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3" name="Freeform 507"/>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4" name="Line 508"/>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5" name="Freeform 509"/>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6" name="Line 510"/>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7" name="Freeform 511"/>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38" name="Line 512"/>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39" name="Freeform 513"/>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0" name="Freeform 514"/>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1" name="Line 515"/>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2" name="Freeform 516"/>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3" name="Line 517"/>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4" name="Line 518"/>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5" name="Freeform 519"/>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6" name="Line 520"/>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7" name="Freeform 521"/>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48" name="Line 522"/>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49" name="Freeform 523"/>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0" name="Line 524"/>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1" name="Freeform 525"/>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352" name="Group 526"/>
          <p:cNvGrpSpPr>
            <a:grpSpLocks/>
          </p:cNvGrpSpPr>
          <p:nvPr/>
        </p:nvGrpSpPr>
        <p:grpSpPr bwMode="auto">
          <a:xfrm rot="5400000">
            <a:off x="4600575" y="2901951"/>
            <a:ext cx="2028825" cy="165100"/>
            <a:chOff x="253" y="586"/>
            <a:chExt cx="3121" cy="1317"/>
          </a:xfrm>
        </p:grpSpPr>
        <p:sp>
          <p:nvSpPr>
            <p:cNvPr id="1353" name="Line 527"/>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4" name="Freeform 528"/>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5" name="Freeform 529"/>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6" name="Line 530"/>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7" name="Freeform 531"/>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58" name="Line 532"/>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59" name="Line 533"/>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0" name="Freeform 534"/>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1" name="Line 535"/>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2" name="Freeform 536"/>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3" name="Freeform 537"/>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4" name="Line 538"/>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5" name="Freeform 539"/>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6" name="Line 540"/>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7" name="Freeform 541"/>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68" name="Line 542"/>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69" name="Freeform 543"/>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0" name="Line 544"/>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1" name="Line 545"/>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2" name="Freeform 546"/>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3" name="Line 547"/>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4" name="Freeform 548"/>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5" name="Line 549"/>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6" name="Line 550"/>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7" name="Freeform 551"/>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78" name="Line 552"/>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79" name="Freeform 553"/>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0" name="Line 554"/>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1" name="Freeform 555"/>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2" name="Line 556"/>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3" name="Line 557"/>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4" name="Freeform 558"/>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5" name="Line 559"/>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6" name="Freeform 560"/>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87" name="Line 561"/>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8" name="Line 562"/>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89" name="Freeform 563"/>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0" name="Line 564"/>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1" name="Freeform 565"/>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2" name="Line 566"/>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3" name="Freeform 567"/>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4" name="Line 568"/>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5" name="Line 569"/>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6" name="Freeform 570"/>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7" name="Line 571"/>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398" name="Freeform 572"/>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399" name="Line 573"/>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0" name="Freeform 574"/>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1" name="Line 575"/>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2" name="Line 576"/>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3" name="Freeform 577"/>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4" name="Line 578"/>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5" name="Freeform 579"/>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6" name="Line 580"/>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7" name="Line 581"/>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08" name="Freeform 582"/>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09" name="Freeform 583"/>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0" name="Freeform 584"/>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1" name="Line 585"/>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2" name="Freeform 586"/>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3" name="Line 587"/>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4" name="Line 588"/>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5" name="Freeform 589"/>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6" name="Line 590"/>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7" name="Freeform 591"/>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18" name="Line 592"/>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19" name="Line 593"/>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0" name="Freeform 594"/>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1" name="Line 595"/>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2" name="Freeform 596"/>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3" name="Freeform 597"/>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4" name="Freeform 598"/>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5" name="Freeform 599"/>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6" name="Freeform 600"/>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7" name="Freeform 601"/>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8" name="Line 602"/>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29" name="Freeform 603"/>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0" name="Freeform 604"/>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1" name="Freeform 605"/>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2" name="Freeform 606"/>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3" name="Freeform 607"/>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4" name="Freeform 608"/>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5" name="Line 609"/>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36" name="Freeform 610"/>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7" name="Freeform 611"/>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8" name="Freeform 612"/>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39" name="Freeform 613"/>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0" name="Freeform 614"/>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1" name="Freeform 615"/>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2" name="Line 616"/>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3" name="Freeform 617"/>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4" name="Line 618"/>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5" name="Line 619"/>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6" name="Freeform 620"/>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7" name="Line 621"/>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8" name="Freeform 622"/>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49" name="Line 623"/>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0" name="Line 624"/>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1" name="Freeform 625"/>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2" name="Line 626"/>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3" name="Freeform 627"/>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4" name="Freeform 628"/>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5" name="Freeform 629"/>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6" name="Line 630"/>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7" name="Line 631"/>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58" name="Freeform 632"/>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59" name="Line 633"/>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0" name="Freeform 634"/>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1" name="Line 635"/>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2" name="Line 636"/>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3" name="Freeform 637"/>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4" name="Line 638"/>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5" name="Freeform 639"/>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6" name="Line 640"/>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7" name="Freeform 641"/>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68" name="Line 642"/>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69" name="Line 643"/>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0" name="Freeform 644"/>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1" name="Line 645"/>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2" name="Freeform 646"/>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3" name="Line 647"/>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4" name="Freeform 648"/>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5" name="Line 649"/>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6" name="Line 650"/>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7" name="Freeform 651"/>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78" name="Line 652"/>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79" name="Freeform 653"/>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0" name="Line 654"/>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1" name="Line 655"/>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2" name="Freeform 656"/>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3" name="Line 657"/>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4" name="Freeform 658"/>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5" name="Line 659"/>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6" name="Freeform 660"/>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87" name="Line 661"/>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8" name="Line 662"/>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89" name="Freeform 663"/>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0" name="Line 664"/>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1" name="Freeform 665"/>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2" name="Line 666"/>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3" name="Line 667"/>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4" name="Freeform 668"/>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5" name="Line 669"/>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6" name="Freeform 670"/>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7" name="Line 671"/>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98" name="Freeform 672"/>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99" name="Line 673"/>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0" name="Freeform 674"/>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1" name="Freeform 675"/>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2" name="Line 676"/>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3" name="Freeform 677"/>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4" name="Line 678"/>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5" name="Line 679"/>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6" name="Freeform 680"/>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7" name="Line 681"/>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08" name="Freeform 682"/>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09" name="Line 683"/>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0" name="Freeform 684"/>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1" name="Line 685"/>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2" name="Freeform 686"/>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grpSp>
        <p:nvGrpSpPr>
          <p:cNvPr id="1513" name="Group 687"/>
          <p:cNvGrpSpPr>
            <a:grpSpLocks/>
          </p:cNvGrpSpPr>
          <p:nvPr/>
        </p:nvGrpSpPr>
        <p:grpSpPr bwMode="auto">
          <a:xfrm rot="5400000">
            <a:off x="5139532" y="2721769"/>
            <a:ext cx="2395537" cy="136525"/>
            <a:chOff x="253" y="586"/>
            <a:chExt cx="3121" cy="1317"/>
          </a:xfrm>
        </p:grpSpPr>
        <p:sp>
          <p:nvSpPr>
            <p:cNvPr id="1514" name="Line 688"/>
            <p:cNvSpPr>
              <a:spLocks noChangeShapeType="1"/>
            </p:cNvSpPr>
            <p:nvPr/>
          </p:nvSpPr>
          <p:spPr bwMode="auto">
            <a:xfrm>
              <a:off x="253"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5" name="Freeform 689"/>
            <p:cNvSpPr>
              <a:spLocks/>
            </p:cNvSpPr>
            <p:nvPr/>
          </p:nvSpPr>
          <p:spPr bwMode="auto">
            <a:xfrm>
              <a:off x="271"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6" name="Freeform 690"/>
            <p:cNvSpPr>
              <a:spLocks/>
            </p:cNvSpPr>
            <p:nvPr/>
          </p:nvSpPr>
          <p:spPr bwMode="auto">
            <a:xfrm>
              <a:off x="310" y="1902"/>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7" name="Line 691"/>
            <p:cNvSpPr>
              <a:spLocks noChangeShapeType="1"/>
            </p:cNvSpPr>
            <p:nvPr/>
          </p:nvSpPr>
          <p:spPr bwMode="auto">
            <a:xfrm>
              <a:off x="332"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18" name="Freeform 692"/>
            <p:cNvSpPr>
              <a:spLocks/>
            </p:cNvSpPr>
            <p:nvPr/>
          </p:nvSpPr>
          <p:spPr bwMode="auto">
            <a:xfrm>
              <a:off x="350" y="1900"/>
              <a:ext cx="22" cy="2"/>
            </a:xfrm>
            <a:custGeom>
              <a:avLst/>
              <a:gdLst>
                <a:gd name="T0" fmla="*/ 0 w 29"/>
                <a:gd name="T1" fmla="*/ 4 h 4"/>
                <a:gd name="T2" fmla="*/ 14 w 29"/>
                <a:gd name="T3" fmla="*/ 0 h 4"/>
                <a:gd name="T4" fmla="*/ 29 w 29"/>
                <a:gd name="T5" fmla="*/ 0 h 4"/>
              </a:gdLst>
              <a:ahLst/>
              <a:cxnLst>
                <a:cxn ang="0">
                  <a:pos x="T0" y="T1"/>
                </a:cxn>
                <a:cxn ang="0">
                  <a:pos x="T2" y="T3"/>
                </a:cxn>
                <a:cxn ang="0">
                  <a:pos x="T4" y="T5"/>
                </a:cxn>
              </a:cxnLst>
              <a:rect l="0" t="0" r="r" b="b"/>
              <a:pathLst>
                <a:path w="29" h="4">
                  <a:moveTo>
                    <a:pt x="0" y="4"/>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19" name="Line 693"/>
            <p:cNvSpPr>
              <a:spLocks noChangeShapeType="1"/>
            </p:cNvSpPr>
            <p:nvPr/>
          </p:nvSpPr>
          <p:spPr bwMode="auto">
            <a:xfrm>
              <a:off x="372"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0" name="Line 694"/>
            <p:cNvSpPr>
              <a:spLocks noChangeShapeType="1"/>
            </p:cNvSpPr>
            <p:nvPr/>
          </p:nvSpPr>
          <p:spPr bwMode="auto">
            <a:xfrm>
              <a:off x="39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1" name="Freeform 695"/>
            <p:cNvSpPr>
              <a:spLocks/>
            </p:cNvSpPr>
            <p:nvPr/>
          </p:nvSpPr>
          <p:spPr bwMode="auto">
            <a:xfrm>
              <a:off x="408" y="1900"/>
              <a:ext cx="21"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2" name="Line 696"/>
            <p:cNvSpPr>
              <a:spLocks noChangeShapeType="1"/>
            </p:cNvSpPr>
            <p:nvPr/>
          </p:nvSpPr>
          <p:spPr bwMode="auto">
            <a:xfrm>
              <a:off x="42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3" name="Freeform 697"/>
            <p:cNvSpPr>
              <a:spLocks/>
            </p:cNvSpPr>
            <p:nvPr/>
          </p:nvSpPr>
          <p:spPr bwMode="auto">
            <a:xfrm>
              <a:off x="447"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4" name="Freeform 698"/>
            <p:cNvSpPr>
              <a:spLocks/>
            </p:cNvSpPr>
            <p:nvPr/>
          </p:nvSpPr>
          <p:spPr bwMode="auto">
            <a:xfrm>
              <a:off x="468" y="1897"/>
              <a:ext cx="18" cy="3"/>
            </a:xfrm>
            <a:custGeom>
              <a:avLst/>
              <a:gdLst>
                <a:gd name="T0" fmla="*/ 0 w 24"/>
                <a:gd name="T1" fmla="*/ 5 h 5"/>
                <a:gd name="T2" fmla="*/ 15 w 24"/>
                <a:gd name="T3" fmla="*/ 0 h 5"/>
                <a:gd name="T4" fmla="*/ 24 w 24"/>
                <a:gd name="T5" fmla="*/ 0 h 5"/>
              </a:gdLst>
              <a:ahLst/>
              <a:cxnLst>
                <a:cxn ang="0">
                  <a:pos x="T0" y="T1"/>
                </a:cxn>
                <a:cxn ang="0">
                  <a:pos x="T2" y="T3"/>
                </a:cxn>
                <a:cxn ang="0">
                  <a:pos x="T4" y="T5"/>
                </a:cxn>
              </a:cxnLst>
              <a:rect l="0" t="0" r="r" b="b"/>
              <a:pathLst>
                <a:path w="24" h="5">
                  <a:moveTo>
                    <a:pt x="0" y="5"/>
                  </a:moveTo>
                  <a:lnTo>
                    <a:pt x="15"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5" name="Line 699"/>
            <p:cNvSpPr>
              <a:spLocks noChangeShapeType="1"/>
            </p:cNvSpPr>
            <p:nvPr/>
          </p:nvSpPr>
          <p:spPr bwMode="auto">
            <a:xfrm>
              <a:off x="48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6" name="Freeform 700"/>
            <p:cNvSpPr>
              <a:spLocks/>
            </p:cNvSpPr>
            <p:nvPr/>
          </p:nvSpPr>
          <p:spPr bwMode="auto">
            <a:xfrm>
              <a:off x="504" y="1897"/>
              <a:ext cx="22"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7" name="Line 701"/>
            <p:cNvSpPr>
              <a:spLocks noChangeShapeType="1"/>
            </p:cNvSpPr>
            <p:nvPr/>
          </p:nvSpPr>
          <p:spPr bwMode="auto">
            <a:xfrm>
              <a:off x="526"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28" name="Freeform 702"/>
            <p:cNvSpPr>
              <a:spLocks/>
            </p:cNvSpPr>
            <p:nvPr/>
          </p:nvSpPr>
          <p:spPr bwMode="auto">
            <a:xfrm>
              <a:off x="544" y="1895"/>
              <a:ext cx="22" cy="2"/>
            </a:xfrm>
            <a:custGeom>
              <a:avLst/>
              <a:gdLst>
                <a:gd name="T0" fmla="*/ 0 w 29"/>
                <a:gd name="T1" fmla="*/ 5 h 5"/>
                <a:gd name="T2" fmla="*/ 14 w 29"/>
                <a:gd name="T3" fmla="*/ 0 h 5"/>
                <a:gd name="T4" fmla="*/ 29 w 29"/>
                <a:gd name="T5" fmla="*/ 0 h 5"/>
              </a:gdLst>
              <a:ahLst/>
              <a:cxnLst>
                <a:cxn ang="0">
                  <a:pos x="T0" y="T1"/>
                </a:cxn>
                <a:cxn ang="0">
                  <a:pos x="T2" y="T3"/>
                </a:cxn>
                <a:cxn ang="0">
                  <a:pos x="T4" y="T5"/>
                </a:cxn>
              </a:cxnLst>
              <a:rect l="0" t="0" r="r" b="b"/>
              <a:pathLst>
                <a:path w="29" h="5">
                  <a:moveTo>
                    <a:pt x="0" y="5"/>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29" name="Line 703"/>
            <p:cNvSpPr>
              <a:spLocks noChangeShapeType="1"/>
            </p:cNvSpPr>
            <p:nvPr/>
          </p:nvSpPr>
          <p:spPr bwMode="auto">
            <a:xfrm>
              <a:off x="566"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0" name="Freeform 704"/>
            <p:cNvSpPr>
              <a:spLocks/>
            </p:cNvSpPr>
            <p:nvPr/>
          </p:nvSpPr>
          <p:spPr bwMode="auto">
            <a:xfrm>
              <a:off x="584" y="1892"/>
              <a:ext cx="22" cy="3"/>
            </a:xfrm>
            <a:custGeom>
              <a:avLst/>
              <a:gdLst>
                <a:gd name="T0" fmla="*/ 0 w 29"/>
                <a:gd name="T1" fmla="*/ 5 h 5"/>
                <a:gd name="T2" fmla="*/ 14 w 29"/>
                <a:gd name="T3" fmla="*/ 5 h 5"/>
                <a:gd name="T4" fmla="*/ 29 w 29"/>
                <a:gd name="T5" fmla="*/ 0 h 5"/>
              </a:gdLst>
              <a:ahLst/>
              <a:cxnLst>
                <a:cxn ang="0">
                  <a:pos x="T0" y="T1"/>
                </a:cxn>
                <a:cxn ang="0">
                  <a:pos x="T2" y="T3"/>
                </a:cxn>
                <a:cxn ang="0">
                  <a:pos x="T4" y="T5"/>
                </a:cxn>
              </a:cxnLst>
              <a:rect l="0" t="0" r="r" b="b"/>
              <a:pathLst>
                <a:path w="29" h="5">
                  <a:moveTo>
                    <a:pt x="0" y="5"/>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1" name="Line 705"/>
            <p:cNvSpPr>
              <a:spLocks noChangeShapeType="1"/>
            </p:cNvSpPr>
            <p:nvPr/>
          </p:nvSpPr>
          <p:spPr bwMode="auto">
            <a:xfrm flipV="1">
              <a:off x="606"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2" name="Line 706"/>
            <p:cNvSpPr>
              <a:spLocks noChangeShapeType="1"/>
            </p:cNvSpPr>
            <p:nvPr/>
          </p:nvSpPr>
          <p:spPr bwMode="auto">
            <a:xfrm>
              <a:off x="624"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3" name="Freeform 707"/>
            <p:cNvSpPr>
              <a:spLocks/>
            </p:cNvSpPr>
            <p:nvPr/>
          </p:nvSpPr>
          <p:spPr bwMode="auto">
            <a:xfrm>
              <a:off x="642" y="1887"/>
              <a:ext cx="21" cy="2"/>
            </a:xfrm>
            <a:custGeom>
              <a:avLst/>
              <a:gdLst>
                <a:gd name="T0" fmla="*/ 0 w 28"/>
                <a:gd name="T1" fmla="*/ 4 h 4"/>
                <a:gd name="T2" fmla="*/ 14 w 28"/>
                <a:gd name="T3" fmla="*/ 4 h 4"/>
                <a:gd name="T4" fmla="*/ 28 w 28"/>
                <a:gd name="T5" fmla="*/ 0 h 4"/>
              </a:gdLst>
              <a:ahLst/>
              <a:cxnLst>
                <a:cxn ang="0">
                  <a:pos x="T0" y="T1"/>
                </a:cxn>
                <a:cxn ang="0">
                  <a:pos x="T2" y="T3"/>
                </a:cxn>
                <a:cxn ang="0">
                  <a:pos x="T4" y="T5"/>
                </a:cxn>
              </a:cxnLst>
              <a:rect l="0" t="0" r="r" b="b"/>
              <a:pathLst>
                <a:path w="28" h="4">
                  <a:moveTo>
                    <a:pt x="0" y="4"/>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4" name="Line 708"/>
            <p:cNvSpPr>
              <a:spLocks noChangeShapeType="1"/>
            </p:cNvSpPr>
            <p:nvPr/>
          </p:nvSpPr>
          <p:spPr bwMode="auto">
            <a:xfrm flipV="1">
              <a:off x="663"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5" name="Freeform 709"/>
            <p:cNvSpPr>
              <a:spLocks/>
            </p:cNvSpPr>
            <p:nvPr/>
          </p:nvSpPr>
          <p:spPr bwMode="auto">
            <a:xfrm>
              <a:off x="681" y="1881"/>
              <a:ext cx="22" cy="3"/>
            </a:xfrm>
            <a:custGeom>
              <a:avLst/>
              <a:gdLst>
                <a:gd name="T0" fmla="*/ 0 w 29"/>
                <a:gd name="T1" fmla="*/ 5 h 5"/>
                <a:gd name="T2" fmla="*/ 15 w 29"/>
                <a:gd name="T3" fmla="*/ 5 h 5"/>
                <a:gd name="T4" fmla="*/ 29 w 29"/>
                <a:gd name="T5" fmla="*/ 0 h 5"/>
              </a:gdLst>
              <a:ahLst/>
              <a:cxnLst>
                <a:cxn ang="0">
                  <a:pos x="T0" y="T1"/>
                </a:cxn>
                <a:cxn ang="0">
                  <a:pos x="T2" y="T3"/>
                </a:cxn>
                <a:cxn ang="0">
                  <a:pos x="T4" y="T5"/>
                </a:cxn>
              </a:cxnLst>
              <a:rect l="0" t="0" r="r" b="b"/>
              <a:pathLst>
                <a:path w="29" h="5">
                  <a:moveTo>
                    <a:pt x="0" y="5"/>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6" name="Line 710"/>
            <p:cNvSpPr>
              <a:spLocks noChangeShapeType="1"/>
            </p:cNvSpPr>
            <p:nvPr/>
          </p:nvSpPr>
          <p:spPr bwMode="auto">
            <a:xfrm flipV="1">
              <a:off x="703"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7" name="Line 711"/>
            <p:cNvSpPr>
              <a:spLocks noChangeShapeType="1"/>
            </p:cNvSpPr>
            <p:nvPr/>
          </p:nvSpPr>
          <p:spPr bwMode="auto">
            <a:xfrm flipV="1">
              <a:off x="721"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38" name="Freeform 712"/>
            <p:cNvSpPr>
              <a:spLocks/>
            </p:cNvSpPr>
            <p:nvPr/>
          </p:nvSpPr>
          <p:spPr bwMode="auto">
            <a:xfrm>
              <a:off x="739" y="1868"/>
              <a:ext cx="21" cy="5"/>
            </a:xfrm>
            <a:custGeom>
              <a:avLst/>
              <a:gdLst>
                <a:gd name="T0" fmla="*/ 0 w 29"/>
                <a:gd name="T1" fmla="*/ 10 h 10"/>
                <a:gd name="T2" fmla="*/ 15 w 29"/>
                <a:gd name="T3" fmla="*/ 5 h 10"/>
                <a:gd name="T4" fmla="*/ 29 w 29"/>
                <a:gd name="T5" fmla="*/ 0 h 10"/>
              </a:gdLst>
              <a:ahLst/>
              <a:cxnLst>
                <a:cxn ang="0">
                  <a:pos x="T0" y="T1"/>
                </a:cxn>
                <a:cxn ang="0">
                  <a:pos x="T2" y="T3"/>
                </a:cxn>
                <a:cxn ang="0">
                  <a:pos x="T4" y="T5"/>
                </a:cxn>
              </a:cxnLst>
              <a:rect l="0" t="0" r="r" b="b"/>
              <a:pathLst>
                <a:path w="29" h="10">
                  <a:moveTo>
                    <a:pt x="0" y="10"/>
                  </a:moveTo>
                  <a:lnTo>
                    <a:pt x="15"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39" name="Line 713"/>
            <p:cNvSpPr>
              <a:spLocks noChangeShapeType="1"/>
            </p:cNvSpPr>
            <p:nvPr/>
          </p:nvSpPr>
          <p:spPr bwMode="auto">
            <a:xfrm flipV="1">
              <a:off x="760"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0" name="Freeform 714"/>
            <p:cNvSpPr>
              <a:spLocks/>
            </p:cNvSpPr>
            <p:nvPr/>
          </p:nvSpPr>
          <p:spPr bwMode="auto">
            <a:xfrm>
              <a:off x="778" y="1857"/>
              <a:ext cx="22" cy="5"/>
            </a:xfrm>
            <a:custGeom>
              <a:avLst/>
              <a:gdLst>
                <a:gd name="T0" fmla="*/ 0 w 29"/>
                <a:gd name="T1" fmla="*/ 9 h 9"/>
                <a:gd name="T2" fmla="*/ 14 w 29"/>
                <a:gd name="T3" fmla="*/ 5 h 9"/>
                <a:gd name="T4" fmla="*/ 29 w 29"/>
                <a:gd name="T5" fmla="*/ 0 h 9"/>
              </a:gdLst>
              <a:ahLst/>
              <a:cxnLst>
                <a:cxn ang="0">
                  <a:pos x="T0" y="T1"/>
                </a:cxn>
                <a:cxn ang="0">
                  <a:pos x="T2" y="T3"/>
                </a:cxn>
                <a:cxn ang="0">
                  <a:pos x="T4" y="T5"/>
                </a:cxn>
              </a:cxnLst>
              <a:rect l="0" t="0" r="r" b="b"/>
              <a:pathLst>
                <a:path w="29" h="9">
                  <a:moveTo>
                    <a:pt x="0" y="9"/>
                  </a:moveTo>
                  <a:lnTo>
                    <a:pt x="14" y="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1" name="Line 715"/>
            <p:cNvSpPr>
              <a:spLocks noChangeShapeType="1"/>
            </p:cNvSpPr>
            <p:nvPr/>
          </p:nvSpPr>
          <p:spPr bwMode="auto">
            <a:xfrm flipV="1">
              <a:off x="800"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2" name="Freeform 716"/>
            <p:cNvSpPr>
              <a:spLocks/>
            </p:cNvSpPr>
            <p:nvPr/>
          </p:nvSpPr>
          <p:spPr bwMode="auto">
            <a:xfrm>
              <a:off x="818" y="1846"/>
              <a:ext cx="21" cy="5"/>
            </a:xfrm>
            <a:custGeom>
              <a:avLst/>
              <a:gdLst>
                <a:gd name="T0" fmla="*/ 0 w 28"/>
                <a:gd name="T1" fmla="*/ 9 h 9"/>
                <a:gd name="T2" fmla="*/ 14 w 28"/>
                <a:gd name="T3" fmla="*/ 4 h 9"/>
                <a:gd name="T4" fmla="*/ 28 w 28"/>
                <a:gd name="T5" fmla="*/ 0 h 9"/>
              </a:gdLst>
              <a:ahLst/>
              <a:cxnLst>
                <a:cxn ang="0">
                  <a:pos x="T0" y="T1"/>
                </a:cxn>
                <a:cxn ang="0">
                  <a:pos x="T2" y="T3"/>
                </a:cxn>
                <a:cxn ang="0">
                  <a:pos x="T4" y="T5"/>
                </a:cxn>
              </a:cxnLst>
              <a:rect l="0" t="0" r="r" b="b"/>
              <a:pathLst>
                <a:path w="28" h="9">
                  <a:moveTo>
                    <a:pt x="0" y="9"/>
                  </a:moveTo>
                  <a:lnTo>
                    <a:pt x="14" y="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3" name="Line 717"/>
            <p:cNvSpPr>
              <a:spLocks noChangeShapeType="1"/>
            </p:cNvSpPr>
            <p:nvPr/>
          </p:nvSpPr>
          <p:spPr bwMode="auto">
            <a:xfrm flipV="1">
              <a:off x="839"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4" name="Line 718"/>
            <p:cNvSpPr>
              <a:spLocks noChangeShapeType="1"/>
            </p:cNvSpPr>
            <p:nvPr/>
          </p:nvSpPr>
          <p:spPr bwMode="auto">
            <a:xfrm flipV="1">
              <a:off x="857"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5" name="Freeform 719"/>
            <p:cNvSpPr>
              <a:spLocks/>
            </p:cNvSpPr>
            <p:nvPr/>
          </p:nvSpPr>
          <p:spPr bwMode="auto">
            <a:xfrm>
              <a:off x="875" y="1819"/>
              <a:ext cx="22" cy="11"/>
            </a:xfrm>
            <a:custGeom>
              <a:avLst/>
              <a:gdLst>
                <a:gd name="T0" fmla="*/ 0 w 29"/>
                <a:gd name="T1" fmla="*/ 19 h 19"/>
                <a:gd name="T2" fmla="*/ 15 w 29"/>
                <a:gd name="T3" fmla="*/ 9 h 19"/>
                <a:gd name="T4" fmla="*/ 29 w 29"/>
                <a:gd name="T5" fmla="*/ 0 h 19"/>
              </a:gdLst>
              <a:ahLst/>
              <a:cxnLst>
                <a:cxn ang="0">
                  <a:pos x="T0" y="T1"/>
                </a:cxn>
                <a:cxn ang="0">
                  <a:pos x="T2" y="T3"/>
                </a:cxn>
                <a:cxn ang="0">
                  <a:pos x="T4" y="T5"/>
                </a:cxn>
              </a:cxnLst>
              <a:rect l="0" t="0" r="r" b="b"/>
              <a:pathLst>
                <a:path w="29" h="19">
                  <a:moveTo>
                    <a:pt x="0" y="19"/>
                  </a:moveTo>
                  <a:lnTo>
                    <a:pt x="15" y="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6" name="Line 720"/>
            <p:cNvSpPr>
              <a:spLocks noChangeShapeType="1"/>
            </p:cNvSpPr>
            <p:nvPr/>
          </p:nvSpPr>
          <p:spPr bwMode="auto">
            <a:xfrm flipV="1">
              <a:off x="897"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7" name="Freeform 721"/>
            <p:cNvSpPr>
              <a:spLocks/>
            </p:cNvSpPr>
            <p:nvPr/>
          </p:nvSpPr>
          <p:spPr bwMode="auto">
            <a:xfrm>
              <a:off x="915" y="1797"/>
              <a:ext cx="22" cy="11"/>
            </a:xfrm>
            <a:custGeom>
              <a:avLst/>
              <a:gdLst>
                <a:gd name="T0" fmla="*/ 0 w 29"/>
                <a:gd name="T1" fmla="*/ 19 h 19"/>
                <a:gd name="T2" fmla="*/ 15 w 29"/>
                <a:gd name="T3" fmla="*/ 10 h 19"/>
                <a:gd name="T4" fmla="*/ 29 w 29"/>
                <a:gd name="T5" fmla="*/ 0 h 19"/>
              </a:gdLst>
              <a:ahLst/>
              <a:cxnLst>
                <a:cxn ang="0">
                  <a:pos x="T0" y="T1"/>
                </a:cxn>
                <a:cxn ang="0">
                  <a:pos x="T2" y="T3"/>
                </a:cxn>
                <a:cxn ang="0">
                  <a:pos x="T4" y="T5"/>
                </a:cxn>
              </a:cxnLst>
              <a:rect l="0" t="0" r="r" b="b"/>
              <a:pathLst>
                <a:path w="29" h="19">
                  <a:moveTo>
                    <a:pt x="0" y="19"/>
                  </a:moveTo>
                  <a:lnTo>
                    <a:pt x="15" y="1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48" name="Line 722"/>
            <p:cNvSpPr>
              <a:spLocks noChangeShapeType="1"/>
            </p:cNvSpPr>
            <p:nvPr/>
          </p:nvSpPr>
          <p:spPr bwMode="auto">
            <a:xfrm flipV="1">
              <a:off x="937"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49" name="Line 723"/>
            <p:cNvSpPr>
              <a:spLocks noChangeShapeType="1"/>
            </p:cNvSpPr>
            <p:nvPr/>
          </p:nvSpPr>
          <p:spPr bwMode="auto">
            <a:xfrm flipV="1">
              <a:off x="955"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0" name="Freeform 724"/>
            <p:cNvSpPr>
              <a:spLocks/>
            </p:cNvSpPr>
            <p:nvPr/>
          </p:nvSpPr>
          <p:spPr bwMode="auto">
            <a:xfrm>
              <a:off x="973" y="1757"/>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1" name="Line 725"/>
            <p:cNvSpPr>
              <a:spLocks noChangeShapeType="1"/>
            </p:cNvSpPr>
            <p:nvPr/>
          </p:nvSpPr>
          <p:spPr bwMode="auto">
            <a:xfrm flipV="1">
              <a:off x="995"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2" name="Freeform 726"/>
            <p:cNvSpPr>
              <a:spLocks/>
            </p:cNvSpPr>
            <p:nvPr/>
          </p:nvSpPr>
          <p:spPr bwMode="auto">
            <a:xfrm>
              <a:off x="1013" y="1725"/>
              <a:ext cx="21" cy="15"/>
            </a:xfrm>
            <a:custGeom>
              <a:avLst/>
              <a:gdLst>
                <a:gd name="T0" fmla="*/ 0 w 28"/>
                <a:gd name="T1" fmla="*/ 28 h 28"/>
                <a:gd name="T2" fmla="*/ 14 w 28"/>
                <a:gd name="T3" fmla="*/ 14 h 28"/>
                <a:gd name="T4" fmla="*/ 28 w 28"/>
                <a:gd name="T5" fmla="*/ 0 h 28"/>
              </a:gdLst>
              <a:ahLst/>
              <a:cxnLst>
                <a:cxn ang="0">
                  <a:pos x="T0" y="T1"/>
                </a:cxn>
                <a:cxn ang="0">
                  <a:pos x="T2" y="T3"/>
                </a:cxn>
                <a:cxn ang="0">
                  <a:pos x="T4" y="T5"/>
                </a:cxn>
              </a:cxnLst>
              <a:rect l="0" t="0" r="r" b="b"/>
              <a:pathLst>
                <a:path w="28" h="28">
                  <a:moveTo>
                    <a:pt x="0" y="28"/>
                  </a:moveTo>
                  <a:lnTo>
                    <a:pt x="14" y="1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3" name="Line 727"/>
            <p:cNvSpPr>
              <a:spLocks noChangeShapeType="1"/>
            </p:cNvSpPr>
            <p:nvPr/>
          </p:nvSpPr>
          <p:spPr bwMode="auto">
            <a:xfrm flipV="1">
              <a:off x="1034"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4" name="Freeform 728"/>
            <p:cNvSpPr>
              <a:spLocks/>
            </p:cNvSpPr>
            <p:nvPr/>
          </p:nvSpPr>
          <p:spPr bwMode="auto">
            <a:xfrm>
              <a:off x="1052" y="1686"/>
              <a:ext cx="21" cy="20"/>
            </a:xfrm>
            <a:custGeom>
              <a:avLst/>
              <a:gdLst>
                <a:gd name="T0" fmla="*/ 0 w 29"/>
                <a:gd name="T1" fmla="*/ 34 h 34"/>
                <a:gd name="T2" fmla="*/ 15 w 29"/>
                <a:gd name="T3" fmla="*/ 20 h 34"/>
                <a:gd name="T4" fmla="*/ 29 w 29"/>
                <a:gd name="T5" fmla="*/ 0 h 34"/>
              </a:gdLst>
              <a:ahLst/>
              <a:cxnLst>
                <a:cxn ang="0">
                  <a:pos x="T0" y="T1"/>
                </a:cxn>
                <a:cxn ang="0">
                  <a:pos x="T2" y="T3"/>
                </a:cxn>
                <a:cxn ang="0">
                  <a:pos x="T4" y="T5"/>
                </a:cxn>
              </a:cxnLst>
              <a:rect l="0" t="0" r="r" b="b"/>
              <a:pathLst>
                <a:path w="29" h="34">
                  <a:moveTo>
                    <a:pt x="0" y="34"/>
                  </a:moveTo>
                  <a:lnTo>
                    <a:pt x="15" y="2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5" name="Line 729"/>
            <p:cNvSpPr>
              <a:spLocks noChangeShapeType="1"/>
            </p:cNvSpPr>
            <p:nvPr/>
          </p:nvSpPr>
          <p:spPr bwMode="auto">
            <a:xfrm flipV="1">
              <a:off x="1073"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6" name="Line 730"/>
            <p:cNvSpPr>
              <a:spLocks noChangeShapeType="1"/>
            </p:cNvSpPr>
            <p:nvPr/>
          </p:nvSpPr>
          <p:spPr bwMode="auto">
            <a:xfrm flipV="1">
              <a:off x="1091"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7" name="Freeform 731"/>
            <p:cNvSpPr>
              <a:spLocks/>
            </p:cNvSpPr>
            <p:nvPr/>
          </p:nvSpPr>
          <p:spPr bwMode="auto">
            <a:xfrm>
              <a:off x="1109" y="1617"/>
              <a:ext cx="22" cy="24"/>
            </a:xfrm>
            <a:custGeom>
              <a:avLst/>
              <a:gdLst>
                <a:gd name="T0" fmla="*/ 0 w 29"/>
                <a:gd name="T1" fmla="*/ 43 h 43"/>
                <a:gd name="T2" fmla="*/ 15 w 29"/>
                <a:gd name="T3" fmla="*/ 19 h 43"/>
                <a:gd name="T4" fmla="*/ 29 w 29"/>
                <a:gd name="T5" fmla="*/ 0 h 43"/>
              </a:gdLst>
              <a:ahLst/>
              <a:cxnLst>
                <a:cxn ang="0">
                  <a:pos x="T0" y="T1"/>
                </a:cxn>
                <a:cxn ang="0">
                  <a:pos x="T2" y="T3"/>
                </a:cxn>
                <a:cxn ang="0">
                  <a:pos x="T4" y="T5"/>
                </a:cxn>
              </a:cxnLst>
              <a:rect l="0" t="0" r="r" b="b"/>
              <a:pathLst>
                <a:path w="29" h="43">
                  <a:moveTo>
                    <a:pt x="0" y="43"/>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58" name="Line 732"/>
            <p:cNvSpPr>
              <a:spLocks noChangeShapeType="1"/>
            </p:cNvSpPr>
            <p:nvPr/>
          </p:nvSpPr>
          <p:spPr bwMode="auto">
            <a:xfrm flipV="1">
              <a:off x="1131"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59" name="Freeform 733"/>
            <p:cNvSpPr>
              <a:spLocks/>
            </p:cNvSpPr>
            <p:nvPr/>
          </p:nvSpPr>
          <p:spPr bwMode="auto">
            <a:xfrm>
              <a:off x="1149" y="1566"/>
              <a:ext cx="22" cy="27"/>
            </a:xfrm>
            <a:custGeom>
              <a:avLst/>
              <a:gdLst>
                <a:gd name="T0" fmla="*/ 0 w 29"/>
                <a:gd name="T1" fmla="*/ 48 h 48"/>
                <a:gd name="T2" fmla="*/ 14 w 29"/>
                <a:gd name="T3" fmla="*/ 24 h 48"/>
                <a:gd name="T4" fmla="*/ 29 w 29"/>
                <a:gd name="T5" fmla="*/ 0 h 48"/>
              </a:gdLst>
              <a:ahLst/>
              <a:cxnLst>
                <a:cxn ang="0">
                  <a:pos x="T0" y="T1"/>
                </a:cxn>
                <a:cxn ang="0">
                  <a:pos x="T2" y="T3"/>
                </a:cxn>
                <a:cxn ang="0">
                  <a:pos x="T4" y="T5"/>
                </a:cxn>
              </a:cxnLst>
              <a:rect l="0" t="0" r="r" b="b"/>
              <a:pathLst>
                <a:path w="29" h="48">
                  <a:moveTo>
                    <a:pt x="0" y="48"/>
                  </a:moveTo>
                  <a:lnTo>
                    <a:pt x="14" y="2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0" name="Line 734"/>
            <p:cNvSpPr>
              <a:spLocks noChangeShapeType="1"/>
            </p:cNvSpPr>
            <p:nvPr/>
          </p:nvSpPr>
          <p:spPr bwMode="auto">
            <a:xfrm flipV="1">
              <a:off x="1171"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1" name="Freeform 735"/>
            <p:cNvSpPr>
              <a:spLocks/>
            </p:cNvSpPr>
            <p:nvPr/>
          </p:nvSpPr>
          <p:spPr bwMode="auto">
            <a:xfrm>
              <a:off x="1189" y="1506"/>
              <a:ext cx="22" cy="30"/>
            </a:xfrm>
            <a:custGeom>
              <a:avLst/>
              <a:gdLst>
                <a:gd name="T0" fmla="*/ 0 w 29"/>
                <a:gd name="T1" fmla="*/ 53 h 53"/>
                <a:gd name="T2" fmla="*/ 14 w 29"/>
                <a:gd name="T3" fmla="*/ 29 h 53"/>
                <a:gd name="T4" fmla="*/ 29 w 29"/>
                <a:gd name="T5" fmla="*/ 0 h 53"/>
              </a:gdLst>
              <a:ahLst/>
              <a:cxnLst>
                <a:cxn ang="0">
                  <a:pos x="T0" y="T1"/>
                </a:cxn>
                <a:cxn ang="0">
                  <a:pos x="T2" y="T3"/>
                </a:cxn>
                <a:cxn ang="0">
                  <a:pos x="T4" y="T5"/>
                </a:cxn>
              </a:cxnLst>
              <a:rect l="0" t="0" r="r" b="b"/>
              <a:pathLst>
                <a:path w="29" h="53">
                  <a:moveTo>
                    <a:pt x="0" y="53"/>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2" name="Line 736"/>
            <p:cNvSpPr>
              <a:spLocks noChangeShapeType="1"/>
            </p:cNvSpPr>
            <p:nvPr/>
          </p:nvSpPr>
          <p:spPr bwMode="auto">
            <a:xfrm flipV="1">
              <a:off x="1211"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3" name="Line 737"/>
            <p:cNvSpPr>
              <a:spLocks noChangeShapeType="1"/>
            </p:cNvSpPr>
            <p:nvPr/>
          </p:nvSpPr>
          <p:spPr bwMode="auto">
            <a:xfrm flipV="1">
              <a:off x="1228"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4" name="Freeform 738"/>
            <p:cNvSpPr>
              <a:spLocks/>
            </p:cNvSpPr>
            <p:nvPr/>
          </p:nvSpPr>
          <p:spPr bwMode="auto">
            <a:xfrm>
              <a:off x="1246" y="1409"/>
              <a:ext cx="22" cy="32"/>
            </a:xfrm>
            <a:custGeom>
              <a:avLst/>
              <a:gdLst>
                <a:gd name="T0" fmla="*/ 0 w 29"/>
                <a:gd name="T1" fmla="*/ 58 h 58"/>
                <a:gd name="T2" fmla="*/ 15 w 29"/>
                <a:gd name="T3" fmla="*/ 29 h 58"/>
                <a:gd name="T4" fmla="*/ 29 w 29"/>
                <a:gd name="T5" fmla="*/ 0 h 58"/>
              </a:gdLst>
              <a:ahLst/>
              <a:cxnLst>
                <a:cxn ang="0">
                  <a:pos x="T0" y="T1"/>
                </a:cxn>
                <a:cxn ang="0">
                  <a:pos x="T2" y="T3"/>
                </a:cxn>
                <a:cxn ang="0">
                  <a:pos x="T4" y="T5"/>
                </a:cxn>
              </a:cxnLst>
              <a:rect l="0" t="0" r="r" b="b"/>
              <a:pathLst>
                <a:path w="29" h="58">
                  <a:moveTo>
                    <a:pt x="0" y="58"/>
                  </a:moveTo>
                  <a:lnTo>
                    <a:pt x="15"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5" name="Line 739"/>
            <p:cNvSpPr>
              <a:spLocks noChangeShapeType="1"/>
            </p:cNvSpPr>
            <p:nvPr/>
          </p:nvSpPr>
          <p:spPr bwMode="auto">
            <a:xfrm flipV="1">
              <a:off x="1268"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6" name="Freeform 740"/>
            <p:cNvSpPr>
              <a:spLocks/>
            </p:cNvSpPr>
            <p:nvPr/>
          </p:nvSpPr>
          <p:spPr bwMode="auto">
            <a:xfrm>
              <a:off x="1286" y="1336"/>
              <a:ext cx="22" cy="38"/>
            </a:xfrm>
            <a:custGeom>
              <a:avLst/>
              <a:gdLst>
                <a:gd name="T0" fmla="*/ 0 w 29"/>
                <a:gd name="T1" fmla="*/ 67 h 67"/>
                <a:gd name="T2" fmla="*/ 15 w 29"/>
                <a:gd name="T3" fmla="*/ 33 h 67"/>
                <a:gd name="T4" fmla="*/ 29 w 29"/>
                <a:gd name="T5" fmla="*/ 0 h 67"/>
              </a:gdLst>
              <a:ahLst/>
              <a:cxnLst>
                <a:cxn ang="0">
                  <a:pos x="T0" y="T1"/>
                </a:cxn>
                <a:cxn ang="0">
                  <a:pos x="T2" y="T3"/>
                </a:cxn>
                <a:cxn ang="0">
                  <a:pos x="T4" y="T5"/>
                </a:cxn>
              </a:cxnLst>
              <a:rect l="0" t="0" r="r" b="b"/>
              <a:pathLst>
                <a:path w="29" h="67">
                  <a:moveTo>
                    <a:pt x="0" y="67"/>
                  </a:moveTo>
                  <a:lnTo>
                    <a:pt x="15" y="33"/>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67" name="Line 741"/>
            <p:cNvSpPr>
              <a:spLocks noChangeShapeType="1"/>
            </p:cNvSpPr>
            <p:nvPr/>
          </p:nvSpPr>
          <p:spPr bwMode="auto">
            <a:xfrm flipV="1">
              <a:off x="1308"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8" name="Line 742"/>
            <p:cNvSpPr>
              <a:spLocks noChangeShapeType="1"/>
            </p:cNvSpPr>
            <p:nvPr/>
          </p:nvSpPr>
          <p:spPr bwMode="auto">
            <a:xfrm flipV="1">
              <a:off x="1326"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69" name="Freeform 743"/>
            <p:cNvSpPr>
              <a:spLocks/>
            </p:cNvSpPr>
            <p:nvPr/>
          </p:nvSpPr>
          <p:spPr bwMode="auto">
            <a:xfrm>
              <a:off x="1344" y="1222"/>
              <a:ext cx="21"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0" name="Freeform 744"/>
            <p:cNvSpPr>
              <a:spLocks/>
            </p:cNvSpPr>
            <p:nvPr/>
          </p:nvSpPr>
          <p:spPr bwMode="auto">
            <a:xfrm>
              <a:off x="1365" y="1182"/>
              <a:ext cx="18" cy="40"/>
            </a:xfrm>
            <a:custGeom>
              <a:avLst/>
              <a:gdLst>
                <a:gd name="T0" fmla="*/ 0 w 24"/>
                <a:gd name="T1" fmla="*/ 72 h 72"/>
                <a:gd name="T2" fmla="*/ 9 w 24"/>
                <a:gd name="T3" fmla="*/ 34 h 72"/>
                <a:gd name="T4" fmla="*/ 24 w 24"/>
                <a:gd name="T5" fmla="*/ 0 h 72"/>
              </a:gdLst>
              <a:ahLst/>
              <a:cxnLst>
                <a:cxn ang="0">
                  <a:pos x="T0" y="T1"/>
                </a:cxn>
                <a:cxn ang="0">
                  <a:pos x="T2" y="T3"/>
                </a:cxn>
                <a:cxn ang="0">
                  <a:pos x="T4" y="T5"/>
                </a:cxn>
              </a:cxnLst>
              <a:rect l="0" t="0" r="r" b="b"/>
              <a:pathLst>
                <a:path w="24" h="72">
                  <a:moveTo>
                    <a:pt x="0" y="72"/>
                  </a:moveTo>
                  <a:lnTo>
                    <a:pt x="9" y="3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1" name="Freeform 745"/>
            <p:cNvSpPr>
              <a:spLocks/>
            </p:cNvSpPr>
            <p:nvPr/>
          </p:nvSpPr>
          <p:spPr bwMode="auto">
            <a:xfrm>
              <a:off x="1383" y="1144"/>
              <a:ext cx="22" cy="38"/>
            </a:xfrm>
            <a:custGeom>
              <a:avLst/>
              <a:gdLst>
                <a:gd name="T0" fmla="*/ 0 w 29"/>
                <a:gd name="T1" fmla="*/ 67 h 67"/>
                <a:gd name="T2" fmla="*/ 14 w 29"/>
                <a:gd name="T3" fmla="*/ 34 h 67"/>
                <a:gd name="T4" fmla="*/ 29 w 29"/>
                <a:gd name="T5" fmla="*/ 0 h 67"/>
              </a:gdLst>
              <a:ahLst/>
              <a:cxnLst>
                <a:cxn ang="0">
                  <a:pos x="T0" y="T1"/>
                </a:cxn>
                <a:cxn ang="0">
                  <a:pos x="T2" y="T3"/>
                </a:cxn>
                <a:cxn ang="0">
                  <a:pos x="T4" y="T5"/>
                </a:cxn>
              </a:cxnLst>
              <a:rect l="0" t="0" r="r" b="b"/>
              <a:pathLst>
                <a:path w="29" h="67">
                  <a:moveTo>
                    <a:pt x="0" y="67"/>
                  </a:moveTo>
                  <a:lnTo>
                    <a:pt x="14"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2" name="Line 746"/>
            <p:cNvSpPr>
              <a:spLocks noChangeShapeType="1"/>
            </p:cNvSpPr>
            <p:nvPr/>
          </p:nvSpPr>
          <p:spPr bwMode="auto">
            <a:xfrm flipV="1">
              <a:off x="1405"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3" name="Freeform 747"/>
            <p:cNvSpPr>
              <a:spLocks/>
            </p:cNvSpPr>
            <p:nvPr/>
          </p:nvSpPr>
          <p:spPr bwMode="auto">
            <a:xfrm>
              <a:off x="1423" y="1063"/>
              <a:ext cx="21" cy="41"/>
            </a:xfrm>
            <a:custGeom>
              <a:avLst/>
              <a:gdLst>
                <a:gd name="T0" fmla="*/ 0 w 28"/>
                <a:gd name="T1" fmla="*/ 72 h 72"/>
                <a:gd name="T2" fmla="*/ 14 w 28"/>
                <a:gd name="T3" fmla="*/ 34 h 72"/>
                <a:gd name="T4" fmla="*/ 28 w 28"/>
                <a:gd name="T5" fmla="*/ 0 h 72"/>
              </a:gdLst>
              <a:ahLst/>
              <a:cxnLst>
                <a:cxn ang="0">
                  <a:pos x="T0" y="T1"/>
                </a:cxn>
                <a:cxn ang="0">
                  <a:pos x="T2" y="T3"/>
                </a:cxn>
                <a:cxn ang="0">
                  <a:pos x="T4" y="T5"/>
                </a:cxn>
              </a:cxnLst>
              <a:rect l="0" t="0" r="r" b="b"/>
              <a:pathLst>
                <a:path w="28" h="72">
                  <a:moveTo>
                    <a:pt x="0" y="72"/>
                  </a:moveTo>
                  <a:lnTo>
                    <a:pt x="14" y="3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4" name="Line 748"/>
            <p:cNvSpPr>
              <a:spLocks noChangeShapeType="1"/>
            </p:cNvSpPr>
            <p:nvPr/>
          </p:nvSpPr>
          <p:spPr bwMode="auto">
            <a:xfrm flipV="1">
              <a:off x="1444"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5" name="Line 749"/>
            <p:cNvSpPr>
              <a:spLocks noChangeShapeType="1"/>
            </p:cNvSpPr>
            <p:nvPr/>
          </p:nvSpPr>
          <p:spPr bwMode="auto">
            <a:xfrm flipV="1">
              <a:off x="1462"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6" name="Freeform 750"/>
            <p:cNvSpPr>
              <a:spLocks/>
            </p:cNvSpPr>
            <p:nvPr/>
          </p:nvSpPr>
          <p:spPr bwMode="auto">
            <a:xfrm>
              <a:off x="1480" y="945"/>
              <a:ext cx="22" cy="40"/>
            </a:xfrm>
            <a:custGeom>
              <a:avLst/>
              <a:gdLst>
                <a:gd name="T0" fmla="*/ 0 w 29"/>
                <a:gd name="T1" fmla="*/ 72 h 72"/>
                <a:gd name="T2" fmla="*/ 15 w 29"/>
                <a:gd name="T3" fmla="*/ 34 h 72"/>
                <a:gd name="T4" fmla="*/ 29 w 29"/>
                <a:gd name="T5" fmla="*/ 0 h 72"/>
              </a:gdLst>
              <a:ahLst/>
              <a:cxnLst>
                <a:cxn ang="0">
                  <a:pos x="T0" y="T1"/>
                </a:cxn>
                <a:cxn ang="0">
                  <a:pos x="T2" y="T3"/>
                </a:cxn>
                <a:cxn ang="0">
                  <a:pos x="T4" y="T5"/>
                </a:cxn>
              </a:cxnLst>
              <a:rect l="0" t="0" r="r" b="b"/>
              <a:pathLst>
                <a:path w="29" h="72">
                  <a:moveTo>
                    <a:pt x="0" y="72"/>
                  </a:moveTo>
                  <a:lnTo>
                    <a:pt x="15" y="3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7" name="Line 751"/>
            <p:cNvSpPr>
              <a:spLocks noChangeShapeType="1"/>
            </p:cNvSpPr>
            <p:nvPr/>
          </p:nvSpPr>
          <p:spPr bwMode="auto">
            <a:xfrm flipV="1">
              <a:off x="1502"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78" name="Freeform 752"/>
            <p:cNvSpPr>
              <a:spLocks/>
            </p:cNvSpPr>
            <p:nvPr/>
          </p:nvSpPr>
          <p:spPr bwMode="auto">
            <a:xfrm>
              <a:off x="1520" y="872"/>
              <a:ext cx="22" cy="35"/>
            </a:xfrm>
            <a:custGeom>
              <a:avLst/>
              <a:gdLst>
                <a:gd name="T0" fmla="*/ 0 w 29"/>
                <a:gd name="T1" fmla="*/ 62 h 62"/>
                <a:gd name="T2" fmla="*/ 14 w 29"/>
                <a:gd name="T3" fmla="*/ 28 h 62"/>
                <a:gd name="T4" fmla="*/ 29 w 29"/>
                <a:gd name="T5" fmla="*/ 0 h 62"/>
              </a:gdLst>
              <a:ahLst/>
              <a:cxnLst>
                <a:cxn ang="0">
                  <a:pos x="T0" y="T1"/>
                </a:cxn>
                <a:cxn ang="0">
                  <a:pos x="T2" y="T3"/>
                </a:cxn>
                <a:cxn ang="0">
                  <a:pos x="T4" y="T5"/>
                </a:cxn>
              </a:cxnLst>
              <a:rect l="0" t="0" r="r" b="b"/>
              <a:pathLst>
                <a:path w="29" h="62">
                  <a:moveTo>
                    <a:pt x="0" y="62"/>
                  </a:moveTo>
                  <a:lnTo>
                    <a:pt x="14" y="28"/>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79" name="Line 753"/>
            <p:cNvSpPr>
              <a:spLocks noChangeShapeType="1"/>
            </p:cNvSpPr>
            <p:nvPr/>
          </p:nvSpPr>
          <p:spPr bwMode="auto">
            <a:xfrm flipV="1">
              <a:off x="1542"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0" name="Line 754"/>
            <p:cNvSpPr>
              <a:spLocks noChangeShapeType="1"/>
            </p:cNvSpPr>
            <p:nvPr/>
          </p:nvSpPr>
          <p:spPr bwMode="auto">
            <a:xfrm flipV="1">
              <a:off x="1560"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1" name="Freeform 755"/>
            <p:cNvSpPr>
              <a:spLocks/>
            </p:cNvSpPr>
            <p:nvPr/>
          </p:nvSpPr>
          <p:spPr bwMode="auto">
            <a:xfrm>
              <a:off x="1578" y="769"/>
              <a:ext cx="22" cy="33"/>
            </a:xfrm>
            <a:custGeom>
              <a:avLst/>
              <a:gdLst>
                <a:gd name="T0" fmla="*/ 0 w 29"/>
                <a:gd name="T1" fmla="*/ 58 h 58"/>
                <a:gd name="T2" fmla="*/ 14 w 29"/>
                <a:gd name="T3" fmla="*/ 29 h 58"/>
                <a:gd name="T4" fmla="*/ 29 w 29"/>
                <a:gd name="T5" fmla="*/ 0 h 58"/>
              </a:gdLst>
              <a:ahLst/>
              <a:cxnLst>
                <a:cxn ang="0">
                  <a:pos x="T0" y="T1"/>
                </a:cxn>
                <a:cxn ang="0">
                  <a:pos x="T2" y="T3"/>
                </a:cxn>
                <a:cxn ang="0">
                  <a:pos x="T4" y="T5"/>
                </a:cxn>
              </a:cxnLst>
              <a:rect l="0" t="0" r="r" b="b"/>
              <a:pathLst>
                <a:path w="29" h="58">
                  <a:moveTo>
                    <a:pt x="0" y="58"/>
                  </a:moveTo>
                  <a:lnTo>
                    <a:pt x="14" y="2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2" name="Line 756"/>
            <p:cNvSpPr>
              <a:spLocks noChangeShapeType="1"/>
            </p:cNvSpPr>
            <p:nvPr/>
          </p:nvSpPr>
          <p:spPr bwMode="auto">
            <a:xfrm flipV="1">
              <a:off x="1600"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83" name="Freeform 757"/>
            <p:cNvSpPr>
              <a:spLocks/>
            </p:cNvSpPr>
            <p:nvPr/>
          </p:nvSpPr>
          <p:spPr bwMode="auto">
            <a:xfrm>
              <a:off x="1618" y="712"/>
              <a:ext cx="21" cy="27"/>
            </a:xfrm>
            <a:custGeom>
              <a:avLst/>
              <a:gdLst>
                <a:gd name="T0" fmla="*/ 0 w 28"/>
                <a:gd name="T1" fmla="*/ 48 h 48"/>
                <a:gd name="T2" fmla="*/ 14 w 28"/>
                <a:gd name="T3" fmla="*/ 24 h 48"/>
                <a:gd name="T4" fmla="*/ 28 w 28"/>
                <a:gd name="T5" fmla="*/ 0 h 48"/>
              </a:gdLst>
              <a:ahLst/>
              <a:cxnLst>
                <a:cxn ang="0">
                  <a:pos x="T0" y="T1"/>
                </a:cxn>
                <a:cxn ang="0">
                  <a:pos x="T2" y="T3"/>
                </a:cxn>
                <a:cxn ang="0">
                  <a:pos x="T4" y="T5"/>
                </a:cxn>
              </a:cxnLst>
              <a:rect l="0" t="0" r="r" b="b"/>
              <a:pathLst>
                <a:path w="28" h="48">
                  <a:moveTo>
                    <a:pt x="0" y="48"/>
                  </a:moveTo>
                  <a:lnTo>
                    <a:pt x="14" y="24"/>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4" name="Freeform 758"/>
            <p:cNvSpPr>
              <a:spLocks/>
            </p:cNvSpPr>
            <p:nvPr/>
          </p:nvSpPr>
          <p:spPr bwMode="auto">
            <a:xfrm>
              <a:off x="1639" y="686"/>
              <a:ext cx="18" cy="26"/>
            </a:xfrm>
            <a:custGeom>
              <a:avLst/>
              <a:gdLst>
                <a:gd name="T0" fmla="*/ 0 w 24"/>
                <a:gd name="T1" fmla="*/ 47 h 47"/>
                <a:gd name="T2" fmla="*/ 10 w 24"/>
                <a:gd name="T3" fmla="*/ 24 h 47"/>
                <a:gd name="T4" fmla="*/ 24 w 24"/>
                <a:gd name="T5" fmla="*/ 0 h 47"/>
              </a:gdLst>
              <a:ahLst/>
              <a:cxnLst>
                <a:cxn ang="0">
                  <a:pos x="T0" y="T1"/>
                </a:cxn>
                <a:cxn ang="0">
                  <a:pos x="T2" y="T3"/>
                </a:cxn>
                <a:cxn ang="0">
                  <a:pos x="T4" y="T5"/>
                </a:cxn>
              </a:cxnLst>
              <a:rect l="0" t="0" r="r" b="b"/>
              <a:pathLst>
                <a:path w="24" h="47">
                  <a:moveTo>
                    <a:pt x="0" y="47"/>
                  </a:moveTo>
                  <a:lnTo>
                    <a:pt x="10" y="2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5" name="Freeform 759"/>
            <p:cNvSpPr>
              <a:spLocks/>
            </p:cNvSpPr>
            <p:nvPr/>
          </p:nvSpPr>
          <p:spPr bwMode="auto">
            <a:xfrm>
              <a:off x="1657" y="664"/>
              <a:ext cx="21" cy="22"/>
            </a:xfrm>
            <a:custGeom>
              <a:avLst/>
              <a:gdLst>
                <a:gd name="T0" fmla="*/ 0 w 29"/>
                <a:gd name="T1" fmla="*/ 39 h 39"/>
                <a:gd name="T2" fmla="*/ 15 w 29"/>
                <a:gd name="T3" fmla="*/ 19 h 39"/>
                <a:gd name="T4" fmla="*/ 29 w 29"/>
                <a:gd name="T5" fmla="*/ 0 h 39"/>
              </a:gdLst>
              <a:ahLst/>
              <a:cxnLst>
                <a:cxn ang="0">
                  <a:pos x="T0" y="T1"/>
                </a:cxn>
                <a:cxn ang="0">
                  <a:pos x="T2" y="T3"/>
                </a:cxn>
                <a:cxn ang="0">
                  <a:pos x="T4" y="T5"/>
                </a:cxn>
              </a:cxnLst>
              <a:rect l="0" t="0" r="r" b="b"/>
              <a:pathLst>
                <a:path w="29" h="39">
                  <a:moveTo>
                    <a:pt x="0" y="39"/>
                  </a:moveTo>
                  <a:lnTo>
                    <a:pt x="15" y="19"/>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6" name="Freeform 760"/>
            <p:cNvSpPr>
              <a:spLocks/>
            </p:cNvSpPr>
            <p:nvPr/>
          </p:nvSpPr>
          <p:spPr bwMode="auto">
            <a:xfrm>
              <a:off x="1678" y="643"/>
              <a:ext cx="18" cy="21"/>
            </a:xfrm>
            <a:custGeom>
              <a:avLst/>
              <a:gdLst>
                <a:gd name="T0" fmla="*/ 0 w 24"/>
                <a:gd name="T1" fmla="*/ 38 h 38"/>
                <a:gd name="T2" fmla="*/ 15 w 24"/>
                <a:gd name="T3" fmla="*/ 19 h 38"/>
                <a:gd name="T4" fmla="*/ 24 w 24"/>
                <a:gd name="T5" fmla="*/ 0 h 38"/>
              </a:gdLst>
              <a:ahLst/>
              <a:cxnLst>
                <a:cxn ang="0">
                  <a:pos x="T0" y="T1"/>
                </a:cxn>
                <a:cxn ang="0">
                  <a:pos x="T2" y="T3"/>
                </a:cxn>
                <a:cxn ang="0">
                  <a:pos x="T4" y="T5"/>
                </a:cxn>
              </a:cxnLst>
              <a:rect l="0" t="0" r="r" b="b"/>
              <a:pathLst>
                <a:path w="24" h="38">
                  <a:moveTo>
                    <a:pt x="0" y="38"/>
                  </a:moveTo>
                  <a:lnTo>
                    <a:pt x="15" y="19"/>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7" name="Freeform 761"/>
            <p:cNvSpPr>
              <a:spLocks/>
            </p:cNvSpPr>
            <p:nvPr/>
          </p:nvSpPr>
          <p:spPr bwMode="auto">
            <a:xfrm>
              <a:off x="1696" y="626"/>
              <a:ext cx="18" cy="17"/>
            </a:xfrm>
            <a:custGeom>
              <a:avLst/>
              <a:gdLst>
                <a:gd name="T0" fmla="*/ 0 w 24"/>
                <a:gd name="T1" fmla="*/ 29 h 29"/>
                <a:gd name="T2" fmla="*/ 10 w 24"/>
                <a:gd name="T3" fmla="*/ 14 h 29"/>
                <a:gd name="T4" fmla="*/ 24 w 24"/>
                <a:gd name="T5" fmla="*/ 0 h 29"/>
              </a:gdLst>
              <a:ahLst/>
              <a:cxnLst>
                <a:cxn ang="0">
                  <a:pos x="T0" y="T1"/>
                </a:cxn>
                <a:cxn ang="0">
                  <a:pos x="T2" y="T3"/>
                </a:cxn>
                <a:cxn ang="0">
                  <a:pos x="T4" y="T5"/>
                </a:cxn>
              </a:cxnLst>
              <a:rect l="0" t="0" r="r" b="b"/>
              <a:pathLst>
                <a:path w="24" h="29">
                  <a:moveTo>
                    <a:pt x="0" y="29"/>
                  </a:moveTo>
                  <a:lnTo>
                    <a:pt x="10" y="14"/>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8" name="Freeform 762"/>
            <p:cNvSpPr>
              <a:spLocks/>
            </p:cNvSpPr>
            <p:nvPr/>
          </p:nvSpPr>
          <p:spPr bwMode="auto">
            <a:xfrm>
              <a:off x="1714" y="610"/>
              <a:ext cx="22" cy="16"/>
            </a:xfrm>
            <a:custGeom>
              <a:avLst/>
              <a:gdLst>
                <a:gd name="T0" fmla="*/ 0 w 29"/>
                <a:gd name="T1" fmla="*/ 29 h 29"/>
                <a:gd name="T2" fmla="*/ 14 w 29"/>
                <a:gd name="T3" fmla="*/ 15 h 29"/>
                <a:gd name="T4" fmla="*/ 29 w 29"/>
                <a:gd name="T5" fmla="*/ 0 h 29"/>
              </a:gdLst>
              <a:ahLst/>
              <a:cxnLst>
                <a:cxn ang="0">
                  <a:pos x="T0" y="T1"/>
                </a:cxn>
                <a:cxn ang="0">
                  <a:pos x="T2" y="T3"/>
                </a:cxn>
                <a:cxn ang="0">
                  <a:pos x="T4" y="T5"/>
                </a:cxn>
              </a:cxnLst>
              <a:rect l="0" t="0" r="r" b="b"/>
              <a:pathLst>
                <a:path w="29" h="29">
                  <a:moveTo>
                    <a:pt x="0" y="29"/>
                  </a:moveTo>
                  <a:lnTo>
                    <a:pt x="14" y="15"/>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89" name="Line 763"/>
            <p:cNvSpPr>
              <a:spLocks noChangeShapeType="1"/>
            </p:cNvSpPr>
            <p:nvPr/>
          </p:nvSpPr>
          <p:spPr bwMode="auto">
            <a:xfrm flipV="1">
              <a:off x="1736"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0" name="Freeform 764"/>
            <p:cNvSpPr>
              <a:spLocks/>
            </p:cNvSpPr>
            <p:nvPr/>
          </p:nvSpPr>
          <p:spPr bwMode="auto">
            <a:xfrm>
              <a:off x="1754" y="591"/>
              <a:ext cx="22" cy="8"/>
            </a:xfrm>
            <a:custGeom>
              <a:avLst/>
              <a:gdLst>
                <a:gd name="T0" fmla="*/ 0 w 29"/>
                <a:gd name="T1" fmla="*/ 14 h 14"/>
                <a:gd name="T2" fmla="*/ 14 w 29"/>
                <a:gd name="T3" fmla="*/ 4 h 14"/>
                <a:gd name="T4" fmla="*/ 29 w 29"/>
                <a:gd name="T5" fmla="*/ 0 h 14"/>
              </a:gdLst>
              <a:ahLst/>
              <a:cxnLst>
                <a:cxn ang="0">
                  <a:pos x="T0" y="T1"/>
                </a:cxn>
                <a:cxn ang="0">
                  <a:pos x="T2" y="T3"/>
                </a:cxn>
                <a:cxn ang="0">
                  <a:pos x="T4" y="T5"/>
                </a:cxn>
              </a:cxnLst>
              <a:rect l="0" t="0" r="r" b="b"/>
              <a:pathLst>
                <a:path w="29" h="14">
                  <a:moveTo>
                    <a:pt x="0" y="14"/>
                  </a:moveTo>
                  <a:lnTo>
                    <a:pt x="14" y="4"/>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1" name="Freeform 765"/>
            <p:cNvSpPr>
              <a:spLocks/>
            </p:cNvSpPr>
            <p:nvPr/>
          </p:nvSpPr>
          <p:spPr bwMode="auto">
            <a:xfrm>
              <a:off x="1776" y="586"/>
              <a:ext cx="18" cy="5"/>
            </a:xfrm>
            <a:custGeom>
              <a:avLst/>
              <a:gdLst>
                <a:gd name="T0" fmla="*/ 0 w 24"/>
                <a:gd name="T1" fmla="*/ 10 h 10"/>
                <a:gd name="T2" fmla="*/ 14 w 24"/>
                <a:gd name="T3" fmla="*/ 5 h 10"/>
                <a:gd name="T4" fmla="*/ 24 w 24"/>
                <a:gd name="T5" fmla="*/ 0 h 10"/>
              </a:gdLst>
              <a:ahLst/>
              <a:cxnLst>
                <a:cxn ang="0">
                  <a:pos x="T0" y="T1"/>
                </a:cxn>
                <a:cxn ang="0">
                  <a:pos x="T2" y="T3"/>
                </a:cxn>
                <a:cxn ang="0">
                  <a:pos x="T4" y="T5"/>
                </a:cxn>
              </a:cxnLst>
              <a:rect l="0" t="0" r="r" b="b"/>
              <a:pathLst>
                <a:path w="24" h="10">
                  <a:moveTo>
                    <a:pt x="0" y="10"/>
                  </a:moveTo>
                  <a:lnTo>
                    <a:pt x="14" y="5"/>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2" name="Freeform 766"/>
            <p:cNvSpPr>
              <a:spLocks/>
            </p:cNvSpPr>
            <p:nvPr/>
          </p:nvSpPr>
          <p:spPr bwMode="auto">
            <a:xfrm>
              <a:off x="1794" y="586"/>
              <a:ext cx="18" cy="0"/>
            </a:xfrm>
            <a:custGeom>
              <a:avLst/>
              <a:gdLst>
                <a:gd name="T0" fmla="*/ 0 w 24"/>
                <a:gd name="T1" fmla="*/ 9 w 24"/>
                <a:gd name="T2" fmla="*/ 24 w 24"/>
              </a:gdLst>
              <a:ahLst/>
              <a:cxnLst>
                <a:cxn ang="0">
                  <a:pos x="T0" y="0"/>
                </a:cxn>
                <a:cxn ang="0">
                  <a:pos x="T1" y="0"/>
                </a:cxn>
                <a:cxn ang="0">
                  <a:pos x="T2" y="0"/>
                </a:cxn>
              </a:cxnLst>
              <a:rect l="0" t="0" r="r" b="b"/>
              <a:pathLst>
                <a:path w="24">
                  <a:moveTo>
                    <a:pt x="0" y="0"/>
                  </a:moveTo>
                  <a:lnTo>
                    <a:pt x="9" y="0"/>
                  </a:lnTo>
                  <a:lnTo>
                    <a:pt x="24"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3" name="Freeform 767"/>
            <p:cNvSpPr>
              <a:spLocks/>
            </p:cNvSpPr>
            <p:nvPr/>
          </p:nvSpPr>
          <p:spPr bwMode="auto">
            <a:xfrm>
              <a:off x="1812" y="586"/>
              <a:ext cx="21" cy="0"/>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4" name="Freeform 768"/>
            <p:cNvSpPr>
              <a:spLocks/>
            </p:cNvSpPr>
            <p:nvPr/>
          </p:nvSpPr>
          <p:spPr bwMode="auto">
            <a:xfrm>
              <a:off x="1833" y="586"/>
              <a:ext cx="18" cy="5"/>
            </a:xfrm>
            <a:custGeom>
              <a:avLst/>
              <a:gdLst>
                <a:gd name="T0" fmla="*/ 0 w 24"/>
                <a:gd name="T1" fmla="*/ 0 h 10"/>
                <a:gd name="T2" fmla="*/ 10 w 24"/>
                <a:gd name="T3" fmla="*/ 5 h 10"/>
                <a:gd name="T4" fmla="*/ 24 w 24"/>
                <a:gd name="T5" fmla="*/ 10 h 10"/>
              </a:gdLst>
              <a:ahLst/>
              <a:cxnLst>
                <a:cxn ang="0">
                  <a:pos x="T0" y="T1"/>
                </a:cxn>
                <a:cxn ang="0">
                  <a:pos x="T2" y="T3"/>
                </a:cxn>
                <a:cxn ang="0">
                  <a:pos x="T4" y="T5"/>
                </a:cxn>
              </a:cxnLst>
              <a:rect l="0" t="0" r="r" b="b"/>
              <a:pathLst>
                <a:path w="24" h="10">
                  <a:moveTo>
                    <a:pt x="0" y="0"/>
                  </a:moveTo>
                  <a:lnTo>
                    <a:pt x="10" y="5"/>
                  </a:lnTo>
                  <a:lnTo>
                    <a:pt x="24"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5" name="Freeform 769"/>
            <p:cNvSpPr>
              <a:spLocks/>
            </p:cNvSpPr>
            <p:nvPr/>
          </p:nvSpPr>
          <p:spPr bwMode="auto">
            <a:xfrm>
              <a:off x="1851" y="591"/>
              <a:ext cx="22" cy="8"/>
            </a:xfrm>
            <a:custGeom>
              <a:avLst/>
              <a:gdLst>
                <a:gd name="T0" fmla="*/ 0 w 29"/>
                <a:gd name="T1" fmla="*/ 0 h 14"/>
                <a:gd name="T2" fmla="*/ 15 w 29"/>
                <a:gd name="T3" fmla="*/ 4 h 14"/>
                <a:gd name="T4" fmla="*/ 29 w 29"/>
                <a:gd name="T5" fmla="*/ 14 h 14"/>
              </a:gdLst>
              <a:ahLst/>
              <a:cxnLst>
                <a:cxn ang="0">
                  <a:pos x="T0" y="T1"/>
                </a:cxn>
                <a:cxn ang="0">
                  <a:pos x="T2" y="T3"/>
                </a:cxn>
                <a:cxn ang="0">
                  <a:pos x="T4" y="T5"/>
                </a:cxn>
              </a:cxnLst>
              <a:rect l="0" t="0" r="r" b="b"/>
              <a:pathLst>
                <a:path w="29" h="14">
                  <a:moveTo>
                    <a:pt x="0" y="0"/>
                  </a:moveTo>
                  <a:lnTo>
                    <a:pt x="15" y="4"/>
                  </a:lnTo>
                  <a:lnTo>
                    <a:pt x="29" y="1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6" name="Line 770"/>
            <p:cNvSpPr>
              <a:spLocks noChangeShapeType="1"/>
            </p:cNvSpPr>
            <p:nvPr/>
          </p:nvSpPr>
          <p:spPr bwMode="auto">
            <a:xfrm>
              <a:off x="1873" y="599"/>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597" name="Freeform 771"/>
            <p:cNvSpPr>
              <a:spLocks/>
            </p:cNvSpPr>
            <p:nvPr/>
          </p:nvSpPr>
          <p:spPr bwMode="auto">
            <a:xfrm>
              <a:off x="1891" y="610"/>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8" name="Freeform 772"/>
            <p:cNvSpPr>
              <a:spLocks/>
            </p:cNvSpPr>
            <p:nvPr/>
          </p:nvSpPr>
          <p:spPr bwMode="auto">
            <a:xfrm>
              <a:off x="1913" y="626"/>
              <a:ext cx="18" cy="17"/>
            </a:xfrm>
            <a:custGeom>
              <a:avLst/>
              <a:gdLst>
                <a:gd name="T0" fmla="*/ 0 w 24"/>
                <a:gd name="T1" fmla="*/ 0 h 29"/>
                <a:gd name="T2" fmla="*/ 14 w 24"/>
                <a:gd name="T3" fmla="*/ 14 h 29"/>
                <a:gd name="T4" fmla="*/ 24 w 24"/>
                <a:gd name="T5" fmla="*/ 29 h 29"/>
              </a:gdLst>
              <a:ahLst/>
              <a:cxnLst>
                <a:cxn ang="0">
                  <a:pos x="T0" y="T1"/>
                </a:cxn>
                <a:cxn ang="0">
                  <a:pos x="T2" y="T3"/>
                </a:cxn>
                <a:cxn ang="0">
                  <a:pos x="T4" y="T5"/>
                </a:cxn>
              </a:cxnLst>
              <a:rect l="0" t="0" r="r" b="b"/>
              <a:pathLst>
                <a:path w="24" h="29">
                  <a:moveTo>
                    <a:pt x="0" y="0"/>
                  </a:moveTo>
                  <a:lnTo>
                    <a:pt x="14" y="14"/>
                  </a:lnTo>
                  <a:lnTo>
                    <a:pt x="24"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599" name="Freeform 773"/>
            <p:cNvSpPr>
              <a:spLocks/>
            </p:cNvSpPr>
            <p:nvPr/>
          </p:nvSpPr>
          <p:spPr bwMode="auto">
            <a:xfrm>
              <a:off x="1931" y="643"/>
              <a:ext cx="18" cy="21"/>
            </a:xfrm>
            <a:custGeom>
              <a:avLst/>
              <a:gdLst>
                <a:gd name="T0" fmla="*/ 0 w 24"/>
                <a:gd name="T1" fmla="*/ 0 h 38"/>
                <a:gd name="T2" fmla="*/ 9 w 24"/>
                <a:gd name="T3" fmla="*/ 19 h 38"/>
                <a:gd name="T4" fmla="*/ 24 w 24"/>
                <a:gd name="T5" fmla="*/ 38 h 38"/>
              </a:gdLst>
              <a:ahLst/>
              <a:cxnLst>
                <a:cxn ang="0">
                  <a:pos x="T0" y="T1"/>
                </a:cxn>
                <a:cxn ang="0">
                  <a:pos x="T2" y="T3"/>
                </a:cxn>
                <a:cxn ang="0">
                  <a:pos x="T4" y="T5"/>
                </a:cxn>
              </a:cxnLst>
              <a:rect l="0" t="0" r="r" b="b"/>
              <a:pathLst>
                <a:path w="24" h="38">
                  <a:moveTo>
                    <a:pt x="0" y="0"/>
                  </a:moveTo>
                  <a:lnTo>
                    <a:pt x="9" y="19"/>
                  </a:lnTo>
                  <a:lnTo>
                    <a:pt x="24" y="3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0" name="Freeform 774"/>
            <p:cNvSpPr>
              <a:spLocks/>
            </p:cNvSpPr>
            <p:nvPr/>
          </p:nvSpPr>
          <p:spPr bwMode="auto">
            <a:xfrm>
              <a:off x="1949" y="664"/>
              <a:ext cx="21" cy="22"/>
            </a:xfrm>
            <a:custGeom>
              <a:avLst/>
              <a:gdLst>
                <a:gd name="T0" fmla="*/ 0 w 29"/>
                <a:gd name="T1" fmla="*/ 0 h 39"/>
                <a:gd name="T2" fmla="*/ 14 w 29"/>
                <a:gd name="T3" fmla="*/ 19 h 39"/>
                <a:gd name="T4" fmla="*/ 29 w 29"/>
                <a:gd name="T5" fmla="*/ 39 h 39"/>
              </a:gdLst>
              <a:ahLst/>
              <a:cxnLst>
                <a:cxn ang="0">
                  <a:pos x="T0" y="T1"/>
                </a:cxn>
                <a:cxn ang="0">
                  <a:pos x="T2" y="T3"/>
                </a:cxn>
                <a:cxn ang="0">
                  <a:pos x="T4" y="T5"/>
                </a:cxn>
              </a:cxnLst>
              <a:rect l="0" t="0" r="r" b="b"/>
              <a:pathLst>
                <a:path w="29" h="39">
                  <a:moveTo>
                    <a:pt x="0" y="0"/>
                  </a:moveTo>
                  <a:lnTo>
                    <a:pt x="14" y="19"/>
                  </a:lnTo>
                  <a:lnTo>
                    <a:pt x="29" y="3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1" name="Freeform 775"/>
            <p:cNvSpPr>
              <a:spLocks/>
            </p:cNvSpPr>
            <p:nvPr/>
          </p:nvSpPr>
          <p:spPr bwMode="auto">
            <a:xfrm>
              <a:off x="1970" y="686"/>
              <a:ext cx="18" cy="26"/>
            </a:xfrm>
            <a:custGeom>
              <a:avLst/>
              <a:gdLst>
                <a:gd name="T0" fmla="*/ 0 w 24"/>
                <a:gd name="T1" fmla="*/ 0 h 47"/>
                <a:gd name="T2" fmla="*/ 9 w 24"/>
                <a:gd name="T3" fmla="*/ 24 h 47"/>
                <a:gd name="T4" fmla="*/ 24 w 24"/>
                <a:gd name="T5" fmla="*/ 47 h 47"/>
              </a:gdLst>
              <a:ahLst/>
              <a:cxnLst>
                <a:cxn ang="0">
                  <a:pos x="T0" y="T1"/>
                </a:cxn>
                <a:cxn ang="0">
                  <a:pos x="T2" y="T3"/>
                </a:cxn>
                <a:cxn ang="0">
                  <a:pos x="T4" y="T5"/>
                </a:cxn>
              </a:cxnLst>
              <a:rect l="0" t="0" r="r" b="b"/>
              <a:pathLst>
                <a:path w="24" h="47">
                  <a:moveTo>
                    <a:pt x="0" y="0"/>
                  </a:moveTo>
                  <a:lnTo>
                    <a:pt x="9" y="24"/>
                  </a:lnTo>
                  <a:lnTo>
                    <a:pt x="24" y="4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2" name="Freeform 776"/>
            <p:cNvSpPr>
              <a:spLocks/>
            </p:cNvSpPr>
            <p:nvPr/>
          </p:nvSpPr>
          <p:spPr bwMode="auto">
            <a:xfrm>
              <a:off x="1988" y="712"/>
              <a:ext cx="21" cy="27"/>
            </a:xfrm>
            <a:custGeom>
              <a:avLst/>
              <a:gdLst>
                <a:gd name="T0" fmla="*/ 0 w 28"/>
                <a:gd name="T1" fmla="*/ 0 h 48"/>
                <a:gd name="T2" fmla="*/ 14 w 28"/>
                <a:gd name="T3" fmla="*/ 24 h 48"/>
                <a:gd name="T4" fmla="*/ 28 w 28"/>
                <a:gd name="T5" fmla="*/ 48 h 48"/>
              </a:gdLst>
              <a:ahLst/>
              <a:cxnLst>
                <a:cxn ang="0">
                  <a:pos x="T0" y="T1"/>
                </a:cxn>
                <a:cxn ang="0">
                  <a:pos x="T2" y="T3"/>
                </a:cxn>
                <a:cxn ang="0">
                  <a:pos x="T4" y="T5"/>
                </a:cxn>
              </a:cxnLst>
              <a:rect l="0" t="0" r="r" b="b"/>
              <a:pathLst>
                <a:path w="28" h="48">
                  <a:moveTo>
                    <a:pt x="0" y="0"/>
                  </a:moveTo>
                  <a:lnTo>
                    <a:pt x="14" y="24"/>
                  </a:lnTo>
                  <a:lnTo>
                    <a:pt x="28"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3" name="Line 777"/>
            <p:cNvSpPr>
              <a:spLocks noChangeShapeType="1"/>
            </p:cNvSpPr>
            <p:nvPr/>
          </p:nvSpPr>
          <p:spPr bwMode="auto">
            <a:xfrm>
              <a:off x="2009" y="739"/>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4" name="Freeform 778"/>
            <p:cNvSpPr>
              <a:spLocks/>
            </p:cNvSpPr>
            <p:nvPr/>
          </p:nvSpPr>
          <p:spPr bwMode="auto">
            <a:xfrm>
              <a:off x="2027" y="769"/>
              <a:ext cx="22" cy="33"/>
            </a:xfrm>
            <a:custGeom>
              <a:avLst/>
              <a:gdLst>
                <a:gd name="T0" fmla="*/ 0 w 29"/>
                <a:gd name="T1" fmla="*/ 0 h 58"/>
                <a:gd name="T2" fmla="*/ 15 w 29"/>
                <a:gd name="T3" fmla="*/ 29 h 58"/>
                <a:gd name="T4" fmla="*/ 29 w 29"/>
                <a:gd name="T5" fmla="*/ 58 h 58"/>
              </a:gdLst>
              <a:ahLst/>
              <a:cxnLst>
                <a:cxn ang="0">
                  <a:pos x="T0" y="T1"/>
                </a:cxn>
                <a:cxn ang="0">
                  <a:pos x="T2" y="T3"/>
                </a:cxn>
                <a:cxn ang="0">
                  <a:pos x="T4" y="T5"/>
                </a:cxn>
              </a:cxnLst>
              <a:rect l="0" t="0" r="r" b="b"/>
              <a:pathLst>
                <a:path w="29" h="58">
                  <a:moveTo>
                    <a:pt x="0" y="0"/>
                  </a:moveTo>
                  <a:lnTo>
                    <a:pt x="15"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5" name="Line 779"/>
            <p:cNvSpPr>
              <a:spLocks noChangeShapeType="1"/>
            </p:cNvSpPr>
            <p:nvPr/>
          </p:nvSpPr>
          <p:spPr bwMode="auto">
            <a:xfrm>
              <a:off x="2049" y="802"/>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6" name="Line 780"/>
            <p:cNvSpPr>
              <a:spLocks noChangeShapeType="1"/>
            </p:cNvSpPr>
            <p:nvPr/>
          </p:nvSpPr>
          <p:spPr bwMode="auto">
            <a:xfrm>
              <a:off x="2067" y="837"/>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7" name="Freeform 781"/>
            <p:cNvSpPr>
              <a:spLocks/>
            </p:cNvSpPr>
            <p:nvPr/>
          </p:nvSpPr>
          <p:spPr bwMode="auto">
            <a:xfrm>
              <a:off x="2085" y="872"/>
              <a:ext cx="22" cy="35"/>
            </a:xfrm>
            <a:custGeom>
              <a:avLst/>
              <a:gdLst>
                <a:gd name="T0" fmla="*/ 0 w 29"/>
                <a:gd name="T1" fmla="*/ 0 h 62"/>
                <a:gd name="T2" fmla="*/ 15 w 29"/>
                <a:gd name="T3" fmla="*/ 28 h 62"/>
                <a:gd name="T4" fmla="*/ 29 w 29"/>
                <a:gd name="T5" fmla="*/ 62 h 62"/>
              </a:gdLst>
              <a:ahLst/>
              <a:cxnLst>
                <a:cxn ang="0">
                  <a:pos x="T0" y="T1"/>
                </a:cxn>
                <a:cxn ang="0">
                  <a:pos x="T2" y="T3"/>
                </a:cxn>
                <a:cxn ang="0">
                  <a:pos x="T4" y="T5"/>
                </a:cxn>
              </a:cxnLst>
              <a:rect l="0" t="0" r="r" b="b"/>
              <a:pathLst>
                <a:path w="29" h="62">
                  <a:moveTo>
                    <a:pt x="0" y="0"/>
                  </a:moveTo>
                  <a:lnTo>
                    <a:pt x="15" y="28"/>
                  </a:lnTo>
                  <a:lnTo>
                    <a:pt x="29" y="6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08" name="Line 782"/>
            <p:cNvSpPr>
              <a:spLocks noChangeShapeType="1"/>
            </p:cNvSpPr>
            <p:nvPr/>
          </p:nvSpPr>
          <p:spPr bwMode="auto">
            <a:xfrm>
              <a:off x="2107" y="907"/>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09" name="Freeform 783"/>
            <p:cNvSpPr>
              <a:spLocks/>
            </p:cNvSpPr>
            <p:nvPr/>
          </p:nvSpPr>
          <p:spPr bwMode="auto">
            <a:xfrm>
              <a:off x="2125" y="945"/>
              <a:ext cx="22" cy="40"/>
            </a:xfrm>
            <a:custGeom>
              <a:avLst/>
              <a:gdLst>
                <a:gd name="T0" fmla="*/ 0 w 29"/>
                <a:gd name="T1" fmla="*/ 0 h 72"/>
                <a:gd name="T2" fmla="*/ 14 w 29"/>
                <a:gd name="T3" fmla="*/ 34 h 72"/>
                <a:gd name="T4" fmla="*/ 29 w 29"/>
                <a:gd name="T5" fmla="*/ 72 h 72"/>
              </a:gdLst>
              <a:ahLst/>
              <a:cxnLst>
                <a:cxn ang="0">
                  <a:pos x="T0" y="T1"/>
                </a:cxn>
                <a:cxn ang="0">
                  <a:pos x="T2" y="T3"/>
                </a:cxn>
                <a:cxn ang="0">
                  <a:pos x="T4" y="T5"/>
                </a:cxn>
              </a:cxnLst>
              <a:rect l="0" t="0" r="r" b="b"/>
              <a:pathLst>
                <a:path w="29" h="72">
                  <a:moveTo>
                    <a:pt x="0" y="0"/>
                  </a:moveTo>
                  <a:lnTo>
                    <a:pt x="14" y="34"/>
                  </a:lnTo>
                  <a:lnTo>
                    <a:pt x="29"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0" name="Line 784"/>
            <p:cNvSpPr>
              <a:spLocks noChangeShapeType="1"/>
            </p:cNvSpPr>
            <p:nvPr/>
          </p:nvSpPr>
          <p:spPr bwMode="auto">
            <a:xfrm>
              <a:off x="2147" y="985"/>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1" name="Line 785"/>
            <p:cNvSpPr>
              <a:spLocks noChangeShapeType="1"/>
            </p:cNvSpPr>
            <p:nvPr/>
          </p:nvSpPr>
          <p:spPr bwMode="auto">
            <a:xfrm>
              <a:off x="2165" y="1023"/>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2" name="Freeform 786"/>
            <p:cNvSpPr>
              <a:spLocks/>
            </p:cNvSpPr>
            <p:nvPr/>
          </p:nvSpPr>
          <p:spPr bwMode="auto">
            <a:xfrm>
              <a:off x="2183" y="1063"/>
              <a:ext cx="21" cy="41"/>
            </a:xfrm>
            <a:custGeom>
              <a:avLst/>
              <a:gdLst>
                <a:gd name="T0" fmla="*/ 0 w 28"/>
                <a:gd name="T1" fmla="*/ 0 h 72"/>
                <a:gd name="T2" fmla="*/ 14 w 28"/>
                <a:gd name="T3" fmla="*/ 34 h 72"/>
                <a:gd name="T4" fmla="*/ 28 w 28"/>
                <a:gd name="T5" fmla="*/ 72 h 72"/>
              </a:gdLst>
              <a:ahLst/>
              <a:cxnLst>
                <a:cxn ang="0">
                  <a:pos x="T0" y="T1"/>
                </a:cxn>
                <a:cxn ang="0">
                  <a:pos x="T2" y="T3"/>
                </a:cxn>
                <a:cxn ang="0">
                  <a:pos x="T4" y="T5"/>
                </a:cxn>
              </a:cxnLst>
              <a:rect l="0" t="0" r="r" b="b"/>
              <a:pathLst>
                <a:path w="28" h="72">
                  <a:moveTo>
                    <a:pt x="0" y="0"/>
                  </a:moveTo>
                  <a:lnTo>
                    <a:pt x="14" y="34"/>
                  </a:lnTo>
                  <a:lnTo>
                    <a:pt x="28"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3" name="Line 787"/>
            <p:cNvSpPr>
              <a:spLocks noChangeShapeType="1"/>
            </p:cNvSpPr>
            <p:nvPr/>
          </p:nvSpPr>
          <p:spPr bwMode="auto">
            <a:xfrm>
              <a:off x="2204" y="1104"/>
              <a:ext cx="18" cy="4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4" name="Freeform 788"/>
            <p:cNvSpPr>
              <a:spLocks/>
            </p:cNvSpPr>
            <p:nvPr/>
          </p:nvSpPr>
          <p:spPr bwMode="auto">
            <a:xfrm>
              <a:off x="2222" y="1144"/>
              <a:ext cx="22"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5" name="Freeform 789"/>
            <p:cNvSpPr>
              <a:spLocks/>
            </p:cNvSpPr>
            <p:nvPr/>
          </p:nvSpPr>
          <p:spPr bwMode="auto">
            <a:xfrm>
              <a:off x="2244" y="1182"/>
              <a:ext cx="18" cy="40"/>
            </a:xfrm>
            <a:custGeom>
              <a:avLst/>
              <a:gdLst>
                <a:gd name="T0" fmla="*/ 0 w 24"/>
                <a:gd name="T1" fmla="*/ 0 h 72"/>
                <a:gd name="T2" fmla="*/ 10 w 24"/>
                <a:gd name="T3" fmla="*/ 34 h 72"/>
                <a:gd name="T4" fmla="*/ 24 w 24"/>
                <a:gd name="T5" fmla="*/ 72 h 72"/>
              </a:gdLst>
              <a:ahLst/>
              <a:cxnLst>
                <a:cxn ang="0">
                  <a:pos x="T0" y="T1"/>
                </a:cxn>
                <a:cxn ang="0">
                  <a:pos x="T2" y="T3"/>
                </a:cxn>
                <a:cxn ang="0">
                  <a:pos x="T4" y="T5"/>
                </a:cxn>
              </a:cxnLst>
              <a:rect l="0" t="0" r="r" b="b"/>
              <a:pathLst>
                <a:path w="24" h="72">
                  <a:moveTo>
                    <a:pt x="0" y="0"/>
                  </a:moveTo>
                  <a:lnTo>
                    <a:pt x="10" y="34"/>
                  </a:lnTo>
                  <a:lnTo>
                    <a:pt x="24" y="72"/>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6" name="Freeform 790"/>
            <p:cNvSpPr>
              <a:spLocks/>
            </p:cNvSpPr>
            <p:nvPr/>
          </p:nvSpPr>
          <p:spPr bwMode="auto">
            <a:xfrm>
              <a:off x="2262" y="1222"/>
              <a:ext cx="21" cy="38"/>
            </a:xfrm>
            <a:custGeom>
              <a:avLst/>
              <a:gdLst>
                <a:gd name="T0" fmla="*/ 0 w 29"/>
                <a:gd name="T1" fmla="*/ 0 h 67"/>
                <a:gd name="T2" fmla="*/ 15 w 29"/>
                <a:gd name="T3" fmla="*/ 34 h 67"/>
                <a:gd name="T4" fmla="*/ 29 w 29"/>
                <a:gd name="T5" fmla="*/ 67 h 67"/>
              </a:gdLst>
              <a:ahLst/>
              <a:cxnLst>
                <a:cxn ang="0">
                  <a:pos x="T0" y="T1"/>
                </a:cxn>
                <a:cxn ang="0">
                  <a:pos x="T2" y="T3"/>
                </a:cxn>
                <a:cxn ang="0">
                  <a:pos x="T4" y="T5"/>
                </a:cxn>
              </a:cxnLst>
              <a:rect l="0" t="0" r="r" b="b"/>
              <a:pathLst>
                <a:path w="29" h="67">
                  <a:moveTo>
                    <a:pt x="0" y="0"/>
                  </a:moveTo>
                  <a:lnTo>
                    <a:pt x="15" y="34"/>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17" name="Line 791"/>
            <p:cNvSpPr>
              <a:spLocks noChangeShapeType="1"/>
            </p:cNvSpPr>
            <p:nvPr/>
          </p:nvSpPr>
          <p:spPr bwMode="auto">
            <a:xfrm>
              <a:off x="2283" y="1260"/>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8" name="Line 792"/>
            <p:cNvSpPr>
              <a:spLocks noChangeShapeType="1"/>
            </p:cNvSpPr>
            <p:nvPr/>
          </p:nvSpPr>
          <p:spPr bwMode="auto">
            <a:xfrm>
              <a:off x="2301" y="1298"/>
              <a:ext cx="18" cy="3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19" name="Freeform 793"/>
            <p:cNvSpPr>
              <a:spLocks/>
            </p:cNvSpPr>
            <p:nvPr/>
          </p:nvSpPr>
          <p:spPr bwMode="auto">
            <a:xfrm>
              <a:off x="2319" y="1336"/>
              <a:ext cx="22" cy="38"/>
            </a:xfrm>
            <a:custGeom>
              <a:avLst/>
              <a:gdLst>
                <a:gd name="T0" fmla="*/ 0 w 29"/>
                <a:gd name="T1" fmla="*/ 0 h 67"/>
                <a:gd name="T2" fmla="*/ 14 w 29"/>
                <a:gd name="T3" fmla="*/ 33 h 67"/>
                <a:gd name="T4" fmla="*/ 29 w 29"/>
                <a:gd name="T5" fmla="*/ 67 h 67"/>
              </a:gdLst>
              <a:ahLst/>
              <a:cxnLst>
                <a:cxn ang="0">
                  <a:pos x="T0" y="T1"/>
                </a:cxn>
                <a:cxn ang="0">
                  <a:pos x="T2" y="T3"/>
                </a:cxn>
                <a:cxn ang="0">
                  <a:pos x="T4" y="T5"/>
                </a:cxn>
              </a:cxnLst>
              <a:rect l="0" t="0" r="r" b="b"/>
              <a:pathLst>
                <a:path w="29" h="67">
                  <a:moveTo>
                    <a:pt x="0" y="0"/>
                  </a:moveTo>
                  <a:lnTo>
                    <a:pt x="14" y="33"/>
                  </a:lnTo>
                  <a:lnTo>
                    <a:pt x="29" y="67"/>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0" name="Line 794"/>
            <p:cNvSpPr>
              <a:spLocks noChangeShapeType="1"/>
            </p:cNvSpPr>
            <p:nvPr/>
          </p:nvSpPr>
          <p:spPr bwMode="auto">
            <a:xfrm>
              <a:off x="2341" y="1374"/>
              <a:ext cx="18" cy="3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1" name="Freeform 795"/>
            <p:cNvSpPr>
              <a:spLocks/>
            </p:cNvSpPr>
            <p:nvPr/>
          </p:nvSpPr>
          <p:spPr bwMode="auto">
            <a:xfrm>
              <a:off x="2359" y="1409"/>
              <a:ext cx="22" cy="32"/>
            </a:xfrm>
            <a:custGeom>
              <a:avLst/>
              <a:gdLst>
                <a:gd name="T0" fmla="*/ 0 w 29"/>
                <a:gd name="T1" fmla="*/ 0 h 58"/>
                <a:gd name="T2" fmla="*/ 14 w 29"/>
                <a:gd name="T3" fmla="*/ 29 h 58"/>
                <a:gd name="T4" fmla="*/ 29 w 29"/>
                <a:gd name="T5" fmla="*/ 58 h 58"/>
              </a:gdLst>
              <a:ahLst/>
              <a:cxnLst>
                <a:cxn ang="0">
                  <a:pos x="T0" y="T1"/>
                </a:cxn>
                <a:cxn ang="0">
                  <a:pos x="T2" y="T3"/>
                </a:cxn>
                <a:cxn ang="0">
                  <a:pos x="T4" y="T5"/>
                </a:cxn>
              </a:cxnLst>
              <a:rect l="0" t="0" r="r" b="b"/>
              <a:pathLst>
                <a:path w="29" h="58">
                  <a:moveTo>
                    <a:pt x="0" y="0"/>
                  </a:moveTo>
                  <a:lnTo>
                    <a:pt x="14" y="29"/>
                  </a:lnTo>
                  <a:lnTo>
                    <a:pt x="29" y="5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2" name="Line 796"/>
            <p:cNvSpPr>
              <a:spLocks noChangeShapeType="1"/>
            </p:cNvSpPr>
            <p:nvPr/>
          </p:nvSpPr>
          <p:spPr bwMode="auto">
            <a:xfrm>
              <a:off x="2381" y="1441"/>
              <a:ext cx="18" cy="3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3" name="Line 797"/>
            <p:cNvSpPr>
              <a:spLocks noChangeShapeType="1"/>
            </p:cNvSpPr>
            <p:nvPr/>
          </p:nvSpPr>
          <p:spPr bwMode="auto">
            <a:xfrm>
              <a:off x="2399" y="1473"/>
              <a:ext cx="17" cy="3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4" name="Freeform 798"/>
            <p:cNvSpPr>
              <a:spLocks/>
            </p:cNvSpPr>
            <p:nvPr/>
          </p:nvSpPr>
          <p:spPr bwMode="auto">
            <a:xfrm>
              <a:off x="2416" y="1506"/>
              <a:ext cx="22" cy="30"/>
            </a:xfrm>
            <a:custGeom>
              <a:avLst/>
              <a:gdLst>
                <a:gd name="T0" fmla="*/ 0 w 29"/>
                <a:gd name="T1" fmla="*/ 0 h 53"/>
                <a:gd name="T2" fmla="*/ 15 w 29"/>
                <a:gd name="T3" fmla="*/ 29 h 53"/>
                <a:gd name="T4" fmla="*/ 29 w 29"/>
                <a:gd name="T5" fmla="*/ 53 h 53"/>
              </a:gdLst>
              <a:ahLst/>
              <a:cxnLst>
                <a:cxn ang="0">
                  <a:pos x="T0" y="T1"/>
                </a:cxn>
                <a:cxn ang="0">
                  <a:pos x="T2" y="T3"/>
                </a:cxn>
                <a:cxn ang="0">
                  <a:pos x="T4" y="T5"/>
                </a:cxn>
              </a:cxnLst>
              <a:rect l="0" t="0" r="r" b="b"/>
              <a:pathLst>
                <a:path w="29" h="53">
                  <a:moveTo>
                    <a:pt x="0" y="0"/>
                  </a:moveTo>
                  <a:lnTo>
                    <a:pt x="15" y="29"/>
                  </a:lnTo>
                  <a:lnTo>
                    <a:pt x="29" y="5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5" name="Line 799"/>
            <p:cNvSpPr>
              <a:spLocks noChangeShapeType="1"/>
            </p:cNvSpPr>
            <p:nvPr/>
          </p:nvSpPr>
          <p:spPr bwMode="auto">
            <a:xfrm>
              <a:off x="2438" y="1536"/>
              <a:ext cx="18" cy="3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6" name="Freeform 800"/>
            <p:cNvSpPr>
              <a:spLocks/>
            </p:cNvSpPr>
            <p:nvPr/>
          </p:nvSpPr>
          <p:spPr bwMode="auto">
            <a:xfrm>
              <a:off x="2456" y="1566"/>
              <a:ext cx="22" cy="27"/>
            </a:xfrm>
            <a:custGeom>
              <a:avLst/>
              <a:gdLst>
                <a:gd name="T0" fmla="*/ 0 w 29"/>
                <a:gd name="T1" fmla="*/ 0 h 48"/>
                <a:gd name="T2" fmla="*/ 15 w 29"/>
                <a:gd name="T3" fmla="*/ 24 h 48"/>
                <a:gd name="T4" fmla="*/ 29 w 29"/>
                <a:gd name="T5" fmla="*/ 48 h 48"/>
              </a:gdLst>
              <a:ahLst/>
              <a:cxnLst>
                <a:cxn ang="0">
                  <a:pos x="T0" y="T1"/>
                </a:cxn>
                <a:cxn ang="0">
                  <a:pos x="T2" y="T3"/>
                </a:cxn>
                <a:cxn ang="0">
                  <a:pos x="T4" y="T5"/>
                </a:cxn>
              </a:cxnLst>
              <a:rect l="0" t="0" r="r" b="b"/>
              <a:pathLst>
                <a:path w="29" h="48">
                  <a:moveTo>
                    <a:pt x="0" y="0"/>
                  </a:moveTo>
                  <a:lnTo>
                    <a:pt x="15" y="24"/>
                  </a:lnTo>
                  <a:lnTo>
                    <a:pt x="29" y="4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7" name="Line 801"/>
            <p:cNvSpPr>
              <a:spLocks noChangeShapeType="1"/>
            </p:cNvSpPr>
            <p:nvPr/>
          </p:nvSpPr>
          <p:spPr bwMode="auto">
            <a:xfrm>
              <a:off x="2478" y="1593"/>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28" name="Freeform 802"/>
            <p:cNvSpPr>
              <a:spLocks/>
            </p:cNvSpPr>
            <p:nvPr/>
          </p:nvSpPr>
          <p:spPr bwMode="auto">
            <a:xfrm>
              <a:off x="2496" y="1617"/>
              <a:ext cx="22" cy="24"/>
            </a:xfrm>
            <a:custGeom>
              <a:avLst/>
              <a:gdLst>
                <a:gd name="T0" fmla="*/ 0 w 29"/>
                <a:gd name="T1" fmla="*/ 0 h 43"/>
                <a:gd name="T2" fmla="*/ 14 w 29"/>
                <a:gd name="T3" fmla="*/ 19 h 43"/>
                <a:gd name="T4" fmla="*/ 29 w 29"/>
                <a:gd name="T5" fmla="*/ 43 h 43"/>
              </a:gdLst>
              <a:ahLst/>
              <a:cxnLst>
                <a:cxn ang="0">
                  <a:pos x="T0" y="T1"/>
                </a:cxn>
                <a:cxn ang="0">
                  <a:pos x="T2" y="T3"/>
                </a:cxn>
                <a:cxn ang="0">
                  <a:pos x="T4" y="T5"/>
                </a:cxn>
              </a:cxnLst>
              <a:rect l="0" t="0" r="r" b="b"/>
              <a:pathLst>
                <a:path w="29" h="43">
                  <a:moveTo>
                    <a:pt x="0" y="0"/>
                  </a:moveTo>
                  <a:lnTo>
                    <a:pt x="14" y="19"/>
                  </a:lnTo>
                  <a:lnTo>
                    <a:pt x="29" y="43"/>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29" name="Line 803"/>
            <p:cNvSpPr>
              <a:spLocks noChangeShapeType="1"/>
            </p:cNvSpPr>
            <p:nvPr/>
          </p:nvSpPr>
          <p:spPr bwMode="auto">
            <a:xfrm>
              <a:off x="2518" y="1641"/>
              <a:ext cx="18" cy="2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0" name="Line 804"/>
            <p:cNvSpPr>
              <a:spLocks noChangeShapeType="1"/>
            </p:cNvSpPr>
            <p:nvPr/>
          </p:nvSpPr>
          <p:spPr bwMode="auto">
            <a:xfrm>
              <a:off x="2536" y="1665"/>
              <a:ext cx="18"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1" name="Freeform 805"/>
            <p:cNvSpPr>
              <a:spLocks/>
            </p:cNvSpPr>
            <p:nvPr/>
          </p:nvSpPr>
          <p:spPr bwMode="auto">
            <a:xfrm>
              <a:off x="2554" y="1686"/>
              <a:ext cx="21" cy="20"/>
            </a:xfrm>
            <a:custGeom>
              <a:avLst/>
              <a:gdLst>
                <a:gd name="T0" fmla="*/ 0 w 29"/>
                <a:gd name="T1" fmla="*/ 0 h 34"/>
                <a:gd name="T2" fmla="*/ 14 w 29"/>
                <a:gd name="T3" fmla="*/ 20 h 34"/>
                <a:gd name="T4" fmla="*/ 29 w 29"/>
                <a:gd name="T5" fmla="*/ 34 h 34"/>
              </a:gdLst>
              <a:ahLst/>
              <a:cxnLst>
                <a:cxn ang="0">
                  <a:pos x="T0" y="T1"/>
                </a:cxn>
                <a:cxn ang="0">
                  <a:pos x="T2" y="T3"/>
                </a:cxn>
                <a:cxn ang="0">
                  <a:pos x="T4" y="T5"/>
                </a:cxn>
              </a:cxnLst>
              <a:rect l="0" t="0" r="r" b="b"/>
              <a:pathLst>
                <a:path w="29" h="34">
                  <a:moveTo>
                    <a:pt x="0" y="0"/>
                  </a:moveTo>
                  <a:lnTo>
                    <a:pt x="14" y="20"/>
                  </a:lnTo>
                  <a:lnTo>
                    <a:pt x="29" y="3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2" name="Line 806"/>
            <p:cNvSpPr>
              <a:spLocks noChangeShapeType="1"/>
            </p:cNvSpPr>
            <p:nvPr/>
          </p:nvSpPr>
          <p:spPr bwMode="auto">
            <a:xfrm>
              <a:off x="2575" y="1706"/>
              <a:ext cx="18" cy="1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3" name="Freeform 807"/>
            <p:cNvSpPr>
              <a:spLocks/>
            </p:cNvSpPr>
            <p:nvPr/>
          </p:nvSpPr>
          <p:spPr bwMode="auto">
            <a:xfrm>
              <a:off x="2593" y="1725"/>
              <a:ext cx="21" cy="15"/>
            </a:xfrm>
            <a:custGeom>
              <a:avLst/>
              <a:gdLst>
                <a:gd name="T0" fmla="*/ 0 w 28"/>
                <a:gd name="T1" fmla="*/ 0 h 28"/>
                <a:gd name="T2" fmla="*/ 14 w 28"/>
                <a:gd name="T3" fmla="*/ 14 h 28"/>
                <a:gd name="T4" fmla="*/ 28 w 28"/>
                <a:gd name="T5" fmla="*/ 28 h 28"/>
              </a:gdLst>
              <a:ahLst/>
              <a:cxnLst>
                <a:cxn ang="0">
                  <a:pos x="T0" y="T1"/>
                </a:cxn>
                <a:cxn ang="0">
                  <a:pos x="T2" y="T3"/>
                </a:cxn>
                <a:cxn ang="0">
                  <a:pos x="T4" y="T5"/>
                </a:cxn>
              </a:cxnLst>
              <a:rect l="0" t="0" r="r" b="b"/>
              <a:pathLst>
                <a:path w="28" h="28">
                  <a:moveTo>
                    <a:pt x="0" y="0"/>
                  </a:moveTo>
                  <a:lnTo>
                    <a:pt x="14" y="14"/>
                  </a:lnTo>
                  <a:lnTo>
                    <a:pt x="28" y="28"/>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4" name="Line 808"/>
            <p:cNvSpPr>
              <a:spLocks noChangeShapeType="1"/>
            </p:cNvSpPr>
            <p:nvPr/>
          </p:nvSpPr>
          <p:spPr bwMode="auto">
            <a:xfrm>
              <a:off x="2614" y="1740"/>
              <a:ext cx="18" cy="1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5" name="Freeform 809"/>
            <p:cNvSpPr>
              <a:spLocks/>
            </p:cNvSpPr>
            <p:nvPr/>
          </p:nvSpPr>
          <p:spPr bwMode="auto">
            <a:xfrm>
              <a:off x="2632" y="1757"/>
              <a:ext cx="22" cy="16"/>
            </a:xfrm>
            <a:custGeom>
              <a:avLst/>
              <a:gdLst>
                <a:gd name="T0" fmla="*/ 0 w 29"/>
                <a:gd name="T1" fmla="*/ 0 h 29"/>
                <a:gd name="T2" fmla="*/ 15 w 29"/>
                <a:gd name="T3" fmla="*/ 15 h 29"/>
                <a:gd name="T4" fmla="*/ 29 w 29"/>
                <a:gd name="T5" fmla="*/ 29 h 29"/>
              </a:gdLst>
              <a:ahLst/>
              <a:cxnLst>
                <a:cxn ang="0">
                  <a:pos x="T0" y="T1"/>
                </a:cxn>
                <a:cxn ang="0">
                  <a:pos x="T2" y="T3"/>
                </a:cxn>
                <a:cxn ang="0">
                  <a:pos x="T4" y="T5"/>
                </a:cxn>
              </a:cxnLst>
              <a:rect l="0" t="0" r="r" b="b"/>
              <a:pathLst>
                <a:path w="29" h="29">
                  <a:moveTo>
                    <a:pt x="0" y="0"/>
                  </a:moveTo>
                  <a:lnTo>
                    <a:pt x="15" y="15"/>
                  </a:lnTo>
                  <a:lnTo>
                    <a:pt x="29" y="2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6" name="Line 810"/>
            <p:cNvSpPr>
              <a:spLocks noChangeShapeType="1"/>
            </p:cNvSpPr>
            <p:nvPr/>
          </p:nvSpPr>
          <p:spPr bwMode="auto">
            <a:xfrm>
              <a:off x="2654" y="1773"/>
              <a:ext cx="18" cy="1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7" name="Line 811"/>
            <p:cNvSpPr>
              <a:spLocks noChangeShapeType="1"/>
            </p:cNvSpPr>
            <p:nvPr/>
          </p:nvSpPr>
          <p:spPr bwMode="auto">
            <a:xfrm>
              <a:off x="2672" y="1787"/>
              <a:ext cx="18"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38" name="Freeform 812"/>
            <p:cNvSpPr>
              <a:spLocks/>
            </p:cNvSpPr>
            <p:nvPr/>
          </p:nvSpPr>
          <p:spPr bwMode="auto">
            <a:xfrm>
              <a:off x="2690" y="1797"/>
              <a:ext cx="22" cy="11"/>
            </a:xfrm>
            <a:custGeom>
              <a:avLst/>
              <a:gdLst>
                <a:gd name="T0" fmla="*/ 0 w 29"/>
                <a:gd name="T1" fmla="*/ 0 h 19"/>
                <a:gd name="T2" fmla="*/ 14 w 29"/>
                <a:gd name="T3" fmla="*/ 10 h 19"/>
                <a:gd name="T4" fmla="*/ 29 w 29"/>
                <a:gd name="T5" fmla="*/ 19 h 19"/>
              </a:gdLst>
              <a:ahLst/>
              <a:cxnLst>
                <a:cxn ang="0">
                  <a:pos x="T0" y="T1"/>
                </a:cxn>
                <a:cxn ang="0">
                  <a:pos x="T2" y="T3"/>
                </a:cxn>
                <a:cxn ang="0">
                  <a:pos x="T4" y="T5"/>
                </a:cxn>
              </a:cxnLst>
              <a:rect l="0" t="0" r="r" b="b"/>
              <a:pathLst>
                <a:path w="29" h="19">
                  <a:moveTo>
                    <a:pt x="0" y="0"/>
                  </a:moveTo>
                  <a:lnTo>
                    <a:pt x="14" y="10"/>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39" name="Line 813"/>
            <p:cNvSpPr>
              <a:spLocks noChangeShapeType="1"/>
            </p:cNvSpPr>
            <p:nvPr/>
          </p:nvSpPr>
          <p:spPr bwMode="auto">
            <a:xfrm>
              <a:off x="2712" y="1808"/>
              <a:ext cx="18"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0" name="Freeform 814"/>
            <p:cNvSpPr>
              <a:spLocks/>
            </p:cNvSpPr>
            <p:nvPr/>
          </p:nvSpPr>
          <p:spPr bwMode="auto">
            <a:xfrm>
              <a:off x="2730" y="1819"/>
              <a:ext cx="22" cy="11"/>
            </a:xfrm>
            <a:custGeom>
              <a:avLst/>
              <a:gdLst>
                <a:gd name="T0" fmla="*/ 0 w 29"/>
                <a:gd name="T1" fmla="*/ 0 h 19"/>
                <a:gd name="T2" fmla="*/ 14 w 29"/>
                <a:gd name="T3" fmla="*/ 9 h 19"/>
                <a:gd name="T4" fmla="*/ 29 w 29"/>
                <a:gd name="T5" fmla="*/ 19 h 19"/>
              </a:gdLst>
              <a:ahLst/>
              <a:cxnLst>
                <a:cxn ang="0">
                  <a:pos x="T0" y="T1"/>
                </a:cxn>
                <a:cxn ang="0">
                  <a:pos x="T2" y="T3"/>
                </a:cxn>
                <a:cxn ang="0">
                  <a:pos x="T4" y="T5"/>
                </a:cxn>
              </a:cxnLst>
              <a:rect l="0" t="0" r="r" b="b"/>
              <a:pathLst>
                <a:path w="29" h="19">
                  <a:moveTo>
                    <a:pt x="0" y="0"/>
                  </a:moveTo>
                  <a:lnTo>
                    <a:pt x="14" y="9"/>
                  </a:lnTo>
                  <a:lnTo>
                    <a:pt x="29" y="1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1" name="Line 815"/>
            <p:cNvSpPr>
              <a:spLocks noChangeShapeType="1"/>
            </p:cNvSpPr>
            <p:nvPr/>
          </p:nvSpPr>
          <p:spPr bwMode="auto">
            <a:xfrm>
              <a:off x="2752" y="1830"/>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2" name="Line 816"/>
            <p:cNvSpPr>
              <a:spLocks noChangeShapeType="1"/>
            </p:cNvSpPr>
            <p:nvPr/>
          </p:nvSpPr>
          <p:spPr bwMode="auto">
            <a:xfrm>
              <a:off x="2770" y="1838"/>
              <a:ext cx="18" cy="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3" name="Freeform 817"/>
            <p:cNvSpPr>
              <a:spLocks/>
            </p:cNvSpPr>
            <p:nvPr/>
          </p:nvSpPr>
          <p:spPr bwMode="auto">
            <a:xfrm>
              <a:off x="2788" y="1846"/>
              <a:ext cx="21" cy="5"/>
            </a:xfrm>
            <a:custGeom>
              <a:avLst/>
              <a:gdLst>
                <a:gd name="T0" fmla="*/ 0 w 28"/>
                <a:gd name="T1" fmla="*/ 0 h 9"/>
                <a:gd name="T2" fmla="*/ 14 w 28"/>
                <a:gd name="T3" fmla="*/ 4 h 9"/>
                <a:gd name="T4" fmla="*/ 28 w 28"/>
                <a:gd name="T5" fmla="*/ 9 h 9"/>
              </a:gdLst>
              <a:ahLst/>
              <a:cxnLst>
                <a:cxn ang="0">
                  <a:pos x="T0" y="T1"/>
                </a:cxn>
                <a:cxn ang="0">
                  <a:pos x="T2" y="T3"/>
                </a:cxn>
                <a:cxn ang="0">
                  <a:pos x="T4" y="T5"/>
                </a:cxn>
              </a:cxnLst>
              <a:rect l="0" t="0" r="r" b="b"/>
              <a:pathLst>
                <a:path w="28" h="9">
                  <a:moveTo>
                    <a:pt x="0" y="0"/>
                  </a:moveTo>
                  <a:lnTo>
                    <a:pt x="14" y="4"/>
                  </a:lnTo>
                  <a:lnTo>
                    <a:pt x="28"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4" name="Line 818"/>
            <p:cNvSpPr>
              <a:spLocks noChangeShapeType="1"/>
            </p:cNvSpPr>
            <p:nvPr/>
          </p:nvSpPr>
          <p:spPr bwMode="auto">
            <a:xfrm>
              <a:off x="2809" y="1851"/>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5" name="Freeform 819"/>
            <p:cNvSpPr>
              <a:spLocks/>
            </p:cNvSpPr>
            <p:nvPr/>
          </p:nvSpPr>
          <p:spPr bwMode="auto">
            <a:xfrm>
              <a:off x="2827" y="1857"/>
              <a:ext cx="22" cy="5"/>
            </a:xfrm>
            <a:custGeom>
              <a:avLst/>
              <a:gdLst>
                <a:gd name="T0" fmla="*/ 0 w 29"/>
                <a:gd name="T1" fmla="*/ 0 h 9"/>
                <a:gd name="T2" fmla="*/ 15 w 29"/>
                <a:gd name="T3" fmla="*/ 5 h 9"/>
                <a:gd name="T4" fmla="*/ 29 w 29"/>
                <a:gd name="T5" fmla="*/ 9 h 9"/>
              </a:gdLst>
              <a:ahLst/>
              <a:cxnLst>
                <a:cxn ang="0">
                  <a:pos x="T0" y="T1"/>
                </a:cxn>
                <a:cxn ang="0">
                  <a:pos x="T2" y="T3"/>
                </a:cxn>
                <a:cxn ang="0">
                  <a:pos x="T4" y="T5"/>
                </a:cxn>
              </a:cxnLst>
              <a:rect l="0" t="0" r="r" b="b"/>
              <a:pathLst>
                <a:path w="29" h="9">
                  <a:moveTo>
                    <a:pt x="0" y="0"/>
                  </a:moveTo>
                  <a:lnTo>
                    <a:pt x="15" y="5"/>
                  </a:lnTo>
                  <a:lnTo>
                    <a:pt x="29" y="9"/>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6" name="Line 820"/>
            <p:cNvSpPr>
              <a:spLocks noChangeShapeType="1"/>
            </p:cNvSpPr>
            <p:nvPr/>
          </p:nvSpPr>
          <p:spPr bwMode="auto">
            <a:xfrm>
              <a:off x="2849" y="1862"/>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7" name="Freeform 821"/>
            <p:cNvSpPr>
              <a:spLocks/>
            </p:cNvSpPr>
            <p:nvPr/>
          </p:nvSpPr>
          <p:spPr bwMode="auto">
            <a:xfrm>
              <a:off x="2867" y="1868"/>
              <a:ext cx="21" cy="5"/>
            </a:xfrm>
            <a:custGeom>
              <a:avLst/>
              <a:gdLst>
                <a:gd name="T0" fmla="*/ 0 w 29"/>
                <a:gd name="T1" fmla="*/ 0 h 10"/>
                <a:gd name="T2" fmla="*/ 14 w 29"/>
                <a:gd name="T3" fmla="*/ 5 h 10"/>
                <a:gd name="T4" fmla="*/ 29 w 29"/>
                <a:gd name="T5" fmla="*/ 10 h 10"/>
              </a:gdLst>
              <a:ahLst/>
              <a:cxnLst>
                <a:cxn ang="0">
                  <a:pos x="T0" y="T1"/>
                </a:cxn>
                <a:cxn ang="0">
                  <a:pos x="T2" y="T3"/>
                </a:cxn>
                <a:cxn ang="0">
                  <a:pos x="T4" y="T5"/>
                </a:cxn>
              </a:cxnLst>
              <a:rect l="0" t="0" r="r" b="b"/>
              <a:pathLst>
                <a:path w="29" h="10">
                  <a:moveTo>
                    <a:pt x="0" y="0"/>
                  </a:moveTo>
                  <a:lnTo>
                    <a:pt x="14" y="5"/>
                  </a:lnTo>
                  <a:lnTo>
                    <a:pt x="29" y="1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48" name="Line 822"/>
            <p:cNvSpPr>
              <a:spLocks noChangeShapeType="1"/>
            </p:cNvSpPr>
            <p:nvPr/>
          </p:nvSpPr>
          <p:spPr bwMode="auto">
            <a:xfrm>
              <a:off x="2888" y="1873"/>
              <a:ext cx="18" cy="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49" name="Line 823"/>
            <p:cNvSpPr>
              <a:spLocks noChangeShapeType="1"/>
            </p:cNvSpPr>
            <p:nvPr/>
          </p:nvSpPr>
          <p:spPr bwMode="auto">
            <a:xfrm>
              <a:off x="2906" y="1875"/>
              <a:ext cx="18" cy="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0" name="Freeform 824"/>
            <p:cNvSpPr>
              <a:spLocks/>
            </p:cNvSpPr>
            <p:nvPr/>
          </p:nvSpPr>
          <p:spPr bwMode="auto">
            <a:xfrm>
              <a:off x="2924" y="1881"/>
              <a:ext cx="22" cy="3"/>
            </a:xfrm>
            <a:custGeom>
              <a:avLst/>
              <a:gdLst>
                <a:gd name="T0" fmla="*/ 0 w 29"/>
                <a:gd name="T1" fmla="*/ 0 h 5"/>
                <a:gd name="T2" fmla="*/ 14 w 29"/>
                <a:gd name="T3" fmla="*/ 5 h 5"/>
                <a:gd name="T4" fmla="*/ 29 w 29"/>
                <a:gd name="T5" fmla="*/ 5 h 5"/>
              </a:gdLst>
              <a:ahLst/>
              <a:cxnLst>
                <a:cxn ang="0">
                  <a:pos x="T0" y="T1"/>
                </a:cxn>
                <a:cxn ang="0">
                  <a:pos x="T2" y="T3"/>
                </a:cxn>
                <a:cxn ang="0">
                  <a:pos x="T4" y="T5"/>
                </a:cxn>
              </a:cxnLst>
              <a:rect l="0" t="0" r="r" b="b"/>
              <a:pathLst>
                <a:path w="29" h="5">
                  <a:moveTo>
                    <a:pt x="0" y="0"/>
                  </a:moveTo>
                  <a:lnTo>
                    <a:pt x="14"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1" name="Line 825"/>
            <p:cNvSpPr>
              <a:spLocks noChangeShapeType="1"/>
            </p:cNvSpPr>
            <p:nvPr/>
          </p:nvSpPr>
          <p:spPr bwMode="auto">
            <a:xfrm>
              <a:off x="2946" y="1884"/>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2" name="Freeform 826"/>
            <p:cNvSpPr>
              <a:spLocks/>
            </p:cNvSpPr>
            <p:nvPr/>
          </p:nvSpPr>
          <p:spPr bwMode="auto">
            <a:xfrm>
              <a:off x="2964" y="1887"/>
              <a:ext cx="21" cy="2"/>
            </a:xfrm>
            <a:custGeom>
              <a:avLst/>
              <a:gdLst>
                <a:gd name="T0" fmla="*/ 0 w 28"/>
                <a:gd name="T1" fmla="*/ 0 h 4"/>
                <a:gd name="T2" fmla="*/ 14 w 28"/>
                <a:gd name="T3" fmla="*/ 4 h 4"/>
                <a:gd name="T4" fmla="*/ 28 w 28"/>
                <a:gd name="T5" fmla="*/ 4 h 4"/>
              </a:gdLst>
              <a:ahLst/>
              <a:cxnLst>
                <a:cxn ang="0">
                  <a:pos x="T0" y="T1"/>
                </a:cxn>
                <a:cxn ang="0">
                  <a:pos x="T2" y="T3"/>
                </a:cxn>
                <a:cxn ang="0">
                  <a:pos x="T4" y="T5"/>
                </a:cxn>
              </a:cxnLst>
              <a:rect l="0" t="0" r="r" b="b"/>
              <a:pathLst>
                <a:path w="28" h="4">
                  <a:moveTo>
                    <a:pt x="0" y="0"/>
                  </a:moveTo>
                  <a:lnTo>
                    <a:pt x="14" y="4"/>
                  </a:lnTo>
                  <a:lnTo>
                    <a:pt x="28"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3" name="Line 827"/>
            <p:cNvSpPr>
              <a:spLocks noChangeShapeType="1"/>
            </p:cNvSpPr>
            <p:nvPr/>
          </p:nvSpPr>
          <p:spPr bwMode="auto">
            <a:xfrm>
              <a:off x="2985" y="1889"/>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4" name="Line 828"/>
            <p:cNvSpPr>
              <a:spLocks noChangeShapeType="1"/>
            </p:cNvSpPr>
            <p:nvPr/>
          </p:nvSpPr>
          <p:spPr bwMode="auto">
            <a:xfrm>
              <a:off x="3003" y="1889"/>
              <a:ext cx="18" cy="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5" name="Freeform 829"/>
            <p:cNvSpPr>
              <a:spLocks/>
            </p:cNvSpPr>
            <p:nvPr/>
          </p:nvSpPr>
          <p:spPr bwMode="auto">
            <a:xfrm>
              <a:off x="3021" y="1892"/>
              <a:ext cx="22" cy="3"/>
            </a:xfrm>
            <a:custGeom>
              <a:avLst/>
              <a:gdLst>
                <a:gd name="T0" fmla="*/ 0 w 29"/>
                <a:gd name="T1" fmla="*/ 0 h 5"/>
                <a:gd name="T2" fmla="*/ 15 w 29"/>
                <a:gd name="T3" fmla="*/ 5 h 5"/>
                <a:gd name="T4" fmla="*/ 29 w 29"/>
                <a:gd name="T5" fmla="*/ 5 h 5"/>
              </a:gdLst>
              <a:ahLst/>
              <a:cxnLst>
                <a:cxn ang="0">
                  <a:pos x="T0" y="T1"/>
                </a:cxn>
                <a:cxn ang="0">
                  <a:pos x="T2" y="T3"/>
                </a:cxn>
                <a:cxn ang="0">
                  <a:pos x="T4" y="T5"/>
                </a:cxn>
              </a:cxnLst>
              <a:rect l="0" t="0" r="r" b="b"/>
              <a:pathLst>
                <a:path w="29" h="5">
                  <a:moveTo>
                    <a:pt x="0" y="0"/>
                  </a:moveTo>
                  <a:lnTo>
                    <a:pt x="15" y="5"/>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6" name="Line 830"/>
            <p:cNvSpPr>
              <a:spLocks noChangeShapeType="1"/>
            </p:cNvSpPr>
            <p:nvPr/>
          </p:nvSpPr>
          <p:spPr bwMode="auto">
            <a:xfrm>
              <a:off x="3043" y="1895"/>
              <a:ext cx="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7" name="Freeform 831"/>
            <p:cNvSpPr>
              <a:spLocks/>
            </p:cNvSpPr>
            <p:nvPr/>
          </p:nvSpPr>
          <p:spPr bwMode="auto">
            <a:xfrm>
              <a:off x="3061" y="1895"/>
              <a:ext cx="22" cy="2"/>
            </a:xfrm>
            <a:custGeom>
              <a:avLst/>
              <a:gdLst>
                <a:gd name="T0" fmla="*/ 0 w 29"/>
                <a:gd name="T1" fmla="*/ 0 h 5"/>
                <a:gd name="T2" fmla="*/ 15 w 29"/>
                <a:gd name="T3" fmla="*/ 0 h 5"/>
                <a:gd name="T4" fmla="*/ 29 w 29"/>
                <a:gd name="T5" fmla="*/ 5 h 5"/>
              </a:gdLst>
              <a:ahLst/>
              <a:cxnLst>
                <a:cxn ang="0">
                  <a:pos x="T0" y="T1"/>
                </a:cxn>
                <a:cxn ang="0">
                  <a:pos x="T2" y="T3"/>
                </a:cxn>
                <a:cxn ang="0">
                  <a:pos x="T4" y="T5"/>
                </a:cxn>
              </a:cxnLst>
              <a:rect l="0" t="0" r="r" b="b"/>
              <a:pathLst>
                <a:path w="29" h="5">
                  <a:moveTo>
                    <a:pt x="0" y="0"/>
                  </a:moveTo>
                  <a:lnTo>
                    <a:pt x="15" y="0"/>
                  </a:lnTo>
                  <a:lnTo>
                    <a:pt x="29"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58" name="Line 832"/>
            <p:cNvSpPr>
              <a:spLocks noChangeShapeType="1"/>
            </p:cNvSpPr>
            <p:nvPr/>
          </p:nvSpPr>
          <p:spPr bwMode="auto">
            <a:xfrm>
              <a:off x="308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59" name="Freeform 833"/>
            <p:cNvSpPr>
              <a:spLocks/>
            </p:cNvSpPr>
            <p:nvPr/>
          </p:nvSpPr>
          <p:spPr bwMode="auto">
            <a:xfrm>
              <a:off x="3101" y="1897"/>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0" name="Line 834"/>
            <p:cNvSpPr>
              <a:spLocks noChangeShapeType="1"/>
            </p:cNvSpPr>
            <p:nvPr/>
          </p:nvSpPr>
          <p:spPr bwMode="auto">
            <a:xfrm>
              <a:off x="3123" y="1897"/>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1" name="Freeform 835"/>
            <p:cNvSpPr>
              <a:spLocks/>
            </p:cNvSpPr>
            <p:nvPr/>
          </p:nvSpPr>
          <p:spPr bwMode="auto">
            <a:xfrm>
              <a:off x="3141" y="1897"/>
              <a:ext cx="18" cy="3"/>
            </a:xfrm>
            <a:custGeom>
              <a:avLst/>
              <a:gdLst>
                <a:gd name="T0" fmla="*/ 0 w 24"/>
                <a:gd name="T1" fmla="*/ 0 h 5"/>
                <a:gd name="T2" fmla="*/ 9 w 24"/>
                <a:gd name="T3" fmla="*/ 0 h 5"/>
                <a:gd name="T4" fmla="*/ 24 w 24"/>
                <a:gd name="T5" fmla="*/ 5 h 5"/>
              </a:gdLst>
              <a:ahLst/>
              <a:cxnLst>
                <a:cxn ang="0">
                  <a:pos x="T0" y="T1"/>
                </a:cxn>
                <a:cxn ang="0">
                  <a:pos x="T2" y="T3"/>
                </a:cxn>
                <a:cxn ang="0">
                  <a:pos x="T4" y="T5"/>
                </a:cxn>
              </a:cxnLst>
              <a:rect l="0" t="0" r="r" b="b"/>
              <a:pathLst>
                <a:path w="24" h="5">
                  <a:moveTo>
                    <a:pt x="0" y="0"/>
                  </a:moveTo>
                  <a:lnTo>
                    <a:pt x="9" y="0"/>
                  </a:lnTo>
                  <a:lnTo>
                    <a:pt x="24" y="5"/>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2" name="Freeform 836"/>
            <p:cNvSpPr>
              <a:spLocks/>
            </p:cNvSpPr>
            <p:nvPr/>
          </p:nvSpPr>
          <p:spPr bwMode="auto">
            <a:xfrm>
              <a:off x="3159" y="1900"/>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3" name="Line 837"/>
            <p:cNvSpPr>
              <a:spLocks noChangeShapeType="1"/>
            </p:cNvSpPr>
            <p:nvPr/>
          </p:nvSpPr>
          <p:spPr bwMode="auto">
            <a:xfrm>
              <a:off x="3180"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4" name="Freeform 838"/>
            <p:cNvSpPr>
              <a:spLocks/>
            </p:cNvSpPr>
            <p:nvPr/>
          </p:nvSpPr>
          <p:spPr bwMode="auto">
            <a:xfrm>
              <a:off x="3198" y="1900"/>
              <a:ext cx="21" cy="1"/>
            </a:xfrm>
            <a:custGeom>
              <a:avLst/>
              <a:gdLst>
                <a:gd name="T0" fmla="*/ 0 w 29"/>
                <a:gd name="T1" fmla="*/ 15 w 29"/>
                <a:gd name="T2" fmla="*/ 29 w 29"/>
              </a:gdLst>
              <a:ahLst/>
              <a:cxnLst>
                <a:cxn ang="0">
                  <a:pos x="T0" y="0"/>
                </a:cxn>
                <a:cxn ang="0">
                  <a:pos x="T1" y="0"/>
                </a:cxn>
                <a:cxn ang="0">
                  <a:pos x="T2" y="0"/>
                </a:cxn>
              </a:cxnLst>
              <a:rect l="0" t="0" r="r" b="b"/>
              <a:pathLst>
                <a:path w="29">
                  <a:moveTo>
                    <a:pt x="0" y="0"/>
                  </a:moveTo>
                  <a:lnTo>
                    <a:pt x="15"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5" name="Line 839"/>
            <p:cNvSpPr>
              <a:spLocks noChangeShapeType="1"/>
            </p:cNvSpPr>
            <p:nvPr/>
          </p:nvSpPr>
          <p:spPr bwMode="auto">
            <a:xfrm>
              <a:off x="3219"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6" name="Line 840"/>
            <p:cNvSpPr>
              <a:spLocks noChangeShapeType="1"/>
            </p:cNvSpPr>
            <p:nvPr/>
          </p:nvSpPr>
          <p:spPr bwMode="auto">
            <a:xfrm>
              <a:off x="3237" y="1900"/>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7" name="Freeform 841"/>
            <p:cNvSpPr>
              <a:spLocks/>
            </p:cNvSpPr>
            <p:nvPr/>
          </p:nvSpPr>
          <p:spPr bwMode="auto">
            <a:xfrm>
              <a:off x="3255" y="1900"/>
              <a:ext cx="22" cy="2"/>
            </a:xfrm>
            <a:custGeom>
              <a:avLst/>
              <a:gdLst>
                <a:gd name="T0" fmla="*/ 0 w 29"/>
                <a:gd name="T1" fmla="*/ 0 h 4"/>
                <a:gd name="T2" fmla="*/ 15 w 29"/>
                <a:gd name="T3" fmla="*/ 0 h 4"/>
                <a:gd name="T4" fmla="*/ 29 w 29"/>
                <a:gd name="T5" fmla="*/ 4 h 4"/>
              </a:gdLst>
              <a:ahLst/>
              <a:cxnLst>
                <a:cxn ang="0">
                  <a:pos x="T0" y="T1"/>
                </a:cxn>
                <a:cxn ang="0">
                  <a:pos x="T2" y="T3"/>
                </a:cxn>
                <a:cxn ang="0">
                  <a:pos x="T4" y="T5"/>
                </a:cxn>
              </a:cxnLst>
              <a:rect l="0" t="0" r="r" b="b"/>
              <a:pathLst>
                <a:path w="29" h="4">
                  <a:moveTo>
                    <a:pt x="0" y="0"/>
                  </a:moveTo>
                  <a:lnTo>
                    <a:pt x="15" y="0"/>
                  </a:lnTo>
                  <a:lnTo>
                    <a:pt x="29" y="4"/>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68" name="Line 842"/>
            <p:cNvSpPr>
              <a:spLocks noChangeShapeType="1"/>
            </p:cNvSpPr>
            <p:nvPr/>
          </p:nvSpPr>
          <p:spPr bwMode="auto">
            <a:xfrm>
              <a:off x="327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69" name="Freeform 843"/>
            <p:cNvSpPr>
              <a:spLocks/>
            </p:cNvSpPr>
            <p:nvPr/>
          </p:nvSpPr>
          <p:spPr bwMode="auto">
            <a:xfrm>
              <a:off x="3295" y="1902"/>
              <a:ext cx="22" cy="1"/>
            </a:xfrm>
            <a:custGeom>
              <a:avLst/>
              <a:gdLst>
                <a:gd name="T0" fmla="*/ 0 w 29"/>
                <a:gd name="T1" fmla="*/ 14 w 29"/>
                <a:gd name="T2" fmla="*/ 29 w 29"/>
              </a:gdLst>
              <a:ahLst/>
              <a:cxnLst>
                <a:cxn ang="0">
                  <a:pos x="T0" y="0"/>
                </a:cxn>
                <a:cxn ang="0">
                  <a:pos x="T1" y="0"/>
                </a:cxn>
                <a:cxn ang="0">
                  <a:pos x="T2" y="0"/>
                </a:cxn>
              </a:cxnLst>
              <a:rect l="0" t="0" r="r" b="b"/>
              <a:pathLst>
                <a:path w="29">
                  <a:moveTo>
                    <a:pt x="0" y="0"/>
                  </a:moveTo>
                  <a:lnTo>
                    <a:pt x="14" y="0"/>
                  </a:lnTo>
                  <a:lnTo>
                    <a:pt x="29"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0" name="Line 844"/>
            <p:cNvSpPr>
              <a:spLocks noChangeShapeType="1"/>
            </p:cNvSpPr>
            <p:nvPr/>
          </p:nvSpPr>
          <p:spPr bwMode="auto">
            <a:xfrm>
              <a:off x="3317"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1" name="Freeform 845"/>
            <p:cNvSpPr>
              <a:spLocks/>
            </p:cNvSpPr>
            <p:nvPr/>
          </p:nvSpPr>
          <p:spPr bwMode="auto">
            <a:xfrm>
              <a:off x="3335" y="1902"/>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672" name="Line 846"/>
            <p:cNvSpPr>
              <a:spLocks noChangeShapeType="1"/>
            </p:cNvSpPr>
            <p:nvPr/>
          </p:nvSpPr>
          <p:spPr bwMode="auto">
            <a:xfrm>
              <a:off x="3356" y="1902"/>
              <a:ext cx="1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673" name="Freeform 847"/>
            <p:cNvSpPr>
              <a:spLocks/>
            </p:cNvSpPr>
            <p:nvPr/>
          </p:nvSpPr>
          <p:spPr bwMode="auto">
            <a:xfrm>
              <a:off x="288" y="1901"/>
              <a:ext cx="21" cy="1"/>
            </a:xfrm>
            <a:custGeom>
              <a:avLst/>
              <a:gdLst>
                <a:gd name="T0" fmla="*/ 0 w 28"/>
                <a:gd name="T1" fmla="*/ 14 w 28"/>
                <a:gd name="T2" fmla="*/ 28 w 28"/>
              </a:gdLst>
              <a:ahLst/>
              <a:cxnLst>
                <a:cxn ang="0">
                  <a:pos x="T0" y="0"/>
                </a:cxn>
                <a:cxn ang="0">
                  <a:pos x="T1" y="0"/>
                </a:cxn>
                <a:cxn ang="0">
                  <a:pos x="T2" y="0"/>
                </a:cxn>
              </a:cxnLst>
              <a:rect l="0" t="0" r="r" b="b"/>
              <a:pathLst>
                <a:path w="28">
                  <a:moveTo>
                    <a:pt x="0" y="0"/>
                  </a:moveTo>
                  <a:lnTo>
                    <a:pt x="14" y="0"/>
                  </a:lnTo>
                  <a:lnTo>
                    <a:pt x="28" y="0"/>
                  </a:lnTo>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674" name="Oval 850"/>
          <p:cNvSpPr>
            <a:spLocks noChangeAspect="1" noChangeArrowheads="1"/>
          </p:cNvSpPr>
          <p:nvPr/>
        </p:nvSpPr>
        <p:spPr bwMode="auto">
          <a:xfrm>
            <a:off x="2754313" y="3763963"/>
            <a:ext cx="109537" cy="106362"/>
          </a:xfrm>
          <a:prstGeom prst="ellipse">
            <a:avLst/>
          </a:prstGeom>
          <a:solidFill>
            <a:srgbClr val="00FFFF"/>
          </a:solidFill>
          <a:ln w="19050">
            <a:solidFill>
              <a:srgbClr val="000000"/>
            </a:solidFill>
            <a:round/>
            <a:headEnd/>
            <a:tailEnd/>
          </a:ln>
        </p:spPr>
        <p:txBody>
          <a:bodyPr/>
          <a:lstStyle/>
          <a:p>
            <a:endParaRPr lang="en-GB"/>
          </a:p>
        </p:txBody>
      </p:sp>
      <p:sp>
        <p:nvSpPr>
          <p:cNvPr id="1675" name="Oval 851"/>
          <p:cNvSpPr>
            <a:spLocks noChangeAspect="1" noChangeArrowheads="1"/>
          </p:cNvSpPr>
          <p:nvPr/>
        </p:nvSpPr>
        <p:spPr bwMode="auto">
          <a:xfrm>
            <a:off x="3749675" y="3224213"/>
            <a:ext cx="109538" cy="106362"/>
          </a:xfrm>
          <a:prstGeom prst="ellipse">
            <a:avLst/>
          </a:prstGeom>
          <a:solidFill>
            <a:srgbClr val="00FFFF"/>
          </a:solidFill>
          <a:ln w="19050">
            <a:solidFill>
              <a:srgbClr val="000000"/>
            </a:solidFill>
            <a:round/>
            <a:headEnd/>
            <a:tailEnd/>
          </a:ln>
        </p:spPr>
        <p:txBody>
          <a:bodyPr/>
          <a:lstStyle/>
          <a:p>
            <a:endParaRPr lang="en-GB"/>
          </a:p>
        </p:txBody>
      </p:sp>
      <p:sp>
        <p:nvSpPr>
          <p:cNvPr id="1676" name="Oval 852"/>
          <p:cNvSpPr>
            <a:spLocks noChangeAspect="1" noChangeArrowheads="1"/>
          </p:cNvSpPr>
          <p:nvPr/>
        </p:nvSpPr>
        <p:spPr bwMode="auto">
          <a:xfrm>
            <a:off x="4464050" y="3406775"/>
            <a:ext cx="109538" cy="106363"/>
          </a:xfrm>
          <a:prstGeom prst="ellipse">
            <a:avLst/>
          </a:prstGeom>
          <a:solidFill>
            <a:srgbClr val="00FFFF"/>
          </a:solidFill>
          <a:ln w="19050">
            <a:solidFill>
              <a:srgbClr val="000000"/>
            </a:solidFill>
            <a:round/>
            <a:headEnd/>
            <a:tailEnd/>
          </a:ln>
        </p:spPr>
        <p:txBody>
          <a:bodyPr/>
          <a:lstStyle/>
          <a:p>
            <a:endParaRPr lang="en-GB"/>
          </a:p>
        </p:txBody>
      </p:sp>
      <p:sp>
        <p:nvSpPr>
          <p:cNvPr id="1677" name="Oval 853"/>
          <p:cNvSpPr>
            <a:spLocks noChangeAspect="1" noChangeArrowheads="1"/>
          </p:cNvSpPr>
          <p:nvPr/>
        </p:nvSpPr>
        <p:spPr bwMode="auto">
          <a:xfrm>
            <a:off x="5468938" y="2803525"/>
            <a:ext cx="109537" cy="106363"/>
          </a:xfrm>
          <a:prstGeom prst="ellipse">
            <a:avLst/>
          </a:prstGeom>
          <a:solidFill>
            <a:srgbClr val="00FFFF"/>
          </a:solidFill>
          <a:ln w="19050">
            <a:solidFill>
              <a:srgbClr val="000000"/>
            </a:solidFill>
            <a:round/>
            <a:headEnd/>
            <a:tailEnd/>
          </a:ln>
        </p:spPr>
        <p:txBody>
          <a:bodyPr/>
          <a:lstStyle/>
          <a:p>
            <a:endParaRPr lang="en-GB"/>
          </a:p>
        </p:txBody>
      </p:sp>
      <p:sp>
        <p:nvSpPr>
          <p:cNvPr id="1678" name="Oval 854"/>
          <p:cNvSpPr>
            <a:spLocks noChangeAspect="1" noChangeArrowheads="1"/>
          </p:cNvSpPr>
          <p:nvPr/>
        </p:nvSpPr>
        <p:spPr bwMode="auto">
          <a:xfrm>
            <a:off x="6200775" y="2365375"/>
            <a:ext cx="109538" cy="107950"/>
          </a:xfrm>
          <a:prstGeom prst="ellipse">
            <a:avLst/>
          </a:prstGeom>
          <a:solidFill>
            <a:srgbClr val="00FFFF"/>
          </a:solidFill>
          <a:ln w="19050">
            <a:solidFill>
              <a:srgbClr val="000000"/>
            </a:solidFill>
            <a:round/>
            <a:headEnd/>
            <a:tailEnd/>
          </a:ln>
        </p:spPr>
        <p:txBody>
          <a:bodyPr/>
          <a:lstStyle/>
          <a:p>
            <a:endParaRPr lang="en-GB"/>
          </a:p>
        </p:txBody>
      </p:sp>
      <p:grpSp>
        <p:nvGrpSpPr>
          <p:cNvPr id="1679" name="Group 856"/>
          <p:cNvGrpSpPr>
            <a:grpSpLocks/>
          </p:cNvGrpSpPr>
          <p:nvPr/>
        </p:nvGrpSpPr>
        <p:grpSpPr bwMode="auto">
          <a:xfrm>
            <a:off x="2727325" y="4989513"/>
            <a:ext cx="3719513" cy="274637"/>
            <a:chOff x="1808" y="3023"/>
            <a:chExt cx="2343" cy="173"/>
          </a:xfrm>
        </p:grpSpPr>
        <p:sp>
          <p:nvSpPr>
            <p:cNvPr id="1680" name="Text Box 857"/>
            <p:cNvSpPr txBox="1">
              <a:spLocks noChangeArrowheads="1"/>
            </p:cNvSpPr>
            <p:nvPr/>
          </p:nvSpPr>
          <p:spPr bwMode="auto">
            <a:xfrm>
              <a:off x="2884"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3</a:t>
              </a:r>
              <a:endParaRPr lang="en-US" sz="2000" i="1">
                <a:solidFill>
                  <a:schemeClr val="bg1"/>
                </a:solidFill>
                <a:latin typeface="Times New Roman" pitchFamily="18" charset="0"/>
              </a:endParaRPr>
            </a:p>
          </p:txBody>
        </p:sp>
        <p:sp>
          <p:nvSpPr>
            <p:cNvPr id="1681" name="Text Box 858"/>
            <p:cNvSpPr txBox="1">
              <a:spLocks noChangeArrowheads="1"/>
            </p:cNvSpPr>
            <p:nvPr/>
          </p:nvSpPr>
          <p:spPr bwMode="auto">
            <a:xfrm>
              <a:off x="397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5</a:t>
              </a:r>
              <a:endParaRPr lang="en-US" sz="2000" i="1">
                <a:solidFill>
                  <a:schemeClr val="bg1"/>
                </a:solidFill>
                <a:latin typeface="Times New Roman" pitchFamily="18" charset="0"/>
              </a:endParaRPr>
            </a:p>
          </p:txBody>
        </p:sp>
        <p:sp>
          <p:nvSpPr>
            <p:cNvPr id="1682" name="Text Box 859"/>
            <p:cNvSpPr txBox="1">
              <a:spLocks noChangeArrowheads="1"/>
            </p:cNvSpPr>
            <p:nvPr/>
          </p:nvSpPr>
          <p:spPr bwMode="auto">
            <a:xfrm>
              <a:off x="3512"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4</a:t>
              </a:r>
              <a:endParaRPr lang="en-US" sz="2000" i="1">
                <a:solidFill>
                  <a:schemeClr val="bg1"/>
                </a:solidFill>
                <a:latin typeface="Times New Roman" pitchFamily="18" charset="0"/>
              </a:endParaRPr>
            </a:p>
          </p:txBody>
        </p:sp>
        <p:sp>
          <p:nvSpPr>
            <p:cNvPr id="1683" name="Text Box 860"/>
            <p:cNvSpPr txBox="1">
              <a:spLocks noChangeArrowheads="1"/>
            </p:cNvSpPr>
            <p:nvPr/>
          </p:nvSpPr>
          <p:spPr bwMode="auto">
            <a:xfrm>
              <a:off x="1808"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1</a:t>
              </a:r>
              <a:endParaRPr lang="en-US" sz="2000" i="1">
                <a:solidFill>
                  <a:schemeClr val="bg1"/>
                </a:solidFill>
                <a:latin typeface="Times New Roman" pitchFamily="18" charset="0"/>
              </a:endParaRPr>
            </a:p>
          </p:txBody>
        </p:sp>
        <p:sp>
          <p:nvSpPr>
            <p:cNvPr id="1684" name="Text Box 861"/>
            <p:cNvSpPr txBox="1">
              <a:spLocks noChangeArrowheads="1"/>
            </p:cNvSpPr>
            <p:nvPr/>
          </p:nvSpPr>
          <p:spPr bwMode="auto">
            <a:xfrm>
              <a:off x="2435" y="3023"/>
              <a:ext cx="17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r>
                <a:rPr lang="en-US" sz="1800" b="1" baseline="-25000">
                  <a:solidFill>
                    <a:srgbClr val="000000"/>
                  </a:solidFill>
                </a:rPr>
                <a:t>2</a:t>
              </a:r>
              <a:endParaRPr lang="en-US" sz="2000" i="1">
                <a:solidFill>
                  <a:schemeClr val="bg1"/>
                </a:solidFill>
                <a:latin typeface="Times New Roman" pitchFamily="18" charset="0"/>
              </a:endParaRPr>
            </a:p>
          </p:txBody>
        </p:sp>
      </p:grpSp>
      <p:sp>
        <p:nvSpPr>
          <p:cNvPr id="1685" name="Text Box 862"/>
          <p:cNvSpPr txBox="1">
            <a:spLocks noChangeArrowheads="1"/>
          </p:cNvSpPr>
          <p:nvPr/>
        </p:nvSpPr>
        <p:spPr bwMode="auto">
          <a:xfrm>
            <a:off x="1181100" y="387826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686" name="Text Box 863"/>
          <p:cNvSpPr txBox="1">
            <a:spLocks noChangeArrowheads="1"/>
          </p:cNvSpPr>
          <p:nvPr/>
        </p:nvSpPr>
        <p:spPr bwMode="auto">
          <a:xfrm>
            <a:off x="7126288" y="49895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X</a:t>
            </a:r>
            <a:endParaRPr lang="en-US" sz="2000" i="1">
              <a:solidFill>
                <a:schemeClr val="bg1"/>
              </a:solidFill>
              <a:latin typeface="Times New Roman" pitchFamily="18" charset="0"/>
            </a:endParaRPr>
          </a:p>
        </p:txBody>
      </p:sp>
      <p:sp>
        <p:nvSpPr>
          <p:cNvPr id="1687" name="Text Box 864"/>
          <p:cNvSpPr txBox="1">
            <a:spLocks noChangeArrowheads="1"/>
          </p:cNvSpPr>
          <p:nvPr/>
        </p:nvSpPr>
        <p:spPr bwMode="auto">
          <a:xfrm rot="20816719">
            <a:off x="6786563" y="2066925"/>
            <a:ext cx="1220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 </a:t>
            </a:r>
            <a:r>
              <a:rPr lang="en-US" sz="1800" b="1">
                <a:solidFill>
                  <a:srgbClr val="000000"/>
                </a:solidFill>
              </a:rPr>
              <a:t>= </a:t>
            </a:r>
            <a:r>
              <a:rPr lang="en-US" sz="1800" b="1" i="1">
                <a:solidFill>
                  <a:srgbClr val="000000"/>
                </a:solidFill>
                <a:latin typeface="Symbol" pitchFamily="18" charset="2"/>
              </a:rPr>
              <a:t>b</a:t>
            </a:r>
            <a:r>
              <a:rPr lang="en-US" sz="1800" b="1" baseline="-25000">
                <a:solidFill>
                  <a:srgbClr val="000000"/>
                </a:solidFill>
              </a:rPr>
              <a:t>1</a:t>
            </a:r>
            <a:r>
              <a:rPr lang="en-US" sz="1800" b="1" i="1">
                <a:solidFill>
                  <a:srgbClr val="000000"/>
                </a:solidFill>
              </a:rPr>
              <a:t> </a:t>
            </a:r>
            <a:r>
              <a:rPr lang="en-US" sz="1800" b="1">
                <a:solidFill>
                  <a:srgbClr val="000000"/>
                </a:solidFill>
              </a:rPr>
              <a:t>+</a:t>
            </a:r>
            <a:r>
              <a:rPr lang="en-US" sz="1800" b="1" i="1">
                <a:solidFill>
                  <a:srgbClr val="000000"/>
                </a:solidFill>
                <a:latin typeface="Symbol" pitchFamily="18" charset="2"/>
              </a:rPr>
              <a:t>b</a:t>
            </a:r>
            <a:r>
              <a:rPr lang="en-US" sz="1800" b="1" baseline="-25000">
                <a:solidFill>
                  <a:srgbClr val="000000"/>
                </a:solidFill>
              </a:rPr>
              <a:t>2</a:t>
            </a:r>
            <a:r>
              <a:rPr lang="en-US" sz="1800" b="1" i="1">
                <a:solidFill>
                  <a:srgbClr val="000000"/>
                </a:solidFill>
              </a:rPr>
              <a:t>X</a:t>
            </a:r>
          </a:p>
        </p:txBody>
      </p:sp>
      <p:sp>
        <p:nvSpPr>
          <p:cNvPr id="1688" name="Text Box 865"/>
          <p:cNvSpPr txBox="1">
            <a:spLocks noChangeArrowheads="1"/>
          </p:cNvSpPr>
          <p:nvPr/>
        </p:nvSpPr>
        <p:spPr bwMode="auto">
          <a:xfrm>
            <a:off x="1190625" y="83026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Y</a:t>
            </a:r>
            <a:endParaRPr lang="en-US" sz="2000" i="1">
              <a:solidFill>
                <a:schemeClr val="bg1"/>
              </a:solidFill>
              <a:latin typeface="Times New Roman" pitchFamily="18" charset="0"/>
            </a:endParaRPr>
          </a:p>
        </p:txBody>
      </p:sp>
      <p:sp>
        <p:nvSpPr>
          <p:cNvPr id="84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095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a:t>
            </a:r>
            <a:r>
              <a:rPr lang="en-GB" sz="1500" b="1" dirty="0" err="1"/>
              <a:t>Goldfeld</a:t>
            </a:r>
            <a:r>
              <a:rPr lang="en-GB" sz="1500" b="1" dirty="0">
                <a:cs typeface="Arial" charset="0"/>
              </a:rPr>
              <a:t>–</a:t>
            </a:r>
            <a:r>
              <a:rPr lang="en-GB" sz="1500" b="1" dirty="0" err="1"/>
              <a:t>Quandt</a:t>
            </a:r>
            <a:r>
              <a:rPr lang="en-GB" sz="1500" b="1" dirty="0"/>
              <a:t> test is a test for this type of </a:t>
            </a:r>
            <a:r>
              <a:rPr lang="en-GB" sz="1500" b="1" dirty="0" err="1" smtClean="0"/>
              <a:t>heteroskedasticity</a:t>
            </a:r>
            <a:r>
              <a:rPr lang="en-GB" sz="1500" b="1" dirty="0"/>
              <a:t>.  The sample is divided into three ranges containing the 3/8 of the observations with the smallest values of the </a:t>
            </a:r>
            <a:r>
              <a:rPr lang="en-GB" sz="1500" b="1" i="1" dirty="0"/>
              <a:t>X</a:t>
            </a:r>
            <a:r>
              <a:rPr lang="en-GB" sz="1500" b="1" dirty="0"/>
              <a:t> variable, the 3/8 of the observations with the largest values, and 1/4 in the middle.</a:t>
            </a:r>
            <a:endParaRPr lang="en-GB" sz="1500" b="1" dirty="0">
              <a:latin typeface="Times New Roman" pitchFamily="18" charset="0"/>
            </a:endParaRPr>
          </a:p>
        </p:txBody>
      </p:sp>
      <p:sp>
        <p:nvSpPr>
          <p:cNvPr id="109575"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9576"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 name="Rectangle 1"/>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09574" name="Object 6"/>
          <p:cNvGraphicFramePr>
            <a:graphicFrameLocks noChangeAspect="1"/>
          </p:cNvGraphicFramePr>
          <p:nvPr>
            <p:extLst>
              <p:ext uri="{D42A27DB-BD31-4B8C-83A1-F6EECF244321}">
                <p14:modId xmlns:p14="http://schemas.microsoft.com/office/powerpoint/2010/main" val="3525570589"/>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09595"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126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present case with 28 observations, the lower, middle, and upper ranges have 11, 6, and 11 observations, respectively</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8"/>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2646" name="Object 6"/>
          <p:cNvGraphicFramePr>
            <a:graphicFrameLocks noChangeAspect="1"/>
          </p:cNvGraphicFramePr>
          <p:nvPr>
            <p:extLst>
              <p:ext uri="{D42A27DB-BD31-4B8C-83A1-F6EECF244321}">
                <p14:modId xmlns:p14="http://schemas.microsoft.com/office/powerpoint/2010/main" val="4171189656"/>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12666" name="Worksheet" r:id="rId3" imgW="9306151" imgH="5724766" progId="Excel.Sheet.8">
                  <p:embed/>
                </p:oleObj>
              </mc:Choice>
              <mc:Fallback>
                <p:oleObj name="Worksheet" r:id="rId3" imgW="9306151" imgH="5724766" progId="Excel.Shee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469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146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then fit regression lines to the lower and upper ranges of the observations, as shown.</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8"/>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4701" name="Object 13"/>
          <p:cNvGraphicFramePr>
            <a:graphicFrameLocks noChangeAspect="1"/>
          </p:cNvGraphicFramePr>
          <p:nvPr>
            <p:extLst>
              <p:ext uri="{D42A27DB-BD31-4B8C-83A1-F6EECF244321}">
                <p14:modId xmlns:p14="http://schemas.microsoft.com/office/powerpoint/2010/main" val="2548300634"/>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14720" name="Worksheet" r:id="rId3" imgW="9306151" imgH="5724766" progId="Excel.Sheet.8">
                  <p:embed/>
                </p:oleObj>
              </mc:Choice>
              <mc:Fallback>
                <p:oleObj name="Worksheet" r:id="rId3" imgW="9306151" imgH="5724766" progId="Excel.Sheet.8">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167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regression line for the lower range has been buried under the observations.  Here it is, in </a:t>
            </a:r>
            <a:r>
              <a:rPr lang="en-GB" sz="1500" b="1" dirty="0" smtClean="0"/>
              <a:t>yellow.</a:t>
            </a:r>
            <a:endParaRPr lang="en-GB" sz="1500" b="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0"/>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6744" name="Object 8"/>
          <p:cNvGraphicFramePr>
            <a:graphicFrameLocks noChangeAspect="1"/>
          </p:cNvGraphicFramePr>
          <p:nvPr>
            <p:extLst>
              <p:ext uri="{D42A27DB-BD31-4B8C-83A1-F6EECF244321}">
                <p14:modId xmlns:p14="http://schemas.microsoft.com/office/powerpoint/2010/main" val="1553983641"/>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16765"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12000" y="650775"/>
            <a:ext cx="792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177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You then compare the residual sum of squares for the two regressions.  We will denote them </a:t>
            </a:r>
            <a:r>
              <a:rPr lang="en-GB" sz="1500" b="1" i="1"/>
              <a:t>RSS</a:t>
            </a:r>
            <a:r>
              <a:rPr lang="en-GB" sz="1500" b="1" baseline="-25000"/>
              <a:t>1</a:t>
            </a:r>
            <a:r>
              <a:rPr lang="en-GB" sz="1500" b="1"/>
              <a:t> and </a:t>
            </a:r>
            <a:r>
              <a:rPr lang="en-GB" sz="1500" b="1" i="1"/>
              <a:t>RSS</a:t>
            </a:r>
            <a:r>
              <a:rPr lang="en-GB" sz="1500" b="1" baseline="-25000"/>
              <a:t>2</a:t>
            </a:r>
            <a:r>
              <a:rPr lang="en-GB" sz="1500" b="1"/>
              <a:t> for the lower and upper ranges, respectively.</a:t>
            </a:r>
            <a:endParaRPr lang="en-GB" sz="1500" b="1">
              <a:latin typeface="Times New Roman" pitchFamily="18" charset="0"/>
            </a:endParaRPr>
          </a:p>
        </p:txBody>
      </p:sp>
      <p:sp>
        <p:nvSpPr>
          <p:cNvPr id="117771" name="Rectangle 11"/>
          <p:cNvSpPr>
            <a:spLocks noChangeArrowheads="1"/>
          </p:cNvSpPr>
          <p:nvPr/>
        </p:nvSpPr>
        <p:spPr bwMode="auto">
          <a:xfrm>
            <a:off x="4724400" y="3400425"/>
            <a:ext cx="3059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i="1">
                <a:latin typeface="Times New Roman" pitchFamily="18" charset="0"/>
              </a:rPr>
              <a:t>RSS</a:t>
            </a:r>
            <a:r>
              <a:rPr lang="en-US" sz="2400" b="1" baseline="-25000">
                <a:latin typeface="Times New Roman" pitchFamily="18" charset="0"/>
              </a:rPr>
              <a:t>2</a:t>
            </a:r>
            <a:r>
              <a:rPr lang="en-US" sz="2400" b="1">
                <a:latin typeface="Times New Roman" pitchFamily="18" charset="0"/>
              </a:rPr>
              <a:t> = 13,518,000,000</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Line 7"/>
          <p:cNvSpPr>
            <a:spLocks noChangeShapeType="1"/>
          </p:cNvSpPr>
          <p:nvPr/>
        </p:nvSpPr>
        <p:spPr bwMode="auto">
          <a:xfrm>
            <a:off x="2667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Line 8"/>
          <p:cNvSpPr>
            <a:spLocks noChangeShapeType="1"/>
          </p:cNvSpPr>
          <p:nvPr/>
        </p:nvSpPr>
        <p:spPr bwMode="auto">
          <a:xfrm>
            <a:off x="2286000" y="923925"/>
            <a:ext cx="0" cy="361800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p:nvPr/>
        </p:nvSpPr>
        <p:spPr bwMode="auto">
          <a:xfrm>
            <a:off x="2305050" y="925200"/>
            <a:ext cx="345600" cy="3618225"/>
          </a:xfrm>
          <a:prstGeom prst="rect">
            <a:avLst/>
          </a:prstGeom>
          <a:solidFill>
            <a:srgbClr val="EAEAEA"/>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17768" name="Object 8"/>
          <p:cNvGraphicFramePr>
            <a:graphicFrameLocks noChangeAspect="1"/>
          </p:cNvGraphicFramePr>
          <p:nvPr>
            <p:extLst>
              <p:ext uri="{D42A27DB-BD31-4B8C-83A1-F6EECF244321}">
                <p14:modId xmlns:p14="http://schemas.microsoft.com/office/powerpoint/2010/main" val="322351960"/>
              </p:ext>
            </p:extLst>
          </p:nvPr>
        </p:nvGraphicFramePr>
        <p:xfrm>
          <a:off x="684213" y="658813"/>
          <a:ext cx="7761287" cy="4773612"/>
        </p:xfrm>
        <a:graphic>
          <a:graphicData uri="http://schemas.openxmlformats.org/presentationml/2006/ole">
            <mc:AlternateContent xmlns:mc="http://schemas.openxmlformats.org/markup-compatibility/2006">
              <mc:Choice xmlns:v="urn:schemas-microsoft-com:vml" Requires="v">
                <p:oleObj spid="_x0000_s117793" name="Worksheet" r:id="rId3" imgW="9306151" imgH="5724766" progId="Excel.Sheet.8">
                  <p:embed/>
                </p:oleObj>
              </mc:Choice>
              <mc:Fallback>
                <p:oleObj name="Worksheet" r:id="rId3" imgW="9306151" imgH="5724766" progId="Excel.Sheet.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658813"/>
                        <a:ext cx="7761287" cy="477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p:cNvSpPr/>
          <p:nvPr/>
        </p:nvSpPr>
        <p:spPr bwMode="auto">
          <a:xfrm>
            <a:off x="2257425" y="1438275"/>
            <a:ext cx="54000" cy="288000"/>
          </a:xfrm>
          <a:prstGeom prst="rect">
            <a:avLst/>
          </a:prstGeom>
          <a:solidFill>
            <a:schemeClr val="bg1">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17772" name="Rectangle 12"/>
          <p:cNvSpPr>
            <a:spLocks noChangeArrowheads="1"/>
          </p:cNvSpPr>
          <p:nvPr/>
        </p:nvSpPr>
        <p:spPr bwMode="auto">
          <a:xfrm>
            <a:off x="1905000" y="1343025"/>
            <a:ext cx="2678113" cy="457200"/>
          </a:xfrm>
          <a:prstGeom prst="rect">
            <a:avLst/>
          </a:prstGeom>
          <a:noFill/>
          <a:ln>
            <a:noFill/>
          </a:ln>
          <a:effectLst/>
          <a:extLst/>
        </p:spPr>
        <p:txBody>
          <a:bodyPr wrap="none">
            <a:spAutoFit/>
          </a:bodyPr>
          <a:lstStyle/>
          <a:p>
            <a:r>
              <a:rPr lang="en-US" sz="2400" b="1" i="1" dirty="0">
                <a:latin typeface="Times New Roman" pitchFamily="18" charset="0"/>
              </a:rPr>
              <a:t>RSS</a:t>
            </a:r>
            <a:r>
              <a:rPr lang="en-US" sz="2400" b="1" baseline="-25000" dirty="0">
                <a:latin typeface="Times New Roman" pitchFamily="18" charset="0"/>
              </a:rPr>
              <a:t>1</a:t>
            </a:r>
            <a:r>
              <a:rPr lang="en-US" sz="2400" b="1" dirty="0">
                <a:latin typeface="Times New Roman" pitchFamily="18" charset="0"/>
              </a:rPr>
              <a:t> = 157,000,000</a:t>
            </a:r>
          </a:p>
        </p:txBody>
      </p:sp>
      <p:sp>
        <p:nvSpPr>
          <p:cNvPr id="117773" name="Line 13"/>
          <p:cNvSpPr>
            <a:spLocks noChangeShapeType="1"/>
          </p:cNvSpPr>
          <p:nvPr/>
        </p:nvSpPr>
        <p:spPr bwMode="auto">
          <a:xfrm flipH="1">
            <a:off x="2057400" y="1800225"/>
            <a:ext cx="457200" cy="914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Line 9"/>
          <p:cNvSpPr>
            <a:spLocks noChangeShapeType="1"/>
          </p:cNvSpPr>
          <p:nvPr/>
        </p:nvSpPr>
        <p:spPr bwMode="auto">
          <a:xfrm flipV="1">
            <a:off x="1890713" y="4298400"/>
            <a:ext cx="393700" cy="255587"/>
          </a:xfrm>
          <a:prstGeom prst="line">
            <a:avLst/>
          </a:prstGeom>
          <a:noFill/>
          <a:ln w="317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GOLDFELD</a:t>
            </a:r>
            <a:r>
              <a:rPr lang="en-GB" sz="1800" b="1" dirty="0">
                <a:cs typeface="Arial" charset="0"/>
              </a:rPr>
              <a:t>–</a:t>
            </a:r>
            <a:r>
              <a:rPr lang="en-GB" sz="1800" b="1" dirty="0"/>
              <a:t>QUANDT TEST FOR  </a:t>
            </a:r>
            <a:r>
              <a:rPr lang="en-GB" sz="1800" b="1" dirty="0" smtClean="0"/>
              <a:t>HETEROSKEDASTICITY</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C6BD8E3-E400-4DE8-8CC3-0764D3AEE881}"/>
</file>

<file path=customXml/itemProps2.xml><?xml version="1.0" encoding="utf-8"?>
<ds:datastoreItem xmlns:ds="http://schemas.openxmlformats.org/officeDocument/2006/customXml" ds:itemID="{DD01496D-9D9B-473A-A2A2-5F59A15AB398}"/>
</file>

<file path=customXml/itemProps3.xml><?xml version="1.0" encoding="utf-8"?>
<ds:datastoreItem xmlns:ds="http://schemas.openxmlformats.org/officeDocument/2006/customXml" ds:itemID="{9F4743FA-2C46-4A85-B974-0B3BBEEF09F2}"/>
</file>

<file path=docProps/app.xml><?xml version="1.0" encoding="utf-8"?>
<Properties xmlns="http://schemas.openxmlformats.org/officeDocument/2006/extended-properties" xmlns:vt="http://schemas.openxmlformats.org/officeDocument/2006/docPropsVTypes">
  <TotalTime>2827</TotalTime>
  <Words>883</Words>
  <Application>Microsoft Office PowerPoint</Application>
  <PresentationFormat>On-screen Show (4:3)</PresentationFormat>
  <Paragraphs>115</Paragraphs>
  <Slides>18</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18</vt:i4>
      </vt:variant>
    </vt:vector>
  </HeadingPairs>
  <TitlesOfParts>
    <vt:vector size="21" baseType="lpstr">
      <vt:lpstr>Default Design</vt:lpstr>
      <vt:lpstr>Worksheet</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71</cp:revision>
  <dcterms:created xsi:type="dcterms:W3CDTF">1998-05-09T13:24:56Z</dcterms:created>
  <dcterms:modified xsi:type="dcterms:W3CDTF">2016-05-12T14:43:36Z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