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01" r:id="rId2"/>
    <p:sldId id="291" r:id="rId3"/>
    <p:sldId id="292" r:id="rId4"/>
    <p:sldId id="296" r:id="rId5"/>
    <p:sldId id="293" r:id="rId6"/>
    <p:sldId id="297" r:id="rId7"/>
    <p:sldId id="298" r:id="rId8"/>
    <p:sldId id="295" r:id="rId9"/>
    <p:sldId id="299" r:id="rId10"/>
    <p:sldId id="300" r:id="rId11"/>
    <p:sldId id="284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FBFCFF"/>
    <a:srgbClr val="F8F8FA"/>
    <a:srgbClr val="003366"/>
    <a:srgbClr val="FAFAFA"/>
    <a:srgbClr val="3366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04" autoAdjust="0"/>
    <p:restoredTop sz="97834" autoAdjust="0"/>
  </p:normalViewPr>
  <p:slideViewPr>
    <p:cSldViewPr snapToGrid="0" showGuides="1">
      <p:cViewPr>
        <p:scale>
          <a:sx n="100" d="100"/>
          <a:sy n="100" d="100"/>
        </p:scale>
        <p:origin x="-2226" y="-408"/>
      </p:cViewPr>
      <p:guideLst>
        <p:guide orient="horz" pos="4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D59B0-0A33-4824-A1B5-61F71265F6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8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731E3-08FD-4FF4-A630-1421230444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0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8A739-D6CC-48A3-BC39-C3D9AE792B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64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8B3DB-6BC1-4E73-9E13-9913C25A56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6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C06AE-D10B-42FE-A17F-1DC54485A1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46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DB308-3657-444D-8122-E6FFCF6532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4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692A8-C09A-452D-B653-D5B20D91E1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1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4B889-2639-41AA-A19A-D75ED88034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521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48670-1CBD-49FA-AA5B-92D6B571EC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7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6DC1D-CB8C-4422-887C-44DB8162AC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0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718A7-3987-49CE-BCE2-41D0CF4117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9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DC02A46F-7AA2-45FB-AA3B-A7DB1AAB143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Heteroskedasticity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97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179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A second is that the White test tends to have low power — a price that one has to pay for its generality.  These problems can be exacerbated by a loss of degrees of freedom if there are many explanatory variables in the original model.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584527"/>
              </p:ext>
            </p:extLst>
          </p:nvPr>
        </p:nvGraphicFramePr>
        <p:xfrm>
          <a:off x="1331913" y="4576763"/>
          <a:ext cx="308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32" name="Equation" r:id="rId3" imgW="3085920" imgH="342720" progId="Equation.3">
                  <p:embed/>
                </p:oleObj>
              </mc:Choice>
              <mc:Fallback>
                <p:oleObj name="Equation" r:id="rId3" imgW="308592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576763"/>
                        <a:ext cx="308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377638"/>
              </p:ext>
            </p:extLst>
          </p:nvPr>
        </p:nvGraphicFramePr>
        <p:xfrm>
          <a:off x="5419725" y="4578350"/>
          <a:ext cx="1752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33" name="Equation" r:id="rId5" imgW="1752480" imgH="419040" progId="Equation.3">
                  <p:embed/>
                </p:oleObj>
              </mc:Choice>
              <mc:Fallback>
                <p:oleObj name="Equation" r:id="rId5" imgW="1752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9725" y="4578350"/>
                        <a:ext cx="1752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5967413" y="205263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5967413" y="142398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7.2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8229600" y="65532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2016.05.05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7595" name="Text Box 85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17596" name="Text Box 86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The White test for </a:t>
            </a:r>
            <a:r>
              <a:rPr lang="en-US" sz="1500" b="1" dirty="0" err="1" smtClean="0"/>
              <a:t>heteroskedasticity</a:t>
            </a:r>
            <a:r>
              <a:rPr lang="en-US" sz="1500" b="1" dirty="0" smtClean="0"/>
              <a:t> </a:t>
            </a:r>
            <a:r>
              <a:rPr lang="en-US" sz="1500" b="1" dirty="0"/>
              <a:t>looks for evidence of an association between the variance of the disturbance term and the regressors without assuming any specific relationship.</a:t>
            </a:r>
            <a:endParaRPr lang="en-GB" sz="1500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2056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365125" y="637200"/>
            <a:ext cx="1573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12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MANU 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 26) =  210.73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1.1600e+11     1  1.1600e+11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1.4312e+10    26   550462775           R-squared     =  0.8902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0.8859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1.3031e+11    27  4.8264e+09           Root MSE      =   23462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MANU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 .193693   .0133428    14.52   0.000     .1662665    .2211195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603.9453   5699.677     0.11   0.916    -11111.91     12319.8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Since the variance of the disturbance term in observation </a:t>
            </a:r>
            <a:r>
              <a:rPr lang="en-US" sz="1500" b="1" i="1"/>
              <a:t>i</a:t>
            </a:r>
            <a:r>
              <a:rPr lang="en-US" sz="1500" b="1"/>
              <a:t> is unobservable, the squared residual for that observation is used as a proxy. </a:t>
            </a:r>
            <a:endParaRPr lang="en-US" sz="1500">
              <a:cs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2056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65125" y="637200"/>
            <a:ext cx="1573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12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MANU 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 26) =  210.73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1.1600e+11     1  1.1600e+11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1.4312e+10    26   550462775           R-squared     =  0.8902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0.8859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1.3031e+11    27  4.8264e+09           Root MSE      =   23462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MANU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 .193693   .0133428    14.52   0.000     .1662665    .2211195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603.9453   5699.677     0.11   0.916    -11111.91     12319.8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39676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365125" y="4115925"/>
            <a:ext cx="29484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7703" name="Rectangle 7"/>
          <p:cNvSpPr>
            <a:spLocks noChangeArrowheads="1"/>
          </p:cNvSpPr>
          <p:nvPr/>
        </p:nvSpPr>
        <p:spPr bwMode="auto">
          <a:xfrm>
            <a:off x="365125" y="3899925"/>
            <a:ext cx="24257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We will perform the test using the manufacturing and </a:t>
            </a:r>
            <a:r>
              <a:rPr lang="en-US" sz="1500" b="1" i="1"/>
              <a:t>GDP</a:t>
            </a:r>
            <a:r>
              <a:rPr lang="en-US" sz="1500" b="1"/>
              <a:t> data used to illustrate the Goldfeld</a:t>
            </a:r>
            <a:r>
              <a:rPr lang="en-US" sz="1500" b="1">
                <a:cs typeface="Arial" charset="0"/>
              </a:rPr>
              <a:t>–Quandt test.  We have regressed </a:t>
            </a:r>
            <a:r>
              <a:rPr lang="en-US" sz="1500" b="1" i="1">
                <a:cs typeface="Arial" charset="0"/>
              </a:rPr>
              <a:t>MANU</a:t>
            </a:r>
            <a:r>
              <a:rPr lang="en-US" sz="1500" b="1">
                <a:cs typeface="Arial" charset="0"/>
              </a:rPr>
              <a:t> on </a:t>
            </a:r>
            <a:r>
              <a:rPr lang="en-US" sz="1500" b="1" i="1">
                <a:cs typeface="Arial" charset="0"/>
              </a:rPr>
              <a:t>GDP</a:t>
            </a:r>
            <a:r>
              <a:rPr lang="en-US" sz="1500" b="1">
                <a:cs typeface="Arial" charset="0"/>
              </a:rPr>
              <a:t> and have saved the residuals as </a:t>
            </a:r>
            <a:r>
              <a:rPr lang="en-US" sz="1500" b="1" i="1">
                <a:cs typeface="Arial" charset="0"/>
              </a:rPr>
              <a:t>EMANU</a:t>
            </a:r>
            <a:r>
              <a:rPr lang="en-US" sz="1500" b="1">
                <a:cs typeface="Arial" charset="0"/>
              </a:rPr>
              <a:t>.  We define </a:t>
            </a:r>
            <a:r>
              <a:rPr lang="en-US" sz="1500" b="1" i="1">
                <a:cs typeface="Arial" charset="0"/>
              </a:rPr>
              <a:t>EMANUSQ</a:t>
            </a:r>
            <a:r>
              <a:rPr lang="en-US" sz="1500" b="1">
                <a:cs typeface="Arial" charset="0"/>
              </a:rPr>
              <a:t> to be the squared residual.</a:t>
            </a:r>
            <a:endParaRPr lang="en-US" sz="1500">
              <a:cs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65125" y="637200"/>
            <a:ext cx="1582738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301625" y="597600"/>
            <a:ext cx="8532813" cy="398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MANU 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 26) =  210.73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1.1600e+11     1  1.1600e+11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1.4312e+10    26   550462775           R-squared     =  0.8902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0.8859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1.3031e+11    27  4.8264e+09           Root MSE      =   23462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</a:t>
            </a:r>
            <a:r>
              <a:rPr lang="en-US" sz="1400" b="1" dirty="0">
                <a:latin typeface="Courier New" pitchFamily="49" charset="0"/>
              </a:rPr>
              <a:t>MANU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 .193693   .0133428    14.52   0.000     .1662665    .2211195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603.9453   5699.677     0.11   0.916    -11111.91     12319.8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. predict EMANU, </a:t>
            </a:r>
            <a:r>
              <a:rPr lang="en-US" sz="1400" b="1" dirty="0" err="1">
                <a:latin typeface="Courier New" pitchFamily="49" charset="0"/>
              </a:rPr>
              <a:t>resid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. gen EMANUSQ = EMANU*EMANU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test consists of regressing the squared residuals on the explanatory variables in the model, their squares, and their cross-products, omitting any duplicative variables.  (For example, the square of a dummy variable would be duplicative.)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1670400" y="4419600"/>
            <a:ext cx="5561012" cy="78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b="1" dirty="0"/>
              <a:t>Test regression: regress squared residuals</a:t>
            </a:r>
            <a:r>
              <a:rPr lang="en-US" b="1" dirty="0"/>
              <a:t> on the explanatory variables in the model, their squares, and their cross-products, omitting any duplicative variables.</a:t>
            </a:r>
            <a:r>
              <a:rPr lang="en-GB" b="1" dirty="0"/>
              <a:t> </a:t>
            </a:r>
            <a:endParaRPr lang="en-US" b="1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present case we regress </a:t>
            </a:r>
            <a:r>
              <a:rPr lang="en-GB" sz="1500" b="1" i="1"/>
              <a:t>EMANUSQ</a:t>
            </a:r>
            <a:r>
              <a:rPr lang="en-GB" sz="1500" b="1"/>
              <a:t> on </a:t>
            </a:r>
            <a:r>
              <a:rPr lang="en-GB" sz="1500" b="1" i="1"/>
              <a:t>GDP</a:t>
            </a:r>
            <a:r>
              <a:rPr lang="en-GB" sz="1500" b="1"/>
              <a:t> and its square (and a constant).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1670400" y="4419600"/>
            <a:ext cx="5561012" cy="78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b="1" dirty="0"/>
              <a:t>Test regression: regress squared residuals</a:t>
            </a:r>
            <a:r>
              <a:rPr lang="en-US" b="1" dirty="0"/>
              <a:t> on the explanatory variables in the model, their squares, and their cross-products, omitting any duplicative variables.</a:t>
            </a:r>
            <a:r>
              <a:rPr lang="en-GB" b="1" dirty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967413" y="205263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5967413" y="142398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test statistic is </a:t>
            </a:r>
            <a:r>
              <a:rPr lang="en-US" sz="1500" b="1" i="1"/>
              <a:t>nR</a:t>
            </a:r>
            <a:r>
              <a:rPr lang="en-US" sz="1500" b="1" baseline="30000"/>
              <a:t>2</a:t>
            </a:r>
            <a:r>
              <a:rPr lang="en-US" sz="1500" b="1"/>
              <a:t>, using </a:t>
            </a:r>
            <a:r>
              <a:rPr lang="en-US" sz="1500" b="1" i="1"/>
              <a:t>R</a:t>
            </a:r>
            <a:r>
              <a:rPr lang="en-US" sz="1500" b="1" baseline="30000"/>
              <a:t>2</a:t>
            </a:r>
            <a:r>
              <a:rPr lang="en-US" sz="1500" b="1"/>
              <a:t> from this regression.  Under the null hypothesis of no association, it is distributed as a chi-squared statistic with degrees of freedom equal to the number of regressors, including the constant, minus one, in large samples.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1668462" y="4420800"/>
            <a:ext cx="6637338" cy="76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GB" b="1" dirty="0"/>
              <a:t>Test statistic: </a:t>
            </a:r>
            <a:r>
              <a:rPr lang="en-US" b="1" i="1" dirty="0"/>
              <a:t>nR</a:t>
            </a:r>
            <a:r>
              <a:rPr lang="en-US" b="1" baseline="30000" dirty="0"/>
              <a:t>2</a:t>
            </a:r>
            <a:r>
              <a:rPr lang="en-US" b="1" dirty="0"/>
              <a:t>, using </a:t>
            </a:r>
            <a:r>
              <a:rPr lang="en-US" b="1" i="1" dirty="0"/>
              <a:t>R</a:t>
            </a:r>
            <a:r>
              <a:rPr lang="en-US" b="1" baseline="30000" dirty="0"/>
              <a:t>2</a:t>
            </a:r>
            <a:r>
              <a:rPr lang="en-US" b="1" dirty="0"/>
              <a:t> from this </a:t>
            </a:r>
            <a:r>
              <a:rPr lang="en-US" b="1" dirty="0" smtClean="0"/>
              <a:t>regression.</a:t>
            </a:r>
          </a:p>
          <a:p>
            <a:pPr>
              <a:spcBef>
                <a:spcPts val="0"/>
              </a:spcBef>
            </a:pPr>
            <a:r>
              <a:rPr lang="en-US" b="1" dirty="0" smtClean="0"/>
              <a:t>Under </a:t>
            </a:r>
            <a:r>
              <a:rPr lang="en-US" b="1" i="1" dirty="0"/>
              <a:t>H</a:t>
            </a:r>
            <a:r>
              <a:rPr lang="en-US" b="1" baseline="-25000" dirty="0"/>
              <a:t>0</a:t>
            </a:r>
            <a:r>
              <a:rPr lang="en-US" b="1" dirty="0"/>
              <a:t>, chi-squared statistic with degrees of freedom equal to the number of </a:t>
            </a:r>
            <a:r>
              <a:rPr lang="en-US" b="1" dirty="0" err="1"/>
              <a:t>regressors</a:t>
            </a:r>
            <a:r>
              <a:rPr lang="en-US" b="1" dirty="0"/>
              <a:t>, including the constant, minus one, in large samples.</a:t>
            </a:r>
            <a:r>
              <a:rPr lang="en-GB" b="1" dirty="0"/>
              <a:t> </a:t>
            </a:r>
            <a:endParaRPr lang="en-US" b="1" dirty="0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667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i="1" dirty="0"/>
              <a:t>R</a:t>
            </a:r>
            <a:r>
              <a:rPr lang="en-US" sz="1500" b="1" baseline="30000" dirty="0"/>
              <a:t>2</a:t>
            </a:r>
            <a:r>
              <a:rPr lang="en-US" sz="1500" b="1" dirty="0"/>
              <a:t> is 0.2114 and </a:t>
            </a:r>
            <a:r>
              <a:rPr lang="en-US" sz="1500" b="1" i="1" dirty="0"/>
              <a:t>n</a:t>
            </a:r>
            <a:r>
              <a:rPr lang="en-US" sz="1500" b="1" dirty="0"/>
              <a:t> is 28.  The test statistic is therefore 5.92.  The critical value of chi-squared with two degrees of freedom is 5.99 at the 5 percent level and so the null hypothesis of </a:t>
            </a:r>
            <a:r>
              <a:rPr lang="en-US" sz="1500" b="1" dirty="0" err="1" smtClean="0"/>
              <a:t>homoskedasticity</a:t>
            </a:r>
            <a:r>
              <a:rPr lang="en-US" sz="1500" b="1" dirty="0" smtClean="0"/>
              <a:t> </a:t>
            </a:r>
            <a:r>
              <a:rPr lang="en-US" sz="1500" b="1" dirty="0"/>
              <a:t>is not rejected.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945521"/>
              </p:ext>
            </p:extLst>
          </p:nvPr>
        </p:nvGraphicFramePr>
        <p:xfrm>
          <a:off x="1331913" y="4576763"/>
          <a:ext cx="308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20" name="Equation" r:id="rId3" imgW="3085920" imgH="342720" progId="Equation.3">
                  <p:embed/>
                </p:oleObj>
              </mc:Choice>
              <mc:Fallback>
                <p:oleObj name="Equation" r:id="rId3" imgW="308592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576763"/>
                        <a:ext cx="308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475382"/>
              </p:ext>
            </p:extLst>
          </p:nvPr>
        </p:nvGraphicFramePr>
        <p:xfrm>
          <a:off x="5419725" y="4578350"/>
          <a:ext cx="1752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21" name="Equation" r:id="rId5" imgW="1752480" imgH="419040" progId="Equation.3">
                  <p:embed/>
                </p:oleObj>
              </mc:Choice>
              <mc:Fallback>
                <p:oleObj name="Equation" r:id="rId5" imgW="1752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9725" y="4578350"/>
                        <a:ext cx="1752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5967413" y="205263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5967413" y="142398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Why has the White test failed to detect </a:t>
            </a:r>
            <a:r>
              <a:rPr lang="en-US" sz="1500" b="1" dirty="0" err="1" smtClean="0"/>
              <a:t>heteroskedasticity</a:t>
            </a:r>
            <a:r>
              <a:rPr lang="en-US" sz="1500" b="1" dirty="0" smtClean="0"/>
              <a:t> </a:t>
            </a:r>
            <a:r>
              <a:rPr lang="en-US" sz="1500" b="1" dirty="0"/>
              <a:t>when the </a:t>
            </a:r>
            <a:r>
              <a:rPr lang="en-US" sz="1500" b="1" dirty="0" err="1"/>
              <a:t>Goldfeld</a:t>
            </a:r>
            <a:r>
              <a:rPr lang="en-US" sz="1500" b="1" dirty="0"/>
              <a:t>–</a:t>
            </a:r>
            <a:r>
              <a:rPr lang="en-US" sz="1500" b="1" dirty="0" err="1"/>
              <a:t>Quandt</a:t>
            </a:r>
            <a:r>
              <a:rPr lang="en-US" sz="1500" b="1" dirty="0"/>
              <a:t> test concluded that it was present at a high level of significance?  One reason is that it is a large-sample test, and the sample is actually quite small.</a:t>
            </a:r>
            <a:endParaRPr lang="en-GB" sz="150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WHITE TEST FOR </a:t>
            </a:r>
            <a:r>
              <a:rPr lang="en-GB" sz="1800" b="1" dirty="0" smtClean="0"/>
              <a:t>HETEROSKEDASTICITY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4358373"/>
            <a:ext cx="9144000" cy="92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584527"/>
              </p:ext>
            </p:extLst>
          </p:nvPr>
        </p:nvGraphicFramePr>
        <p:xfrm>
          <a:off x="1331913" y="4576763"/>
          <a:ext cx="308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12" name="Equation" r:id="rId3" imgW="3085920" imgH="342720" progId="Equation.3">
                  <p:embed/>
                </p:oleObj>
              </mc:Choice>
              <mc:Fallback>
                <p:oleObj name="Equation" r:id="rId3" imgW="308592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576763"/>
                        <a:ext cx="308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377638"/>
              </p:ext>
            </p:extLst>
          </p:nvPr>
        </p:nvGraphicFramePr>
        <p:xfrm>
          <a:off x="5419725" y="4578350"/>
          <a:ext cx="1752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13" name="Equation" r:id="rId5" imgW="1752480" imgH="419040" progId="Equation.3">
                  <p:embed/>
                </p:oleObj>
              </mc:Choice>
              <mc:Fallback>
                <p:oleObj name="Equation" r:id="rId5" imgW="17524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9725" y="4578350"/>
                        <a:ext cx="1752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47198"/>
            <a:ext cx="9144000" cy="3700951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65125" y="637200"/>
            <a:ext cx="23034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5967413" y="205263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65125" y="922725"/>
            <a:ext cx="252571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5967413" y="1423987"/>
            <a:ext cx="2544762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301625" y="598488"/>
            <a:ext cx="8532813" cy="358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>
                <a:latin typeface="Courier New" pitchFamily="49" charset="0"/>
              </a:rPr>
              <a:t>gen GDPSQ = GDP*GDP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EMANUSQ GDP GDPSQ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 28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2,    25) =    3.35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1.3183e+19     2  6.5913e+18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0.0514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4.9179e+19    25  1.9671e+18           R-squared     =  0.2114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0.1483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6.2361e+19    27  2.3097e+18           Root MSE      = 1.4e+09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</a:t>
            </a:r>
            <a:r>
              <a:rPr lang="en-US" sz="1400" b="1" dirty="0">
                <a:latin typeface="Courier New" pitchFamily="49" charset="0"/>
              </a:rPr>
              <a:t>EMANUSQ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GDP |   6271.896   2758.253     2.27   0.032     591.1687    11952.62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GDPSQ |  -.0041155   .0022626    -1.82   0.081    -.0087754    .0005444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-4.21e+08   4.51e+08    -0.93   0.359    -1.35e+09    5.08e+08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CBF9C71-4D7D-4A44-B328-10E01769B523}"/>
</file>

<file path=customXml/itemProps2.xml><?xml version="1.0" encoding="utf-8"?>
<ds:datastoreItem xmlns:ds="http://schemas.openxmlformats.org/officeDocument/2006/customXml" ds:itemID="{1344D7F4-399B-4E28-BFB3-1DDE2BEEAB85}"/>
</file>

<file path=customXml/itemProps3.xml><?xml version="1.0" encoding="utf-8"?>
<ds:datastoreItem xmlns:ds="http://schemas.openxmlformats.org/officeDocument/2006/customXml" ds:itemID="{20CF5BC8-41CE-4927-B58E-C1A2B9FFC5F2}"/>
</file>

<file path=docProps/app.xml><?xml version="1.0" encoding="utf-8"?>
<Properties xmlns="http://schemas.openxmlformats.org/officeDocument/2006/extended-properties" xmlns:vt="http://schemas.openxmlformats.org/officeDocument/2006/docPropsVTypes">
  <TotalTime>3446</TotalTime>
  <Words>1740</Words>
  <Application>Microsoft Office PowerPoint</Application>
  <PresentationFormat>On-screen Show (4:3)</PresentationFormat>
  <Paragraphs>194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94</cp:revision>
  <dcterms:created xsi:type="dcterms:W3CDTF">1998-05-09T13:24:56Z</dcterms:created>
  <dcterms:modified xsi:type="dcterms:W3CDTF">2016-05-12T14:44:24Z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