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s/slide15.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92" r:id="rId2"/>
    <p:sldId id="457" r:id="rId3"/>
    <p:sldId id="491" r:id="rId4"/>
    <p:sldId id="482" r:id="rId5"/>
    <p:sldId id="483" r:id="rId6"/>
    <p:sldId id="481" r:id="rId7"/>
    <p:sldId id="484" r:id="rId8"/>
    <p:sldId id="479" r:id="rId9"/>
    <p:sldId id="485" r:id="rId10"/>
    <p:sldId id="486" r:id="rId11"/>
    <p:sldId id="487" r:id="rId12"/>
    <p:sldId id="488" r:id="rId13"/>
    <p:sldId id="480" r:id="rId14"/>
    <p:sldId id="489" r:id="rId15"/>
    <p:sldId id="490" r:id="rId16"/>
    <p:sldId id="284" r:id="rId1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F1F1F5"/>
    <a:srgbClr val="FBFCFF"/>
    <a:srgbClr val="FAFAFA"/>
    <a:srgbClr val="F0F0F0"/>
    <a:srgbClr val="3366FF"/>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92" autoAdjust="0"/>
    <p:restoredTop sz="94660"/>
  </p:normalViewPr>
  <p:slideViewPr>
    <p:cSldViewPr snapToGrid="0" showGuides="1">
      <p:cViewPr>
        <p:scale>
          <a:sx n="100" d="100"/>
          <a:sy n="100" d="100"/>
        </p:scale>
        <p:origin x="-2370" y="-46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87D17E1-6317-4B45-961D-7890561DB94D}" type="slidenum">
              <a:rPr lang="en-US"/>
              <a:pPr/>
              <a:t>‹#›</a:t>
            </a:fld>
            <a:endParaRPr lang="en-US"/>
          </a:p>
        </p:txBody>
      </p:sp>
    </p:spTree>
    <p:extLst>
      <p:ext uri="{BB962C8B-B14F-4D97-AF65-F5344CB8AC3E}">
        <p14:creationId xmlns:p14="http://schemas.microsoft.com/office/powerpoint/2010/main" val="1459231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664175B-A1D6-4DE0-85A5-A5D1FE23A67D}" type="slidenum">
              <a:rPr lang="en-US"/>
              <a:pPr/>
              <a:t>‹#›</a:t>
            </a:fld>
            <a:endParaRPr lang="en-US"/>
          </a:p>
        </p:txBody>
      </p:sp>
    </p:spTree>
    <p:extLst>
      <p:ext uri="{BB962C8B-B14F-4D97-AF65-F5344CB8AC3E}">
        <p14:creationId xmlns:p14="http://schemas.microsoft.com/office/powerpoint/2010/main" val="1173688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893A222-CC1F-40E7-B8D7-07F629737660}" type="slidenum">
              <a:rPr lang="en-US"/>
              <a:pPr/>
              <a:t>‹#›</a:t>
            </a:fld>
            <a:endParaRPr lang="en-US"/>
          </a:p>
        </p:txBody>
      </p:sp>
    </p:spTree>
    <p:extLst>
      <p:ext uri="{BB962C8B-B14F-4D97-AF65-F5344CB8AC3E}">
        <p14:creationId xmlns:p14="http://schemas.microsoft.com/office/powerpoint/2010/main" val="3605902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BFA0721-34AB-4DBC-BA9D-8495C0041226}" type="slidenum">
              <a:rPr lang="en-US"/>
              <a:pPr/>
              <a:t>‹#›</a:t>
            </a:fld>
            <a:endParaRPr lang="en-US"/>
          </a:p>
        </p:txBody>
      </p:sp>
    </p:spTree>
    <p:extLst>
      <p:ext uri="{BB962C8B-B14F-4D97-AF65-F5344CB8AC3E}">
        <p14:creationId xmlns:p14="http://schemas.microsoft.com/office/powerpoint/2010/main" val="328467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AA5C6BC-0DCA-4113-B74B-2E0992F442E4}" type="slidenum">
              <a:rPr lang="en-US"/>
              <a:pPr/>
              <a:t>‹#›</a:t>
            </a:fld>
            <a:endParaRPr lang="en-US"/>
          </a:p>
        </p:txBody>
      </p:sp>
    </p:spTree>
    <p:extLst>
      <p:ext uri="{BB962C8B-B14F-4D97-AF65-F5344CB8AC3E}">
        <p14:creationId xmlns:p14="http://schemas.microsoft.com/office/powerpoint/2010/main" val="3723287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CF2875A-2F82-4070-8D1F-B8EA2ADB8D54}" type="slidenum">
              <a:rPr lang="en-US"/>
              <a:pPr/>
              <a:t>‹#›</a:t>
            </a:fld>
            <a:endParaRPr lang="en-US"/>
          </a:p>
        </p:txBody>
      </p:sp>
    </p:spTree>
    <p:extLst>
      <p:ext uri="{BB962C8B-B14F-4D97-AF65-F5344CB8AC3E}">
        <p14:creationId xmlns:p14="http://schemas.microsoft.com/office/powerpoint/2010/main" val="3020493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C871274A-E548-4E28-9387-135F528C8314}" type="slidenum">
              <a:rPr lang="en-US"/>
              <a:pPr/>
              <a:t>‹#›</a:t>
            </a:fld>
            <a:endParaRPr lang="en-US"/>
          </a:p>
        </p:txBody>
      </p:sp>
    </p:spTree>
    <p:extLst>
      <p:ext uri="{BB962C8B-B14F-4D97-AF65-F5344CB8AC3E}">
        <p14:creationId xmlns:p14="http://schemas.microsoft.com/office/powerpoint/2010/main" val="2616744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6A40D66-ABCF-4AA2-9C79-22AA4A57CB61}" type="slidenum">
              <a:rPr lang="en-US"/>
              <a:pPr/>
              <a:t>‹#›</a:t>
            </a:fld>
            <a:endParaRPr lang="en-US"/>
          </a:p>
        </p:txBody>
      </p:sp>
    </p:spTree>
    <p:extLst>
      <p:ext uri="{BB962C8B-B14F-4D97-AF65-F5344CB8AC3E}">
        <p14:creationId xmlns:p14="http://schemas.microsoft.com/office/powerpoint/2010/main" val="201443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605A3B8-D9DE-4C55-B3B7-0C664D261002}" type="slidenum">
              <a:rPr lang="en-US"/>
              <a:pPr/>
              <a:t>‹#›</a:t>
            </a:fld>
            <a:endParaRPr lang="en-US"/>
          </a:p>
        </p:txBody>
      </p:sp>
    </p:spTree>
    <p:extLst>
      <p:ext uri="{BB962C8B-B14F-4D97-AF65-F5344CB8AC3E}">
        <p14:creationId xmlns:p14="http://schemas.microsoft.com/office/powerpoint/2010/main" val="631031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1FC35B5-283C-4DA1-9360-17AB961DCB01}" type="slidenum">
              <a:rPr lang="en-US"/>
              <a:pPr/>
              <a:t>‹#›</a:t>
            </a:fld>
            <a:endParaRPr lang="en-US"/>
          </a:p>
        </p:txBody>
      </p:sp>
    </p:spTree>
    <p:extLst>
      <p:ext uri="{BB962C8B-B14F-4D97-AF65-F5344CB8AC3E}">
        <p14:creationId xmlns:p14="http://schemas.microsoft.com/office/powerpoint/2010/main" val="617993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167AEE8-11C9-4405-ADCC-AA694B133E59}" type="slidenum">
              <a:rPr lang="en-US"/>
              <a:pPr/>
              <a:t>‹#›</a:t>
            </a:fld>
            <a:endParaRPr lang="en-US"/>
          </a:p>
        </p:txBody>
      </p:sp>
    </p:spTree>
    <p:extLst>
      <p:ext uri="{BB962C8B-B14F-4D97-AF65-F5344CB8AC3E}">
        <p14:creationId xmlns:p14="http://schemas.microsoft.com/office/powerpoint/2010/main" val="1472979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911954ED-D86E-4A29-ADDE-2FAE3BFD606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4.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5.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5.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7: </a:t>
            </a:r>
            <a:r>
              <a:rPr lang="en-GB" dirty="0">
                <a:solidFill>
                  <a:schemeClr val="bg1"/>
                </a:solidFill>
                <a:latin typeface="Arial" pitchFamily="34" charset="0"/>
                <a:cs typeface="Arial" pitchFamily="34" charset="0"/>
              </a:rPr>
              <a:t>Heteroskedasticity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3441873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010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9</a:t>
            </a:r>
            <a:endParaRPr lang="en-US" sz="1000" dirty="0">
              <a:solidFill>
                <a:srgbClr val="3366FF"/>
              </a:solidFill>
            </a:endParaRPr>
          </a:p>
        </p:txBody>
      </p:sp>
      <p:sp>
        <p:nvSpPr>
          <p:cNvPr id="2601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Sometimes the WLS standard error overestimates the underlying standard deviation of the distribution of the slope coefficient, sometimes it underestimates it, but there is no evident bias.  </a:t>
            </a:r>
            <a:endParaRPr lang="en-GB" b="1"/>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Rectangle 22"/>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24" name="Object 15"/>
          <p:cNvGraphicFramePr>
            <a:graphicFrameLocks noChangeAspect="1"/>
          </p:cNvGraphicFramePr>
          <p:nvPr>
            <p:extLst>
              <p:ext uri="{D42A27DB-BD31-4B8C-83A1-F6EECF244321}">
                <p14:modId xmlns:p14="http://schemas.microsoft.com/office/powerpoint/2010/main" val="4261176387"/>
              </p:ext>
            </p:extLst>
          </p:nvPr>
        </p:nvGraphicFramePr>
        <p:xfrm>
          <a:off x="882000" y="687600"/>
          <a:ext cx="7320328" cy="4759594"/>
        </p:xfrm>
        <a:graphic>
          <a:graphicData uri="http://schemas.openxmlformats.org/presentationml/2006/ole">
            <mc:AlternateContent xmlns:mc="http://schemas.openxmlformats.org/markup-compatibility/2006">
              <mc:Choice xmlns:v="urn:schemas-microsoft-com:vml" Requires="v">
                <p:oleObj spid="_x0000_s260132"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000"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Line 11"/>
          <p:cNvSpPr>
            <a:spLocks noChangeAspect="1" noChangeShapeType="1"/>
          </p:cNvSpPr>
          <p:nvPr/>
        </p:nvSpPr>
        <p:spPr bwMode="auto">
          <a:xfrm flipH="1">
            <a:off x="3665538" y="1890667"/>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Line 11"/>
          <p:cNvSpPr>
            <a:spLocks noChangeAspect="1" noChangeShapeType="1"/>
          </p:cNvSpPr>
          <p:nvPr/>
        </p:nvSpPr>
        <p:spPr bwMode="auto">
          <a:xfrm flipH="1">
            <a:off x="4681237" y="3094038"/>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 name="Rectangle 16"/>
          <p:cNvSpPr>
            <a:spLocks noChangeArrowheads="1"/>
          </p:cNvSpPr>
          <p:nvPr/>
        </p:nvSpPr>
        <p:spPr bwMode="auto">
          <a:xfrm>
            <a:off x="4163325" y="10842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8" name="Text Box 19"/>
          <p:cNvSpPr txBox="1">
            <a:spLocks noChangeArrowheads="1"/>
          </p:cNvSpPr>
          <p:nvPr/>
        </p:nvSpPr>
        <p:spPr bwMode="auto">
          <a:xfrm>
            <a:off x="4208463" y="10969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WLS</a:t>
            </a:r>
          </a:p>
          <a:p>
            <a:pPr>
              <a:spcBef>
                <a:spcPts val="300"/>
              </a:spcBef>
            </a:pPr>
            <a:r>
              <a:rPr lang="en-GB" b="1" dirty="0"/>
              <a:t>Mean of distribution = 0.226</a:t>
            </a:r>
            <a:endParaRPr lang="en-GB" dirty="0"/>
          </a:p>
          <a:p>
            <a:pPr>
              <a:spcBef>
                <a:spcPts val="300"/>
              </a:spcBef>
            </a:pPr>
            <a:r>
              <a:rPr lang="en-GB" b="1" dirty="0"/>
              <a:t>Actual </a:t>
            </a:r>
            <a:r>
              <a:rPr lang="en-GB" b="1" dirty="0" err="1"/>
              <a:t>s.d.</a:t>
            </a:r>
            <a:r>
              <a:rPr lang="en-GB" b="1" dirty="0"/>
              <a:t> = 0.227</a:t>
            </a:r>
            <a:endParaRPr lang="en-US" b="1" dirty="0"/>
          </a:p>
        </p:txBody>
      </p:sp>
      <p:sp>
        <p:nvSpPr>
          <p:cNvPr id="29" name="Rectangle 16"/>
          <p:cNvSpPr>
            <a:spLocks noChangeArrowheads="1"/>
          </p:cNvSpPr>
          <p:nvPr/>
        </p:nvSpPr>
        <p:spPr bwMode="auto">
          <a:xfrm>
            <a:off x="4956900" y="21891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Text Box 19"/>
          <p:cNvSpPr txBox="1">
            <a:spLocks noChangeArrowheads="1"/>
          </p:cNvSpPr>
          <p:nvPr/>
        </p:nvSpPr>
        <p:spPr bwMode="auto">
          <a:xfrm>
            <a:off x="4999038" y="22018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a:t>
            </a:r>
            <a:r>
              <a:rPr lang="en-GB" b="1" dirty="0" smtClean="0"/>
              <a:t>OLS</a:t>
            </a:r>
            <a:endParaRPr lang="en-GB" b="1" dirty="0"/>
          </a:p>
          <a:p>
            <a:pPr>
              <a:spcBef>
                <a:spcPts val="300"/>
              </a:spcBef>
            </a:pPr>
            <a:r>
              <a:rPr lang="en-GB" b="1" dirty="0"/>
              <a:t>Mean of distribution = </a:t>
            </a:r>
            <a:r>
              <a:rPr lang="en-GB" b="1" dirty="0" smtClean="0"/>
              <a:t>0.319</a:t>
            </a:r>
            <a:endParaRPr lang="en-GB" dirty="0"/>
          </a:p>
          <a:p>
            <a:pPr>
              <a:spcBef>
                <a:spcPts val="300"/>
              </a:spcBef>
            </a:pPr>
            <a:r>
              <a:rPr lang="en-GB" b="1" dirty="0"/>
              <a:t>Actual </a:t>
            </a:r>
            <a:r>
              <a:rPr lang="en-GB" b="1" dirty="0" err="1"/>
              <a:t>s.d.</a:t>
            </a:r>
            <a:r>
              <a:rPr lang="en-GB" b="1" dirty="0"/>
              <a:t> = </a:t>
            </a:r>
            <a:r>
              <a:rPr lang="en-GB" b="1" dirty="0" smtClean="0"/>
              <a:t>0.346</a:t>
            </a:r>
            <a:endParaRPr lang="en-US" b="1" dirty="0"/>
          </a:p>
        </p:txBody>
      </p:sp>
      <p:sp>
        <p:nvSpPr>
          <p:cNvPr id="39" name="Rectangle 13"/>
          <p:cNvSpPr>
            <a:spLocks noChangeArrowheads="1"/>
          </p:cNvSpPr>
          <p:nvPr/>
        </p:nvSpPr>
        <p:spPr bwMode="auto">
          <a:xfrm>
            <a:off x="6142039" y="4451350"/>
            <a:ext cx="1706400" cy="3175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0" name="Text Box 14"/>
          <p:cNvSpPr txBox="1">
            <a:spLocks noChangeArrowheads="1"/>
          </p:cNvSpPr>
          <p:nvPr/>
        </p:nvSpPr>
        <p:spPr bwMode="auto">
          <a:xfrm>
            <a:off x="6143626" y="4451350"/>
            <a:ext cx="17335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b="1" dirty="0"/>
              <a:t>1 million samples</a:t>
            </a:r>
            <a:endParaRPr lang="en-US" b="1" dirty="0"/>
          </a:p>
        </p:txBody>
      </p:sp>
      <p:sp>
        <p:nvSpPr>
          <p:cNvPr id="19"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112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10</a:t>
            </a:r>
            <a:endParaRPr lang="en-US" sz="1000" dirty="0">
              <a:solidFill>
                <a:srgbClr val="3366FF"/>
              </a:solidFill>
            </a:endParaRPr>
          </a:p>
        </p:txBody>
      </p:sp>
      <p:sp>
        <p:nvSpPr>
          <p:cNvPr id="2611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t>
            </a:r>
            <a:r>
              <a:rPr lang="en-GB" b="1"/>
              <a:t>standard deviation of the distribution of the OLS estimates of the slope coefficient in the first slide was 0.346, and we can see that the OLS standard error is downwards biased.  The mean of its distribution in the million samples is 0.319.</a:t>
            </a:r>
            <a:endParaRPr lang="en-GB" sz="1500" b="1"/>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Rectangle 22"/>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24" name="Object 15"/>
          <p:cNvGraphicFramePr>
            <a:graphicFrameLocks noChangeAspect="1"/>
          </p:cNvGraphicFramePr>
          <p:nvPr>
            <p:extLst>
              <p:ext uri="{D42A27DB-BD31-4B8C-83A1-F6EECF244321}">
                <p14:modId xmlns:p14="http://schemas.microsoft.com/office/powerpoint/2010/main" val="4261176387"/>
              </p:ext>
            </p:extLst>
          </p:nvPr>
        </p:nvGraphicFramePr>
        <p:xfrm>
          <a:off x="882000" y="687600"/>
          <a:ext cx="7320328" cy="4759594"/>
        </p:xfrm>
        <a:graphic>
          <a:graphicData uri="http://schemas.openxmlformats.org/presentationml/2006/ole">
            <mc:AlternateContent xmlns:mc="http://schemas.openxmlformats.org/markup-compatibility/2006">
              <mc:Choice xmlns:v="urn:schemas-microsoft-com:vml" Requires="v">
                <p:oleObj spid="_x0000_s261156"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000"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Line 11"/>
          <p:cNvSpPr>
            <a:spLocks noChangeAspect="1" noChangeShapeType="1"/>
          </p:cNvSpPr>
          <p:nvPr/>
        </p:nvSpPr>
        <p:spPr bwMode="auto">
          <a:xfrm flipH="1">
            <a:off x="3665538" y="1890667"/>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Line 11"/>
          <p:cNvSpPr>
            <a:spLocks noChangeAspect="1" noChangeShapeType="1"/>
          </p:cNvSpPr>
          <p:nvPr/>
        </p:nvSpPr>
        <p:spPr bwMode="auto">
          <a:xfrm flipH="1">
            <a:off x="4681237" y="3094038"/>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 name="Rectangle 16"/>
          <p:cNvSpPr>
            <a:spLocks noChangeArrowheads="1"/>
          </p:cNvSpPr>
          <p:nvPr/>
        </p:nvSpPr>
        <p:spPr bwMode="auto">
          <a:xfrm>
            <a:off x="4163325" y="10842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8" name="Text Box 19"/>
          <p:cNvSpPr txBox="1">
            <a:spLocks noChangeArrowheads="1"/>
          </p:cNvSpPr>
          <p:nvPr/>
        </p:nvSpPr>
        <p:spPr bwMode="auto">
          <a:xfrm>
            <a:off x="4208463" y="10969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WLS</a:t>
            </a:r>
          </a:p>
          <a:p>
            <a:pPr>
              <a:spcBef>
                <a:spcPts val="300"/>
              </a:spcBef>
            </a:pPr>
            <a:r>
              <a:rPr lang="en-GB" b="1" dirty="0"/>
              <a:t>Mean of distribution = 0.226</a:t>
            </a:r>
            <a:endParaRPr lang="en-GB" dirty="0"/>
          </a:p>
          <a:p>
            <a:pPr>
              <a:spcBef>
                <a:spcPts val="300"/>
              </a:spcBef>
            </a:pPr>
            <a:r>
              <a:rPr lang="en-GB" b="1" dirty="0"/>
              <a:t>Actual </a:t>
            </a:r>
            <a:r>
              <a:rPr lang="en-GB" b="1" dirty="0" err="1"/>
              <a:t>s.d.</a:t>
            </a:r>
            <a:r>
              <a:rPr lang="en-GB" b="1" dirty="0"/>
              <a:t> = 0.227</a:t>
            </a:r>
            <a:endParaRPr lang="en-US" b="1" dirty="0"/>
          </a:p>
        </p:txBody>
      </p:sp>
      <p:sp>
        <p:nvSpPr>
          <p:cNvPr id="29" name="Rectangle 16"/>
          <p:cNvSpPr>
            <a:spLocks noChangeArrowheads="1"/>
          </p:cNvSpPr>
          <p:nvPr/>
        </p:nvSpPr>
        <p:spPr bwMode="auto">
          <a:xfrm>
            <a:off x="4956900" y="21891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Text Box 19"/>
          <p:cNvSpPr txBox="1">
            <a:spLocks noChangeArrowheads="1"/>
          </p:cNvSpPr>
          <p:nvPr/>
        </p:nvSpPr>
        <p:spPr bwMode="auto">
          <a:xfrm>
            <a:off x="4999038" y="22018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a:t>
            </a:r>
            <a:r>
              <a:rPr lang="en-GB" b="1" dirty="0" smtClean="0"/>
              <a:t>OLS</a:t>
            </a:r>
            <a:endParaRPr lang="en-GB" b="1" dirty="0"/>
          </a:p>
          <a:p>
            <a:pPr>
              <a:spcBef>
                <a:spcPts val="300"/>
              </a:spcBef>
            </a:pPr>
            <a:r>
              <a:rPr lang="en-GB" b="1" dirty="0"/>
              <a:t>Mean of distribution = </a:t>
            </a:r>
            <a:r>
              <a:rPr lang="en-GB" b="1" dirty="0" smtClean="0"/>
              <a:t>0.319</a:t>
            </a:r>
            <a:endParaRPr lang="en-GB" dirty="0"/>
          </a:p>
          <a:p>
            <a:pPr>
              <a:spcBef>
                <a:spcPts val="300"/>
              </a:spcBef>
            </a:pPr>
            <a:r>
              <a:rPr lang="en-GB" b="1" dirty="0"/>
              <a:t>Actual </a:t>
            </a:r>
            <a:r>
              <a:rPr lang="en-GB" b="1" dirty="0" err="1"/>
              <a:t>s.d.</a:t>
            </a:r>
            <a:r>
              <a:rPr lang="en-GB" b="1" dirty="0"/>
              <a:t> = </a:t>
            </a:r>
            <a:r>
              <a:rPr lang="en-GB" b="1" dirty="0" smtClean="0"/>
              <a:t>0.346</a:t>
            </a:r>
            <a:endParaRPr lang="en-US" b="1" dirty="0"/>
          </a:p>
        </p:txBody>
      </p:sp>
      <p:sp>
        <p:nvSpPr>
          <p:cNvPr id="39" name="Rectangle 13"/>
          <p:cNvSpPr>
            <a:spLocks noChangeArrowheads="1"/>
          </p:cNvSpPr>
          <p:nvPr/>
        </p:nvSpPr>
        <p:spPr bwMode="auto">
          <a:xfrm>
            <a:off x="6142039" y="4451350"/>
            <a:ext cx="1706400" cy="3175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0" name="Text Box 14"/>
          <p:cNvSpPr txBox="1">
            <a:spLocks noChangeArrowheads="1"/>
          </p:cNvSpPr>
          <p:nvPr/>
        </p:nvSpPr>
        <p:spPr bwMode="auto">
          <a:xfrm>
            <a:off x="6143626" y="4451350"/>
            <a:ext cx="17335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b="1" dirty="0"/>
              <a:t>1 million samples</a:t>
            </a:r>
            <a:endParaRPr lang="en-US" b="1" dirty="0"/>
          </a:p>
        </p:txBody>
      </p:sp>
      <p:sp>
        <p:nvSpPr>
          <p:cNvPr id="19"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214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11</a:t>
            </a:r>
            <a:endParaRPr lang="en-US" sz="1000" dirty="0">
              <a:solidFill>
                <a:srgbClr val="3366FF"/>
              </a:solidFill>
            </a:endParaRPr>
          </a:p>
        </p:txBody>
      </p:sp>
      <p:sp>
        <p:nvSpPr>
          <p:cNvPr id="2621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Because the OLS </a:t>
            </a:r>
            <a:r>
              <a:rPr lang="en-GB" b="1" dirty="0"/>
              <a:t>standard error is downwards biased, the OLS </a:t>
            </a:r>
            <a:r>
              <a:rPr lang="en-GB" b="1" i="1" dirty="0"/>
              <a:t>t</a:t>
            </a:r>
            <a:r>
              <a:rPr lang="en-GB" b="1" dirty="0"/>
              <a:t> statistic will tend to be higher than it should be.  What happens if we use </a:t>
            </a:r>
            <a:r>
              <a:rPr lang="en-GB" b="1" dirty="0" err="1" smtClean="0"/>
              <a:t>heteroskedasticity</a:t>
            </a:r>
            <a:r>
              <a:rPr lang="en-GB" b="1" dirty="0" smtClean="0"/>
              <a:t>-consistent</a:t>
            </a:r>
            <a:r>
              <a:rPr lang="en-GB" b="1" dirty="0"/>
              <a:t>, or robust, standard errors instead?</a:t>
            </a:r>
            <a:endParaRPr lang="en-GB" sz="1500" b="1" dirty="0"/>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Rectangle 22"/>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24" name="Object 15"/>
          <p:cNvGraphicFramePr>
            <a:graphicFrameLocks noChangeAspect="1"/>
          </p:cNvGraphicFramePr>
          <p:nvPr>
            <p:extLst>
              <p:ext uri="{D42A27DB-BD31-4B8C-83A1-F6EECF244321}">
                <p14:modId xmlns:p14="http://schemas.microsoft.com/office/powerpoint/2010/main" val="4261176387"/>
              </p:ext>
            </p:extLst>
          </p:nvPr>
        </p:nvGraphicFramePr>
        <p:xfrm>
          <a:off x="882000" y="687600"/>
          <a:ext cx="7320328" cy="4759594"/>
        </p:xfrm>
        <a:graphic>
          <a:graphicData uri="http://schemas.openxmlformats.org/presentationml/2006/ole">
            <mc:AlternateContent xmlns:mc="http://schemas.openxmlformats.org/markup-compatibility/2006">
              <mc:Choice xmlns:v="urn:schemas-microsoft-com:vml" Requires="v">
                <p:oleObj spid="_x0000_s262180"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000"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Line 11"/>
          <p:cNvSpPr>
            <a:spLocks noChangeAspect="1" noChangeShapeType="1"/>
          </p:cNvSpPr>
          <p:nvPr/>
        </p:nvSpPr>
        <p:spPr bwMode="auto">
          <a:xfrm flipH="1">
            <a:off x="3665538" y="1890667"/>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Line 11"/>
          <p:cNvSpPr>
            <a:spLocks noChangeAspect="1" noChangeShapeType="1"/>
          </p:cNvSpPr>
          <p:nvPr/>
        </p:nvSpPr>
        <p:spPr bwMode="auto">
          <a:xfrm flipH="1">
            <a:off x="4681237" y="3094038"/>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 name="Rectangle 16"/>
          <p:cNvSpPr>
            <a:spLocks noChangeArrowheads="1"/>
          </p:cNvSpPr>
          <p:nvPr/>
        </p:nvSpPr>
        <p:spPr bwMode="auto">
          <a:xfrm>
            <a:off x="4163325" y="10842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8" name="Text Box 19"/>
          <p:cNvSpPr txBox="1">
            <a:spLocks noChangeArrowheads="1"/>
          </p:cNvSpPr>
          <p:nvPr/>
        </p:nvSpPr>
        <p:spPr bwMode="auto">
          <a:xfrm>
            <a:off x="4208463" y="10969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WLS</a:t>
            </a:r>
          </a:p>
          <a:p>
            <a:pPr>
              <a:spcBef>
                <a:spcPts val="300"/>
              </a:spcBef>
            </a:pPr>
            <a:r>
              <a:rPr lang="en-GB" b="1" dirty="0"/>
              <a:t>Mean of distribution = 0.226</a:t>
            </a:r>
            <a:endParaRPr lang="en-GB" dirty="0"/>
          </a:p>
          <a:p>
            <a:pPr>
              <a:spcBef>
                <a:spcPts val="300"/>
              </a:spcBef>
            </a:pPr>
            <a:r>
              <a:rPr lang="en-GB" b="1" dirty="0"/>
              <a:t>Actual </a:t>
            </a:r>
            <a:r>
              <a:rPr lang="en-GB" b="1" dirty="0" err="1"/>
              <a:t>s.d.</a:t>
            </a:r>
            <a:r>
              <a:rPr lang="en-GB" b="1" dirty="0"/>
              <a:t> = 0.227</a:t>
            </a:r>
            <a:endParaRPr lang="en-US" b="1" dirty="0"/>
          </a:p>
        </p:txBody>
      </p:sp>
      <p:sp>
        <p:nvSpPr>
          <p:cNvPr id="29" name="Rectangle 16"/>
          <p:cNvSpPr>
            <a:spLocks noChangeArrowheads="1"/>
          </p:cNvSpPr>
          <p:nvPr/>
        </p:nvSpPr>
        <p:spPr bwMode="auto">
          <a:xfrm>
            <a:off x="4956900" y="21891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Text Box 19"/>
          <p:cNvSpPr txBox="1">
            <a:spLocks noChangeArrowheads="1"/>
          </p:cNvSpPr>
          <p:nvPr/>
        </p:nvSpPr>
        <p:spPr bwMode="auto">
          <a:xfrm>
            <a:off x="4999038" y="22018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a:t>
            </a:r>
            <a:r>
              <a:rPr lang="en-GB" b="1" dirty="0" smtClean="0"/>
              <a:t>OLS</a:t>
            </a:r>
            <a:endParaRPr lang="en-GB" b="1" dirty="0"/>
          </a:p>
          <a:p>
            <a:pPr>
              <a:spcBef>
                <a:spcPts val="300"/>
              </a:spcBef>
            </a:pPr>
            <a:r>
              <a:rPr lang="en-GB" b="1" dirty="0"/>
              <a:t>Mean of distribution = </a:t>
            </a:r>
            <a:r>
              <a:rPr lang="en-GB" b="1" dirty="0" smtClean="0"/>
              <a:t>0.319</a:t>
            </a:r>
            <a:endParaRPr lang="en-GB" dirty="0"/>
          </a:p>
          <a:p>
            <a:pPr>
              <a:spcBef>
                <a:spcPts val="300"/>
              </a:spcBef>
            </a:pPr>
            <a:r>
              <a:rPr lang="en-GB" b="1" dirty="0"/>
              <a:t>Actual </a:t>
            </a:r>
            <a:r>
              <a:rPr lang="en-GB" b="1" dirty="0" err="1"/>
              <a:t>s.d.</a:t>
            </a:r>
            <a:r>
              <a:rPr lang="en-GB" b="1" dirty="0"/>
              <a:t> = </a:t>
            </a:r>
            <a:r>
              <a:rPr lang="en-GB" b="1" dirty="0" smtClean="0"/>
              <a:t>0.346</a:t>
            </a:r>
            <a:endParaRPr lang="en-US" b="1" dirty="0"/>
          </a:p>
        </p:txBody>
      </p:sp>
      <p:sp>
        <p:nvSpPr>
          <p:cNvPr id="39" name="Rectangle 13"/>
          <p:cNvSpPr>
            <a:spLocks noChangeArrowheads="1"/>
          </p:cNvSpPr>
          <p:nvPr/>
        </p:nvSpPr>
        <p:spPr bwMode="auto">
          <a:xfrm>
            <a:off x="6142039" y="4451350"/>
            <a:ext cx="1706400" cy="3175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0" name="Text Box 14"/>
          <p:cNvSpPr txBox="1">
            <a:spLocks noChangeArrowheads="1"/>
          </p:cNvSpPr>
          <p:nvPr/>
        </p:nvSpPr>
        <p:spPr bwMode="auto">
          <a:xfrm>
            <a:off x="6143626" y="4451350"/>
            <a:ext cx="17335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b="1" dirty="0"/>
              <a:t>1 million samples</a:t>
            </a:r>
            <a:endParaRPr lang="en-US" b="1" dirty="0"/>
          </a:p>
        </p:txBody>
      </p:sp>
      <p:sp>
        <p:nvSpPr>
          <p:cNvPr id="19"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395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12</a:t>
            </a:r>
            <a:endParaRPr lang="en-US" sz="1000" dirty="0">
              <a:solidFill>
                <a:srgbClr val="3366FF"/>
              </a:solidFill>
            </a:endParaRPr>
          </a:p>
        </p:txBody>
      </p:sp>
      <p:sp>
        <p:nvSpPr>
          <p:cNvPr id="25395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mean of the distribution of the robust standard errors is 0.335.  This is closer to the true standard deviation, 0.346.  But the dispersion of the robust standard errors is larger.  Hence, in this case, it is not clear that the robust standard errors are actually more reliable.  </a:t>
            </a:r>
            <a:endParaRPr lang="en-GB" b="1"/>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5" name="Rectangle 34"/>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36" name="Object 13"/>
          <p:cNvGraphicFramePr>
            <a:graphicFrameLocks noChangeAspect="1"/>
          </p:cNvGraphicFramePr>
          <p:nvPr>
            <p:extLst>
              <p:ext uri="{D42A27DB-BD31-4B8C-83A1-F6EECF244321}">
                <p14:modId xmlns:p14="http://schemas.microsoft.com/office/powerpoint/2010/main" val="3247476405"/>
              </p:ext>
            </p:extLst>
          </p:nvPr>
        </p:nvGraphicFramePr>
        <p:xfrm>
          <a:off x="882000" y="687600"/>
          <a:ext cx="7320328" cy="4759594"/>
        </p:xfrm>
        <a:graphic>
          <a:graphicData uri="http://schemas.openxmlformats.org/presentationml/2006/ole">
            <mc:AlternateContent xmlns:mc="http://schemas.openxmlformats.org/markup-compatibility/2006">
              <mc:Choice xmlns:v="urn:schemas-microsoft-com:vml" Requires="v">
                <p:oleObj spid="_x0000_s253994"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000"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 name="Line 11"/>
          <p:cNvSpPr>
            <a:spLocks noChangeAspect="1" noChangeShapeType="1"/>
          </p:cNvSpPr>
          <p:nvPr/>
        </p:nvSpPr>
        <p:spPr bwMode="auto">
          <a:xfrm flipH="1">
            <a:off x="3665538" y="1890667"/>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8" name="Line 11"/>
          <p:cNvSpPr>
            <a:spLocks noChangeAspect="1" noChangeShapeType="1"/>
          </p:cNvSpPr>
          <p:nvPr/>
        </p:nvSpPr>
        <p:spPr bwMode="auto">
          <a:xfrm flipH="1">
            <a:off x="4681237" y="3094038"/>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9" name="Rectangle 16"/>
          <p:cNvSpPr>
            <a:spLocks noChangeArrowheads="1"/>
          </p:cNvSpPr>
          <p:nvPr/>
        </p:nvSpPr>
        <p:spPr bwMode="auto">
          <a:xfrm>
            <a:off x="4163325" y="10842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 Box 19"/>
          <p:cNvSpPr txBox="1">
            <a:spLocks noChangeArrowheads="1"/>
          </p:cNvSpPr>
          <p:nvPr/>
        </p:nvSpPr>
        <p:spPr bwMode="auto">
          <a:xfrm>
            <a:off x="4208463" y="10969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WLS</a:t>
            </a:r>
          </a:p>
          <a:p>
            <a:pPr>
              <a:spcBef>
                <a:spcPts val="300"/>
              </a:spcBef>
            </a:pPr>
            <a:r>
              <a:rPr lang="en-GB" b="1" dirty="0"/>
              <a:t>Mean of distribution = 0.226</a:t>
            </a:r>
            <a:endParaRPr lang="en-GB" dirty="0"/>
          </a:p>
          <a:p>
            <a:pPr>
              <a:spcBef>
                <a:spcPts val="300"/>
              </a:spcBef>
            </a:pPr>
            <a:r>
              <a:rPr lang="en-GB" b="1" dirty="0"/>
              <a:t>Actual </a:t>
            </a:r>
            <a:r>
              <a:rPr lang="en-GB" b="1" dirty="0" err="1"/>
              <a:t>s.d.</a:t>
            </a:r>
            <a:r>
              <a:rPr lang="en-GB" b="1" dirty="0"/>
              <a:t> = 0.227</a:t>
            </a:r>
            <a:endParaRPr lang="en-US" b="1" dirty="0"/>
          </a:p>
        </p:txBody>
      </p:sp>
      <p:sp>
        <p:nvSpPr>
          <p:cNvPr id="41" name="Rectangle 16"/>
          <p:cNvSpPr>
            <a:spLocks noChangeArrowheads="1"/>
          </p:cNvSpPr>
          <p:nvPr/>
        </p:nvSpPr>
        <p:spPr bwMode="auto">
          <a:xfrm>
            <a:off x="4956900" y="21891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2" name="Text Box 19"/>
          <p:cNvSpPr txBox="1">
            <a:spLocks noChangeArrowheads="1"/>
          </p:cNvSpPr>
          <p:nvPr/>
        </p:nvSpPr>
        <p:spPr bwMode="auto">
          <a:xfrm>
            <a:off x="4999038" y="22018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a:t>
            </a:r>
            <a:r>
              <a:rPr lang="en-GB" b="1" dirty="0" smtClean="0"/>
              <a:t>OLS</a:t>
            </a:r>
            <a:endParaRPr lang="en-GB" b="1" dirty="0"/>
          </a:p>
          <a:p>
            <a:pPr>
              <a:spcBef>
                <a:spcPts val="300"/>
              </a:spcBef>
            </a:pPr>
            <a:r>
              <a:rPr lang="en-GB" b="1" dirty="0"/>
              <a:t>Mean of distribution = </a:t>
            </a:r>
            <a:r>
              <a:rPr lang="en-GB" b="1" dirty="0" smtClean="0"/>
              <a:t>0.319</a:t>
            </a:r>
            <a:endParaRPr lang="en-GB" dirty="0"/>
          </a:p>
          <a:p>
            <a:pPr>
              <a:spcBef>
                <a:spcPts val="300"/>
              </a:spcBef>
            </a:pPr>
            <a:r>
              <a:rPr lang="en-GB" b="1" dirty="0"/>
              <a:t>Actual </a:t>
            </a:r>
            <a:r>
              <a:rPr lang="en-GB" b="1" dirty="0" err="1"/>
              <a:t>s.d.</a:t>
            </a:r>
            <a:r>
              <a:rPr lang="en-GB" b="1" dirty="0"/>
              <a:t> = </a:t>
            </a:r>
            <a:r>
              <a:rPr lang="en-GB" b="1" dirty="0" smtClean="0"/>
              <a:t>0.346</a:t>
            </a:r>
            <a:endParaRPr lang="en-US" b="1" dirty="0"/>
          </a:p>
        </p:txBody>
      </p:sp>
      <p:sp>
        <p:nvSpPr>
          <p:cNvPr id="43" name="Rectangle 13"/>
          <p:cNvSpPr>
            <a:spLocks noChangeArrowheads="1"/>
          </p:cNvSpPr>
          <p:nvPr/>
        </p:nvSpPr>
        <p:spPr bwMode="auto">
          <a:xfrm>
            <a:off x="6142039" y="4451350"/>
            <a:ext cx="1706400" cy="3175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4" name="Text Box 14"/>
          <p:cNvSpPr txBox="1">
            <a:spLocks noChangeArrowheads="1"/>
          </p:cNvSpPr>
          <p:nvPr/>
        </p:nvSpPr>
        <p:spPr bwMode="auto">
          <a:xfrm>
            <a:off x="6143626" y="4451350"/>
            <a:ext cx="17335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b="1" dirty="0"/>
              <a:t>1 million samples</a:t>
            </a:r>
            <a:endParaRPr lang="en-US" b="1" dirty="0"/>
          </a:p>
        </p:txBody>
      </p:sp>
      <p:sp>
        <p:nvSpPr>
          <p:cNvPr id="45" name="Rectangle 16"/>
          <p:cNvSpPr>
            <a:spLocks noChangeArrowheads="1"/>
          </p:cNvSpPr>
          <p:nvPr/>
        </p:nvSpPr>
        <p:spPr bwMode="auto">
          <a:xfrm>
            <a:off x="5175973" y="3255962"/>
            <a:ext cx="30348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6" name="Text Box 19"/>
          <p:cNvSpPr txBox="1">
            <a:spLocks noChangeArrowheads="1"/>
          </p:cNvSpPr>
          <p:nvPr/>
        </p:nvSpPr>
        <p:spPr bwMode="auto">
          <a:xfrm>
            <a:off x="5218114" y="3268663"/>
            <a:ext cx="3078162" cy="815608"/>
          </a:xfrm>
          <a:prstGeom prst="rect">
            <a:avLst/>
          </a:prstGeom>
          <a:noFill/>
          <a:ln>
            <a:noFill/>
          </a:ln>
          <a:effectLst/>
        </p:spPr>
        <p:txBody>
          <a:bodyPr wrap="square">
            <a:spAutoFit/>
          </a:bodyPr>
          <a:lstStyle/>
          <a:p>
            <a:pPr>
              <a:spcBef>
                <a:spcPct val="50000"/>
              </a:spcBef>
            </a:pPr>
            <a:r>
              <a:rPr lang="en-GB" b="1" dirty="0" smtClean="0"/>
              <a:t>Robust </a:t>
            </a:r>
            <a:r>
              <a:rPr lang="en-GB" b="1" dirty="0" err="1" smtClean="0"/>
              <a:t>s.e</a:t>
            </a:r>
            <a:r>
              <a:rPr lang="en-GB" b="1" dirty="0" err="1"/>
              <a:t>.</a:t>
            </a:r>
            <a:r>
              <a:rPr lang="en-GB" b="1" dirty="0"/>
              <a:t> estimated using </a:t>
            </a:r>
            <a:r>
              <a:rPr lang="en-GB" b="1" dirty="0" smtClean="0"/>
              <a:t>OLS</a:t>
            </a:r>
            <a:endParaRPr lang="en-GB" b="1" dirty="0"/>
          </a:p>
          <a:p>
            <a:pPr>
              <a:spcBef>
                <a:spcPts val="300"/>
              </a:spcBef>
            </a:pPr>
            <a:r>
              <a:rPr lang="en-GB" b="1" dirty="0"/>
              <a:t>Mean of distribution = </a:t>
            </a:r>
            <a:r>
              <a:rPr lang="en-GB" b="1" dirty="0" smtClean="0"/>
              <a:t>0.335</a:t>
            </a:r>
            <a:endParaRPr lang="en-GB" dirty="0"/>
          </a:p>
          <a:p>
            <a:pPr>
              <a:spcBef>
                <a:spcPts val="300"/>
              </a:spcBef>
            </a:pPr>
            <a:r>
              <a:rPr lang="en-GB" b="1" dirty="0"/>
              <a:t>Actual </a:t>
            </a:r>
            <a:r>
              <a:rPr lang="en-GB" b="1" dirty="0" err="1"/>
              <a:t>s.d.</a:t>
            </a:r>
            <a:r>
              <a:rPr lang="en-GB" b="1" dirty="0"/>
              <a:t> = </a:t>
            </a:r>
            <a:r>
              <a:rPr lang="en-GB" b="1" dirty="0" smtClean="0"/>
              <a:t>0.346</a:t>
            </a:r>
            <a:endParaRPr lang="en-US" b="1" dirty="0"/>
          </a:p>
        </p:txBody>
      </p:sp>
      <p:sp>
        <p:nvSpPr>
          <p:cNvPr id="47" name="Line 11"/>
          <p:cNvSpPr>
            <a:spLocks noChangeAspect="1" noChangeShapeType="1"/>
          </p:cNvSpPr>
          <p:nvPr/>
        </p:nvSpPr>
        <p:spPr bwMode="auto">
          <a:xfrm flipH="1">
            <a:off x="5471812" y="4160838"/>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317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13</a:t>
            </a:r>
            <a:endParaRPr lang="en-US" sz="1000" dirty="0">
              <a:solidFill>
                <a:srgbClr val="3366FF"/>
              </a:solidFill>
            </a:endParaRPr>
          </a:p>
        </p:txBody>
      </p:sp>
      <p:sp>
        <p:nvSpPr>
          <p:cNvPr id="26317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Robust standard errors are valid only in large samples.  For small samples, their properties are unknown and they could actually be more misleading than the ordinary OLS standard errors.  </a:t>
            </a:r>
            <a:endParaRPr lang="en-GB" b="1"/>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6" name="Rectangle 35"/>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37" name="Object 13"/>
          <p:cNvGraphicFramePr>
            <a:graphicFrameLocks noChangeAspect="1"/>
          </p:cNvGraphicFramePr>
          <p:nvPr>
            <p:extLst>
              <p:ext uri="{D42A27DB-BD31-4B8C-83A1-F6EECF244321}">
                <p14:modId xmlns:p14="http://schemas.microsoft.com/office/powerpoint/2010/main" val="3247476405"/>
              </p:ext>
            </p:extLst>
          </p:nvPr>
        </p:nvGraphicFramePr>
        <p:xfrm>
          <a:off x="882000" y="687600"/>
          <a:ext cx="7320328" cy="4759594"/>
        </p:xfrm>
        <a:graphic>
          <a:graphicData uri="http://schemas.openxmlformats.org/presentationml/2006/ole">
            <mc:AlternateContent xmlns:mc="http://schemas.openxmlformats.org/markup-compatibility/2006">
              <mc:Choice xmlns:v="urn:schemas-microsoft-com:vml" Requires="v">
                <p:oleObj spid="_x0000_s263205"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000"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 name="Line 11"/>
          <p:cNvSpPr>
            <a:spLocks noChangeAspect="1" noChangeShapeType="1"/>
          </p:cNvSpPr>
          <p:nvPr/>
        </p:nvSpPr>
        <p:spPr bwMode="auto">
          <a:xfrm flipH="1">
            <a:off x="3665538" y="1890667"/>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9" name="Line 11"/>
          <p:cNvSpPr>
            <a:spLocks noChangeAspect="1" noChangeShapeType="1"/>
          </p:cNvSpPr>
          <p:nvPr/>
        </p:nvSpPr>
        <p:spPr bwMode="auto">
          <a:xfrm flipH="1">
            <a:off x="4681237" y="3094038"/>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0" name="Rectangle 16"/>
          <p:cNvSpPr>
            <a:spLocks noChangeArrowheads="1"/>
          </p:cNvSpPr>
          <p:nvPr/>
        </p:nvSpPr>
        <p:spPr bwMode="auto">
          <a:xfrm>
            <a:off x="4163325" y="10842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1" name="Text Box 19"/>
          <p:cNvSpPr txBox="1">
            <a:spLocks noChangeArrowheads="1"/>
          </p:cNvSpPr>
          <p:nvPr/>
        </p:nvSpPr>
        <p:spPr bwMode="auto">
          <a:xfrm>
            <a:off x="4208463" y="10969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WLS</a:t>
            </a:r>
          </a:p>
          <a:p>
            <a:pPr>
              <a:spcBef>
                <a:spcPts val="300"/>
              </a:spcBef>
            </a:pPr>
            <a:r>
              <a:rPr lang="en-GB" b="1" dirty="0"/>
              <a:t>Mean of distribution = 0.226</a:t>
            </a:r>
            <a:endParaRPr lang="en-GB" dirty="0"/>
          </a:p>
          <a:p>
            <a:pPr>
              <a:spcBef>
                <a:spcPts val="300"/>
              </a:spcBef>
            </a:pPr>
            <a:r>
              <a:rPr lang="en-GB" b="1" dirty="0"/>
              <a:t>Actual </a:t>
            </a:r>
            <a:r>
              <a:rPr lang="en-GB" b="1" dirty="0" err="1"/>
              <a:t>s.d.</a:t>
            </a:r>
            <a:r>
              <a:rPr lang="en-GB" b="1" dirty="0"/>
              <a:t> = 0.227</a:t>
            </a:r>
            <a:endParaRPr lang="en-US" b="1" dirty="0"/>
          </a:p>
        </p:txBody>
      </p:sp>
      <p:sp>
        <p:nvSpPr>
          <p:cNvPr id="42" name="Rectangle 16"/>
          <p:cNvSpPr>
            <a:spLocks noChangeArrowheads="1"/>
          </p:cNvSpPr>
          <p:nvPr/>
        </p:nvSpPr>
        <p:spPr bwMode="auto">
          <a:xfrm>
            <a:off x="4956900" y="21891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Text Box 19"/>
          <p:cNvSpPr txBox="1">
            <a:spLocks noChangeArrowheads="1"/>
          </p:cNvSpPr>
          <p:nvPr/>
        </p:nvSpPr>
        <p:spPr bwMode="auto">
          <a:xfrm>
            <a:off x="4999038" y="22018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a:t>
            </a:r>
            <a:r>
              <a:rPr lang="en-GB" b="1" dirty="0" smtClean="0"/>
              <a:t>OLS</a:t>
            </a:r>
            <a:endParaRPr lang="en-GB" b="1" dirty="0"/>
          </a:p>
          <a:p>
            <a:pPr>
              <a:spcBef>
                <a:spcPts val="300"/>
              </a:spcBef>
            </a:pPr>
            <a:r>
              <a:rPr lang="en-GB" b="1" dirty="0"/>
              <a:t>Mean of distribution = </a:t>
            </a:r>
            <a:r>
              <a:rPr lang="en-GB" b="1" dirty="0" smtClean="0"/>
              <a:t>0.319</a:t>
            </a:r>
            <a:endParaRPr lang="en-GB" dirty="0"/>
          </a:p>
          <a:p>
            <a:pPr>
              <a:spcBef>
                <a:spcPts val="300"/>
              </a:spcBef>
            </a:pPr>
            <a:r>
              <a:rPr lang="en-GB" b="1" dirty="0"/>
              <a:t>Actual </a:t>
            </a:r>
            <a:r>
              <a:rPr lang="en-GB" b="1" dirty="0" err="1"/>
              <a:t>s.d.</a:t>
            </a:r>
            <a:r>
              <a:rPr lang="en-GB" b="1" dirty="0"/>
              <a:t> = </a:t>
            </a:r>
            <a:r>
              <a:rPr lang="en-GB" b="1" dirty="0" smtClean="0"/>
              <a:t>0.346</a:t>
            </a:r>
            <a:endParaRPr lang="en-US" b="1" dirty="0"/>
          </a:p>
        </p:txBody>
      </p:sp>
      <p:sp>
        <p:nvSpPr>
          <p:cNvPr id="44" name="Rectangle 13"/>
          <p:cNvSpPr>
            <a:spLocks noChangeArrowheads="1"/>
          </p:cNvSpPr>
          <p:nvPr/>
        </p:nvSpPr>
        <p:spPr bwMode="auto">
          <a:xfrm>
            <a:off x="6142039" y="4451350"/>
            <a:ext cx="1706400" cy="3175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5" name="Text Box 14"/>
          <p:cNvSpPr txBox="1">
            <a:spLocks noChangeArrowheads="1"/>
          </p:cNvSpPr>
          <p:nvPr/>
        </p:nvSpPr>
        <p:spPr bwMode="auto">
          <a:xfrm>
            <a:off x="6143626" y="4451350"/>
            <a:ext cx="17335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b="1" dirty="0"/>
              <a:t>1 million samples</a:t>
            </a:r>
            <a:endParaRPr lang="en-US" b="1" dirty="0"/>
          </a:p>
        </p:txBody>
      </p:sp>
      <p:sp>
        <p:nvSpPr>
          <p:cNvPr id="46" name="Rectangle 16"/>
          <p:cNvSpPr>
            <a:spLocks noChangeArrowheads="1"/>
          </p:cNvSpPr>
          <p:nvPr/>
        </p:nvSpPr>
        <p:spPr bwMode="auto">
          <a:xfrm>
            <a:off x="5175973" y="3255962"/>
            <a:ext cx="30348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7" name="Text Box 19"/>
          <p:cNvSpPr txBox="1">
            <a:spLocks noChangeArrowheads="1"/>
          </p:cNvSpPr>
          <p:nvPr/>
        </p:nvSpPr>
        <p:spPr bwMode="auto">
          <a:xfrm>
            <a:off x="5218114" y="3268663"/>
            <a:ext cx="3078162" cy="815608"/>
          </a:xfrm>
          <a:prstGeom prst="rect">
            <a:avLst/>
          </a:prstGeom>
          <a:noFill/>
          <a:ln>
            <a:noFill/>
          </a:ln>
          <a:effectLst/>
        </p:spPr>
        <p:txBody>
          <a:bodyPr wrap="square">
            <a:spAutoFit/>
          </a:bodyPr>
          <a:lstStyle/>
          <a:p>
            <a:pPr>
              <a:spcBef>
                <a:spcPct val="50000"/>
              </a:spcBef>
            </a:pPr>
            <a:r>
              <a:rPr lang="en-GB" b="1" dirty="0" smtClean="0"/>
              <a:t>Robust </a:t>
            </a:r>
            <a:r>
              <a:rPr lang="en-GB" b="1" dirty="0" err="1" smtClean="0"/>
              <a:t>s.e</a:t>
            </a:r>
            <a:r>
              <a:rPr lang="en-GB" b="1" dirty="0" err="1"/>
              <a:t>.</a:t>
            </a:r>
            <a:r>
              <a:rPr lang="en-GB" b="1" dirty="0"/>
              <a:t> estimated using </a:t>
            </a:r>
            <a:r>
              <a:rPr lang="en-GB" b="1" dirty="0" smtClean="0"/>
              <a:t>OLS</a:t>
            </a:r>
            <a:endParaRPr lang="en-GB" b="1" dirty="0"/>
          </a:p>
          <a:p>
            <a:pPr>
              <a:spcBef>
                <a:spcPts val="300"/>
              </a:spcBef>
            </a:pPr>
            <a:r>
              <a:rPr lang="en-GB" b="1" dirty="0"/>
              <a:t>Mean of distribution = </a:t>
            </a:r>
            <a:r>
              <a:rPr lang="en-GB" b="1" dirty="0" smtClean="0"/>
              <a:t>0.335</a:t>
            </a:r>
            <a:endParaRPr lang="en-GB" dirty="0"/>
          </a:p>
          <a:p>
            <a:pPr>
              <a:spcBef>
                <a:spcPts val="300"/>
              </a:spcBef>
            </a:pPr>
            <a:r>
              <a:rPr lang="en-GB" b="1" dirty="0"/>
              <a:t>Actual </a:t>
            </a:r>
            <a:r>
              <a:rPr lang="en-GB" b="1" dirty="0" err="1"/>
              <a:t>s.d.</a:t>
            </a:r>
            <a:r>
              <a:rPr lang="en-GB" b="1" dirty="0"/>
              <a:t> = </a:t>
            </a:r>
            <a:r>
              <a:rPr lang="en-GB" b="1" dirty="0" smtClean="0"/>
              <a:t>0.346</a:t>
            </a:r>
            <a:endParaRPr lang="en-US" b="1" dirty="0"/>
          </a:p>
        </p:txBody>
      </p:sp>
      <p:sp>
        <p:nvSpPr>
          <p:cNvPr id="48" name="Line 11"/>
          <p:cNvSpPr>
            <a:spLocks noChangeAspect="1" noChangeShapeType="1"/>
          </p:cNvSpPr>
          <p:nvPr/>
        </p:nvSpPr>
        <p:spPr bwMode="auto">
          <a:xfrm flipH="1">
            <a:off x="5471812" y="4160838"/>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6419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14</a:t>
            </a:r>
            <a:endParaRPr lang="en-US" sz="1000" dirty="0">
              <a:solidFill>
                <a:srgbClr val="3366FF"/>
              </a:solidFill>
            </a:endParaRPr>
          </a:p>
        </p:txBody>
      </p:sp>
      <p:sp>
        <p:nvSpPr>
          <p:cNvPr id="26419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could investigate this </a:t>
            </a:r>
            <a:r>
              <a:rPr lang="en-GB" b="1"/>
              <a:t>In the case of the present model </a:t>
            </a:r>
            <a:r>
              <a:rPr lang="en-GB" sz="1500" b="1"/>
              <a:t>by making the sample larger or smaller than the 50 observations used in each sample in this simulation.  </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graphicFrame>
        <p:nvGraphicFramePr>
          <p:cNvPr id="23" name="Object 13"/>
          <p:cNvGraphicFramePr>
            <a:graphicFrameLocks noChangeAspect="1"/>
          </p:cNvGraphicFramePr>
          <p:nvPr>
            <p:extLst>
              <p:ext uri="{D42A27DB-BD31-4B8C-83A1-F6EECF244321}">
                <p14:modId xmlns:p14="http://schemas.microsoft.com/office/powerpoint/2010/main" val="1259379050"/>
              </p:ext>
            </p:extLst>
          </p:nvPr>
        </p:nvGraphicFramePr>
        <p:xfrm>
          <a:off x="882000" y="687600"/>
          <a:ext cx="7320328" cy="4759594"/>
        </p:xfrm>
        <a:graphic>
          <a:graphicData uri="http://schemas.openxmlformats.org/presentationml/2006/ole">
            <mc:AlternateContent xmlns:mc="http://schemas.openxmlformats.org/markup-compatibility/2006">
              <mc:Choice xmlns:v="urn:schemas-microsoft-com:vml" Requires="v">
                <p:oleObj spid="_x0000_s264230"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000"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Line 11"/>
          <p:cNvSpPr>
            <a:spLocks noChangeAspect="1" noChangeShapeType="1"/>
          </p:cNvSpPr>
          <p:nvPr/>
        </p:nvSpPr>
        <p:spPr bwMode="auto">
          <a:xfrm flipH="1">
            <a:off x="3665538" y="1890667"/>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 name="Line 11"/>
          <p:cNvSpPr>
            <a:spLocks noChangeAspect="1" noChangeShapeType="1"/>
          </p:cNvSpPr>
          <p:nvPr/>
        </p:nvSpPr>
        <p:spPr bwMode="auto">
          <a:xfrm flipH="1">
            <a:off x="4681237" y="3094038"/>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Rectangle 16"/>
          <p:cNvSpPr>
            <a:spLocks noChangeArrowheads="1"/>
          </p:cNvSpPr>
          <p:nvPr/>
        </p:nvSpPr>
        <p:spPr bwMode="auto">
          <a:xfrm>
            <a:off x="4163325" y="10842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7" name="Text Box 19"/>
          <p:cNvSpPr txBox="1">
            <a:spLocks noChangeArrowheads="1"/>
          </p:cNvSpPr>
          <p:nvPr/>
        </p:nvSpPr>
        <p:spPr bwMode="auto">
          <a:xfrm>
            <a:off x="4208463" y="10969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WLS</a:t>
            </a:r>
          </a:p>
          <a:p>
            <a:pPr>
              <a:spcBef>
                <a:spcPts val="300"/>
              </a:spcBef>
            </a:pPr>
            <a:r>
              <a:rPr lang="en-GB" b="1" dirty="0"/>
              <a:t>Mean of distribution = 0.226</a:t>
            </a:r>
            <a:endParaRPr lang="en-GB" dirty="0"/>
          </a:p>
          <a:p>
            <a:pPr>
              <a:spcBef>
                <a:spcPts val="300"/>
              </a:spcBef>
            </a:pPr>
            <a:r>
              <a:rPr lang="en-GB" b="1" dirty="0"/>
              <a:t>Actual </a:t>
            </a:r>
            <a:r>
              <a:rPr lang="en-GB" b="1" dirty="0" err="1"/>
              <a:t>s.d.</a:t>
            </a:r>
            <a:r>
              <a:rPr lang="en-GB" b="1" dirty="0"/>
              <a:t> = 0.227</a:t>
            </a:r>
            <a:endParaRPr lang="en-US" b="1" dirty="0"/>
          </a:p>
        </p:txBody>
      </p:sp>
      <p:sp>
        <p:nvSpPr>
          <p:cNvPr id="28" name="Rectangle 16"/>
          <p:cNvSpPr>
            <a:spLocks noChangeArrowheads="1"/>
          </p:cNvSpPr>
          <p:nvPr/>
        </p:nvSpPr>
        <p:spPr bwMode="auto">
          <a:xfrm>
            <a:off x="4956900" y="21891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9" name="Text Box 19"/>
          <p:cNvSpPr txBox="1">
            <a:spLocks noChangeArrowheads="1"/>
          </p:cNvSpPr>
          <p:nvPr/>
        </p:nvSpPr>
        <p:spPr bwMode="auto">
          <a:xfrm>
            <a:off x="4999038" y="22018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a:t>
            </a:r>
            <a:r>
              <a:rPr lang="en-GB" b="1" dirty="0" smtClean="0"/>
              <a:t>OLS</a:t>
            </a:r>
            <a:endParaRPr lang="en-GB" b="1" dirty="0"/>
          </a:p>
          <a:p>
            <a:pPr>
              <a:spcBef>
                <a:spcPts val="300"/>
              </a:spcBef>
            </a:pPr>
            <a:r>
              <a:rPr lang="en-GB" b="1" dirty="0"/>
              <a:t>Mean of distribution = </a:t>
            </a:r>
            <a:r>
              <a:rPr lang="en-GB" b="1" dirty="0" smtClean="0"/>
              <a:t>0.319</a:t>
            </a:r>
            <a:endParaRPr lang="en-GB" dirty="0"/>
          </a:p>
          <a:p>
            <a:pPr>
              <a:spcBef>
                <a:spcPts val="300"/>
              </a:spcBef>
            </a:pPr>
            <a:r>
              <a:rPr lang="en-GB" b="1" dirty="0"/>
              <a:t>Actual </a:t>
            </a:r>
            <a:r>
              <a:rPr lang="en-GB" b="1" dirty="0" err="1"/>
              <a:t>s.d.</a:t>
            </a:r>
            <a:r>
              <a:rPr lang="en-GB" b="1" dirty="0"/>
              <a:t> = </a:t>
            </a:r>
            <a:r>
              <a:rPr lang="en-GB" b="1" dirty="0" smtClean="0"/>
              <a:t>0.346</a:t>
            </a:r>
            <a:endParaRPr lang="en-US" b="1" dirty="0"/>
          </a:p>
        </p:txBody>
      </p:sp>
      <p:sp>
        <p:nvSpPr>
          <p:cNvPr id="30" name="Rectangle 13"/>
          <p:cNvSpPr>
            <a:spLocks noChangeArrowheads="1"/>
          </p:cNvSpPr>
          <p:nvPr/>
        </p:nvSpPr>
        <p:spPr bwMode="auto">
          <a:xfrm>
            <a:off x="6142039" y="4451350"/>
            <a:ext cx="1706400" cy="3175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31" name="Text Box 14"/>
          <p:cNvSpPr txBox="1">
            <a:spLocks noChangeArrowheads="1"/>
          </p:cNvSpPr>
          <p:nvPr/>
        </p:nvSpPr>
        <p:spPr bwMode="auto">
          <a:xfrm>
            <a:off x="6143626" y="4451350"/>
            <a:ext cx="17335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b="1" dirty="0"/>
              <a:t>1 million samples</a:t>
            </a:r>
            <a:endParaRPr lang="en-US" b="1" dirty="0"/>
          </a:p>
        </p:txBody>
      </p:sp>
      <p:sp>
        <p:nvSpPr>
          <p:cNvPr id="32" name="Rectangle 16"/>
          <p:cNvSpPr>
            <a:spLocks noChangeArrowheads="1"/>
          </p:cNvSpPr>
          <p:nvPr/>
        </p:nvSpPr>
        <p:spPr bwMode="auto">
          <a:xfrm>
            <a:off x="5175973" y="3255962"/>
            <a:ext cx="30348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3" name="Text Box 19"/>
          <p:cNvSpPr txBox="1">
            <a:spLocks noChangeArrowheads="1"/>
          </p:cNvSpPr>
          <p:nvPr/>
        </p:nvSpPr>
        <p:spPr bwMode="auto">
          <a:xfrm>
            <a:off x="5218114" y="3268663"/>
            <a:ext cx="3078162" cy="815608"/>
          </a:xfrm>
          <a:prstGeom prst="rect">
            <a:avLst/>
          </a:prstGeom>
          <a:noFill/>
          <a:ln>
            <a:noFill/>
          </a:ln>
          <a:effectLst/>
        </p:spPr>
        <p:txBody>
          <a:bodyPr wrap="square">
            <a:spAutoFit/>
          </a:bodyPr>
          <a:lstStyle/>
          <a:p>
            <a:pPr>
              <a:spcBef>
                <a:spcPct val="50000"/>
              </a:spcBef>
            </a:pPr>
            <a:r>
              <a:rPr lang="en-GB" b="1" dirty="0" smtClean="0"/>
              <a:t>Robust </a:t>
            </a:r>
            <a:r>
              <a:rPr lang="en-GB" b="1" dirty="0" err="1" smtClean="0"/>
              <a:t>s.e</a:t>
            </a:r>
            <a:r>
              <a:rPr lang="en-GB" b="1" dirty="0" err="1"/>
              <a:t>.</a:t>
            </a:r>
            <a:r>
              <a:rPr lang="en-GB" b="1" dirty="0"/>
              <a:t> estimated using </a:t>
            </a:r>
            <a:r>
              <a:rPr lang="en-GB" b="1" dirty="0" smtClean="0"/>
              <a:t>OLS</a:t>
            </a:r>
            <a:endParaRPr lang="en-GB" b="1" dirty="0"/>
          </a:p>
          <a:p>
            <a:pPr>
              <a:spcBef>
                <a:spcPts val="300"/>
              </a:spcBef>
            </a:pPr>
            <a:r>
              <a:rPr lang="en-GB" b="1" dirty="0"/>
              <a:t>Mean of distribution = </a:t>
            </a:r>
            <a:r>
              <a:rPr lang="en-GB" b="1" dirty="0" smtClean="0"/>
              <a:t>0.335</a:t>
            </a:r>
            <a:endParaRPr lang="en-GB" dirty="0"/>
          </a:p>
          <a:p>
            <a:pPr>
              <a:spcBef>
                <a:spcPts val="300"/>
              </a:spcBef>
            </a:pPr>
            <a:r>
              <a:rPr lang="en-GB" b="1" dirty="0"/>
              <a:t>Actual </a:t>
            </a:r>
            <a:r>
              <a:rPr lang="en-GB" b="1" dirty="0" err="1"/>
              <a:t>s.d.</a:t>
            </a:r>
            <a:r>
              <a:rPr lang="en-GB" b="1" dirty="0"/>
              <a:t> = </a:t>
            </a:r>
            <a:r>
              <a:rPr lang="en-GB" b="1" dirty="0" smtClean="0"/>
              <a:t>0.346</a:t>
            </a:r>
            <a:endParaRPr lang="en-US" b="1" dirty="0"/>
          </a:p>
        </p:txBody>
      </p:sp>
      <p:sp>
        <p:nvSpPr>
          <p:cNvPr id="34" name="Line 11"/>
          <p:cNvSpPr>
            <a:spLocks noChangeAspect="1" noChangeShapeType="1"/>
          </p:cNvSpPr>
          <p:nvPr/>
        </p:nvSpPr>
        <p:spPr bwMode="auto">
          <a:xfrm flipH="1">
            <a:off x="5471812" y="4160838"/>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7.3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a:solidFill>
                  <a:schemeClr val="bg1"/>
                </a:solidFill>
                <a:hlinkClick r:id="rId2"/>
              </a:rPr>
              <a:t>http://www.oxfordtextbooks.co.uk/orc/dougherty5e/</a:t>
            </a:r>
            <a:r>
              <a:rPr lang="en-GB" sz="1200" b="1" dirty="0"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244408" y="6553200"/>
            <a:ext cx="82339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2016.05.06</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2452" name="Text Box 4"/>
          <p:cNvSpPr txBox="1">
            <a:spLocks noChangeArrowheads="1"/>
          </p:cNvSpPr>
          <p:nvPr/>
        </p:nvSpPr>
        <p:spPr bwMode="auto">
          <a:xfrm>
            <a:off x="8683625" y="6600825"/>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a:t>
            </a:r>
            <a:endParaRPr lang="en-US" sz="1000">
              <a:solidFill>
                <a:srgbClr val="3366FF"/>
              </a:solidFill>
            </a:endParaRPr>
          </a:p>
        </p:txBody>
      </p:sp>
      <p:sp>
        <p:nvSpPr>
          <p:cNvPr id="2324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will illustrate the </a:t>
            </a:r>
            <a:r>
              <a:rPr lang="en-GB" sz="1500" b="1" dirty="0" err="1" smtClean="0"/>
              <a:t>heteroskedasticity</a:t>
            </a:r>
            <a:r>
              <a:rPr lang="en-GB" sz="1500" b="1" dirty="0" smtClean="0"/>
              <a:t> </a:t>
            </a:r>
            <a:r>
              <a:rPr lang="en-GB" sz="1500" b="1" dirty="0"/>
              <a:t>theory with a Monte Carlo </a:t>
            </a:r>
            <a:r>
              <a:rPr lang="en-GB" sz="1500" b="1" dirty="0" smtClean="0"/>
              <a:t>simulation.</a:t>
            </a:r>
            <a:endParaRPr lang="en-GB" b="1" dirty="0"/>
          </a:p>
        </p:txBody>
      </p:sp>
      <p:sp>
        <p:nvSpPr>
          <p:cNvPr id="232458"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
        <p:nvSpPr>
          <p:cNvPr id="19" name="Rectangle 18"/>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20" name="Object 23"/>
          <p:cNvGraphicFramePr>
            <a:graphicFrameLocks noChangeAspect="1"/>
          </p:cNvGraphicFramePr>
          <p:nvPr>
            <p:extLst>
              <p:ext uri="{D42A27DB-BD31-4B8C-83A1-F6EECF244321}">
                <p14:modId xmlns:p14="http://schemas.microsoft.com/office/powerpoint/2010/main" val="1509711417"/>
              </p:ext>
            </p:extLst>
          </p:nvPr>
        </p:nvGraphicFramePr>
        <p:xfrm>
          <a:off x="882000" y="687600"/>
          <a:ext cx="7320328" cy="4759594"/>
        </p:xfrm>
        <a:graphic>
          <a:graphicData uri="http://schemas.openxmlformats.org/presentationml/2006/ole">
            <mc:AlternateContent xmlns:mc="http://schemas.openxmlformats.org/markup-compatibility/2006">
              <mc:Choice xmlns:v="urn:schemas-microsoft-com:vml" Requires="v">
                <p:oleObj spid="_x0000_s232498"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000"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 name="Line 27"/>
          <p:cNvSpPr>
            <a:spLocks noChangeShapeType="1"/>
          </p:cNvSpPr>
          <p:nvPr/>
        </p:nvSpPr>
        <p:spPr bwMode="auto">
          <a:xfrm flipV="1">
            <a:off x="6400800" y="2058988"/>
            <a:ext cx="0" cy="792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Line 28"/>
          <p:cNvSpPr>
            <a:spLocks noChangeShapeType="1"/>
          </p:cNvSpPr>
          <p:nvPr/>
        </p:nvSpPr>
        <p:spPr bwMode="auto">
          <a:xfrm>
            <a:off x="6400800" y="2989263"/>
            <a:ext cx="0" cy="792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Rectangle 22"/>
          <p:cNvSpPr>
            <a:spLocks noChangeArrowheads="1"/>
          </p:cNvSpPr>
          <p:nvPr/>
        </p:nvSpPr>
        <p:spPr bwMode="auto">
          <a:xfrm>
            <a:off x="6511925" y="1940720"/>
            <a:ext cx="1386000" cy="52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Text Box 26"/>
          <p:cNvSpPr txBox="1">
            <a:spLocks noChangeArrowheads="1"/>
          </p:cNvSpPr>
          <p:nvPr/>
        </p:nvSpPr>
        <p:spPr bwMode="auto">
          <a:xfrm>
            <a:off x="6529388" y="1978025"/>
            <a:ext cx="1512887" cy="460502"/>
          </a:xfrm>
          <a:prstGeom prst="rect">
            <a:avLst/>
          </a:prstGeom>
          <a:noFill/>
          <a:ln>
            <a:noFill/>
          </a:ln>
          <a:effectLst/>
        </p:spPr>
        <p:txBody>
          <a:bodyPr tIns="36000" bIns="36000">
            <a:spAutoFit/>
          </a:bodyPr>
          <a:lstStyle/>
          <a:p>
            <a:pPr>
              <a:spcBef>
                <a:spcPct val="50000"/>
              </a:spcBef>
            </a:pPr>
            <a:r>
              <a:rPr lang="en-GB" b="1" dirty="0"/>
              <a:t>1 standard</a:t>
            </a:r>
          </a:p>
          <a:p>
            <a:pPr>
              <a:lnSpc>
                <a:spcPct val="80000"/>
              </a:lnSpc>
            </a:pPr>
            <a:r>
              <a:rPr lang="en-GB" b="1" dirty="0"/>
              <a:t>deviation of </a:t>
            </a:r>
            <a:r>
              <a:rPr lang="en-GB" b="1" i="1" dirty="0"/>
              <a:t>u</a:t>
            </a:r>
            <a:endParaRPr lang="en-US" b="1" dirty="0"/>
          </a:p>
        </p:txBody>
      </p:sp>
      <p:sp>
        <p:nvSpPr>
          <p:cNvPr id="16" name="Rectangle 16"/>
          <p:cNvSpPr>
            <a:spLocks noChangeArrowheads="1"/>
          </p:cNvSpPr>
          <p:nvPr/>
        </p:nvSpPr>
        <p:spPr bwMode="auto">
          <a:xfrm>
            <a:off x="1682750" y="1265237"/>
            <a:ext cx="2038350" cy="978693"/>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Text Box 13"/>
          <p:cNvSpPr txBox="1">
            <a:spLocks noChangeArrowheads="1"/>
          </p:cNvSpPr>
          <p:nvPr/>
        </p:nvSpPr>
        <p:spPr bwMode="auto">
          <a:xfrm>
            <a:off x="1730375" y="1274763"/>
            <a:ext cx="2041525" cy="887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1pPr>
            <a:lvl2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2pPr>
            <a:lvl3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3pPr>
            <a:lvl4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4pPr>
            <a:lvl5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5pPr>
            <a:lvl6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6pPr>
            <a:lvl7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7pPr>
            <a:lvl8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8pPr>
            <a:lvl9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9pPr>
          </a:lstStyle>
          <a:p>
            <a:pPr>
              <a:lnSpc>
                <a:spcPct val="120000"/>
              </a:lnSpc>
            </a:pPr>
            <a:r>
              <a:rPr lang="en-GB" sz="1600" b="1" i="1" dirty="0" smtClean="0">
                <a:latin typeface="Arial" charset="0"/>
              </a:rPr>
              <a:t>Y</a:t>
            </a:r>
            <a:r>
              <a:rPr lang="en-GB" sz="1600" b="1" i="1" baseline="-25000" dirty="0" smtClean="0">
                <a:latin typeface="Arial" charset="0"/>
              </a:rPr>
              <a:t>i</a:t>
            </a:r>
            <a:r>
              <a:rPr lang="en-GB" sz="1600" b="1" dirty="0" smtClean="0">
                <a:latin typeface="Arial" charset="0"/>
              </a:rPr>
              <a:t> </a:t>
            </a:r>
            <a:r>
              <a:rPr lang="en-GB" sz="1600" b="1" dirty="0">
                <a:latin typeface="Arial" charset="0"/>
              </a:rPr>
              <a:t>= 10 + 2.0</a:t>
            </a:r>
            <a:r>
              <a:rPr lang="en-GB" sz="1600" b="1" i="1" dirty="0">
                <a:latin typeface="Arial" charset="0"/>
              </a:rPr>
              <a:t>X</a:t>
            </a:r>
            <a:r>
              <a:rPr lang="en-GB" sz="1600" b="1" i="1" baseline="-25000" dirty="0">
                <a:latin typeface="Arial" charset="0"/>
              </a:rPr>
              <a:t>i</a:t>
            </a:r>
            <a:r>
              <a:rPr lang="en-GB" sz="1600" b="1" dirty="0">
                <a:latin typeface="Arial" charset="0"/>
              </a:rPr>
              <a:t> + </a:t>
            </a:r>
            <a:r>
              <a:rPr lang="en-GB" sz="1600" b="1" i="1" dirty="0" err="1">
                <a:latin typeface="Arial" charset="0"/>
              </a:rPr>
              <a:t>u</a:t>
            </a:r>
            <a:r>
              <a:rPr lang="en-GB" sz="1600" b="1" i="1" baseline="-25000" dirty="0" err="1">
                <a:latin typeface="Arial" charset="0"/>
              </a:rPr>
              <a:t>i</a:t>
            </a:r>
            <a:r>
              <a:rPr lang="en-GB" sz="1600" b="1" dirty="0">
                <a:latin typeface="Arial" charset="0"/>
              </a:rPr>
              <a:t>    </a:t>
            </a:r>
            <a:r>
              <a:rPr lang="en-GB" sz="1600" b="1" i="1" dirty="0">
                <a:latin typeface="Arial" charset="0"/>
              </a:rPr>
              <a:t>X</a:t>
            </a:r>
            <a:r>
              <a:rPr lang="en-GB" sz="1600" b="1" i="1" baseline="-25000" dirty="0">
                <a:latin typeface="Arial" charset="0"/>
              </a:rPr>
              <a:t>i</a:t>
            </a:r>
            <a:r>
              <a:rPr lang="en-GB" sz="1600" b="1" dirty="0">
                <a:latin typeface="Arial" charset="0"/>
              </a:rPr>
              <a:t> = {5,6, ..., 54}    </a:t>
            </a:r>
            <a:endParaRPr lang="en-GB" sz="1600" b="1" dirty="0" smtClean="0">
              <a:latin typeface="Arial" charset="0"/>
            </a:endParaRPr>
          </a:p>
          <a:p>
            <a:pPr>
              <a:lnSpc>
                <a:spcPct val="120000"/>
              </a:lnSpc>
            </a:pPr>
            <a:r>
              <a:rPr lang="en-GB" sz="1600" b="1" i="1" dirty="0" err="1" smtClean="0">
                <a:latin typeface="Arial" charset="0"/>
              </a:rPr>
              <a:t>u</a:t>
            </a:r>
            <a:r>
              <a:rPr lang="en-GB" sz="1600" b="1" i="1" baseline="-25000" dirty="0" err="1" smtClean="0">
                <a:latin typeface="Arial" charset="0"/>
              </a:rPr>
              <a:t>i</a:t>
            </a:r>
            <a:r>
              <a:rPr lang="en-GB" sz="1600" b="1" dirty="0" smtClean="0">
                <a:latin typeface="Arial" charset="0"/>
              </a:rPr>
              <a:t> </a:t>
            </a:r>
            <a:r>
              <a:rPr lang="en-GB" sz="1600" b="1" dirty="0">
                <a:latin typeface="Arial" charset="0"/>
              </a:rPr>
              <a:t>= </a:t>
            </a:r>
            <a:r>
              <a:rPr lang="en-GB" sz="1600" b="1" i="1" dirty="0" err="1">
                <a:latin typeface="Arial" charset="0"/>
              </a:rPr>
              <a:t>X</a:t>
            </a:r>
            <a:r>
              <a:rPr lang="en-GB" sz="1600" b="1" i="1" baseline="-25000" dirty="0" err="1">
                <a:latin typeface="Arial" charset="0"/>
              </a:rPr>
              <a:t>i</a:t>
            </a:r>
            <a:r>
              <a:rPr lang="en-GB" sz="1600" b="1" i="1" dirty="0" err="1">
                <a:latin typeface="Symbol" pitchFamily="18" charset="2"/>
              </a:rPr>
              <a:t>e</a:t>
            </a:r>
            <a:r>
              <a:rPr lang="en-GB" sz="1600" b="1" i="1" baseline="-25000" dirty="0" err="1">
                <a:latin typeface="Arial" charset="0"/>
              </a:rPr>
              <a:t>i</a:t>
            </a:r>
            <a:r>
              <a:rPr lang="en-GB" sz="1600" b="1" dirty="0">
                <a:latin typeface="Arial" charset="0"/>
              </a:rPr>
              <a:t>   </a:t>
            </a:r>
            <a:r>
              <a:rPr lang="en-GB" sz="1600" b="1" i="1" dirty="0" err="1">
                <a:latin typeface="Symbol" pitchFamily="18" charset="2"/>
              </a:rPr>
              <a:t>e</a:t>
            </a:r>
            <a:r>
              <a:rPr lang="en-GB" sz="1600" b="1" i="1" baseline="-25000" dirty="0" err="1">
                <a:latin typeface="Arial" charset="0"/>
              </a:rPr>
              <a:t>i</a:t>
            </a:r>
            <a:r>
              <a:rPr lang="en-GB" sz="1600" b="1" dirty="0">
                <a:latin typeface="Arial" charset="0"/>
              </a:rPr>
              <a:t> ~ </a:t>
            </a:r>
            <a:r>
              <a:rPr lang="en-GB" sz="1600" b="1" i="1" dirty="0">
                <a:latin typeface="Arial" charset="0"/>
              </a:rPr>
              <a:t>N</a:t>
            </a:r>
            <a:r>
              <a:rPr lang="en-GB" sz="1600" b="1" dirty="0">
                <a:latin typeface="Arial" charset="0"/>
              </a:rPr>
              <a:t>(0,1)</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245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a:t>
            </a:r>
            <a:endParaRPr lang="en-US" sz="1000" dirty="0">
              <a:solidFill>
                <a:srgbClr val="3366FF"/>
              </a:solidFill>
            </a:endParaRPr>
          </a:p>
        </p:txBody>
      </p:sp>
      <p:sp>
        <p:nvSpPr>
          <p:cNvPr id="2324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dirty="0" smtClean="0"/>
              <a:t>Y</a:t>
            </a:r>
            <a:r>
              <a:rPr lang="en-GB" sz="1500" b="1" dirty="0" smtClean="0"/>
              <a:t> </a:t>
            </a:r>
            <a:r>
              <a:rPr lang="en-GB" sz="1500" b="1" dirty="0"/>
              <a:t>= 10 + </a:t>
            </a:r>
            <a:r>
              <a:rPr lang="en-GB" sz="1500" b="1" dirty="0" smtClean="0"/>
              <a:t>2</a:t>
            </a:r>
            <a:r>
              <a:rPr lang="en-GB" sz="1500" b="1" i="1" dirty="0" smtClean="0"/>
              <a:t>X</a:t>
            </a:r>
            <a:r>
              <a:rPr lang="en-GB" sz="1500" b="1" dirty="0" smtClean="0"/>
              <a:t> + </a:t>
            </a:r>
            <a:r>
              <a:rPr lang="en-GB" sz="1500" b="1" i="1" dirty="0" smtClean="0"/>
              <a:t>u</a:t>
            </a:r>
            <a:r>
              <a:rPr lang="en-GB" sz="1500" b="1" dirty="0" smtClean="0"/>
              <a:t>, </a:t>
            </a:r>
            <a:r>
              <a:rPr lang="en-GB" sz="1500" b="1" dirty="0"/>
              <a:t>the data for </a:t>
            </a:r>
            <a:r>
              <a:rPr lang="en-GB" sz="1500" b="1" i="1" dirty="0"/>
              <a:t>X</a:t>
            </a:r>
            <a:r>
              <a:rPr lang="en-GB" sz="1500" b="1" dirty="0"/>
              <a:t> are the integers from 5 to 54, and </a:t>
            </a:r>
            <a:r>
              <a:rPr lang="en-GB" sz="1500" b="1" i="1" dirty="0"/>
              <a:t>u</a:t>
            </a:r>
            <a:r>
              <a:rPr lang="en-GB" sz="1500" b="1" dirty="0"/>
              <a:t> = </a:t>
            </a:r>
            <a:r>
              <a:rPr lang="en-GB" sz="1500" b="1" i="1" dirty="0" err="1"/>
              <a:t>X</a:t>
            </a:r>
            <a:r>
              <a:rPr lang="en-GB" sz="1500" b="1" i="1" dirty="0" err="1">
                <a:latin typeface="Symbol" pitchFamily="18" charset="2"/>
              </a:rPr>
              <a:t>e</a:t>
            </a:r>
            <a:r>
              <a:rPr lang="en-GB" sz="1500" b="1" dirty="0"/>
              <a:t>, where </a:t>
            </a:r>
            <a:r>
              <a:rPr lang="en-GB" sz="1500" b="1" i="1" dirty="0">
                <a:latin typeface="Symbol" pitchFamily="18" charset="2"/>
              </a:rPr>
              <a:t>e</a:t>
            </a:r>
            <a:r>
              <a:rPr lang="en-GB" sz="1500" b="1" dirty="0"/>
              <a:t> is </a:t>
            </a:r>
            <a:r>
              <a:rPr lang="en-GB" sz="1500" b="1" dirty="0" err="1"/>
              <a:t>iid</a:t>
            </a:r>
            <a:r>
              <a:rPr lang="en-GB" sz="1500" b="1" dirty="0"/>
              <a:t> </a:t>
            </a:r>
            <a:r>
              <a:rPr lang="en-GB" sz="1500" b="1" i="1" dirty="0"/>
              <a:t>N</a:t>
            </a:r>
            <a:r>
              <a:rPr lang="en-GB" sz="1500" b="1" dirty="0"/>
              <a:t>(0,1) (identically and independently distributed, drawn from a normal distribution with zero mean and unit variance). </a:t>
            </a:r>
            <a:endParaRPr lang="en-GB" b="1" dirty="0"/>
          </a:p>
        </p:txBody>
      </p:sp>
      <p:sp>
        <p:nvSpPr>
          <p:cNvPr id="21" name="Rectangle 20"/>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26" name="Object 23"/>
          <p:cNvGraphicFramePr>
            <a:graphicFrameLocks noChangeAspect="1"/>
          </p:cNvGraphicFramePr>
          <p:nvPr>
            <p:extLst>
              <p:ext uri="{D42A27DB-BD31-4B8C-83A1-F6EECF244321}">
                <p14:modId xmlns:p14="http://schemas.microsoft.com/office/powerpoint/2010/main" val="2038625539"/>
              </p:ext>
            </p:extLst>
          </p:nvPr>
        </p:nvGraphicFramePr>
        <p:xfrm>
          <a:off x="882000" y="687600"/>
          <a:ext cx="7320328" cy="4759594"/>
        </p:xfrm>
        <a:graphic>
          <a:graphicData uri="http://schemas.openxmlformats.org/presentationml/2006/ole">
            <mc:AlternateContent xmlns:mc="http://schemas.openxmlformats.org/markup-compatibility/2006">
              <mc:Choice xmlns:v="urn:schemas-microsoft-com:vml" Requires="v">
                <p:oleObj spid="_x0000_s265236"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000"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 name="Line 27"/>
          <p:cNvSpPr>
            <a:spLocks noChangeShapeType="1"/>
          </p:cNvSpPr>
          <p:nvPr/>
        </p:nvSpPr>
        <p:spPr bwMode="auto">
          <a:xfrm flipV="1">
            <a:off x="6400800" y="2058988"/>
            <a:ext cx="0" cy="792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8" name="Line 28"/>
          <p:cNvSpPr>
            <a:spLocks noChangeShapeType="1"/>
          </p:cNvSpPr>
          <p:nvPr/>
        </p:nvSpPr>
        <p:spPr bwMode="auto">
          <a:xfrm>
            <a:off x="6400800" y="2989263"/>
            <a:ext cx="0" cy="792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9" name="Rectangle 28"/>
          <p:cNvSpPr>
            <a:spLocks noChangeArrowheads="1"/>
          </p:cNvSpPr>
          <p:nvPr/>
        </p:nvSpPr>
        <p:spPr bwMode="auto">
          <a:xfrm>
            <a:off x="6511925" y="1940720"/>
            <a:ext cx="1386000" cy="52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0" name="Text Box 26"/>
          <p:cNvSpPr txBox="1">
            <a:spLocks noChangeArrowheads="1"/>
          </p:cNvSpPr>
          <p:nvPr/>
        </p:nvSpPr>
        <p:spPr bwMode="auto">
          <a:xfrm>
            <a:off x="6529388" y="1978025"/>
            <a:ext cx="1512887" cy="460502"/>
          </a:xfrm>
          <a:prstGeom prst="rect">
            <a:avLst/>
          </a:prstGeom>
          <a:noFill/>
          <a:ln>
            <a:noFill/>
          </a:ln>
          <a:effectLst/>
        </p:spPr>
        <p:txBody>
          <a:bodyPr tIns="36000" bIns="36000">
            <a:spAutoFit/>
          </a:bodyPr>
          <a:lstStyle/>
          <a:p>
            <a:pPr>
              <a:spcBef>
                <a:spcPct val="50000"/>
              </a:spcBef>
            </a:pPr>
            <a:r>
              <a:rPr lang="en-GB" b="1" dirty="0"/>
              <a:t>1 standard</a:t>
            </a:r>
          </a:p>
          <a:p>
            <a:pPr>
              <a:lnSpc>
                <a:spcPct val="80000"/>
              </a:lnSpc>
            </a:pPr>
            <a:r>
              <a:rPr lang="en-GB" b="1" dirty="0"/>
              <a:t>deviation of </a:t>
            </a:r>
            <a:r>
              <a:rPr lang="en-GB" b="1" i="1" dirty="0"/>
              <a:t>u</a:t>
            </a:r>
            <a:endParaRPr lang="en-US" b="1" dirty="0"/>
          </a:p>
        </p:txBody>
      </p:sp>
      <p:sp>
        <p:nvSpPr>
          <p:cNvPr id="16" name="Rectangle 16"/>
          <p:cNvSpPr>
            <a:spLocks noChangeArrowheads="1"/>
          </p:cNvSpPr>
          <p:nvPr/>
        </p:nvSpPr>
        <p:spPr bwMode="auto">
          <a:xfrm>
            <a:off x="1682750" y="1265237"/>
            <a:ext cx="2038350" cy="978693"/>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Text Box 13"/>
          <p:cNvSpPr txBox="1">
            <a:spLocks noChangeArrowheads="1"/>
          </p:cNvSpPr>
          <p:nvPr/>
        </p:nvSpPr>
        <p:spPr bwMode="auto">
          <a:xfrm>
            <a:off x="1730375" y="1274763"/>
            <a:ext cx="2041525" cy="887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1pPr>
            <a:lvl2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2pPr>
            <a:lvl3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3pPr>
            <a:lvl4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4pPr>
            <a:lvl5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5pPr>
            <a:lvl6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6pPr>
            <a:lvl7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7pPr>
            <a:lvl8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8pPr>
            <a:lvl9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9pPr>
          </a:lstStyle>
          <a:p>
            <a:pPr>
              <a:lnSpc>
                <a:spcPct val="120000"/>
              </a:lnSpc>
            </a:pPr>
            <a:r>
              <a:rPr lang="en-GB" sz="1600" b="1" i="1" dirty="0" smtClean="0">
                <a:latin typeface="Arial" charset="0"/>
              </a:rPr>
              <a:t>Y</a:t>
            </a:r>
            <a:r>
              <a:rPr lang="en-GB" sz="1600" b="1" i="1" baseline="-25000" dirty="0" smtClean="0">
                <a:latin typeface="Arial" charset="0"/>
              </a:rPr>
              <a:t>i</a:t>
            </a:r>
            <a:r>
              <a:rPr lang="en-GB" sz="1600" b="1" dirty="0" smtClean="0">
                <a:latin typeface="Arial" charset="0"/>
              </a:rPr>
              <a:t> </a:t>
            </a:r>
            <a:r>
              <a:rPr lang="en-GB" sz="1600" b="1" dirty="0">
                <a:latin typeface="Arial" charset="0"/>
              </a:rPr>
              <a:t>= 10 + 2.0</a:t>
            </a:r>
            <a:r>
              <a:rPr lang="en-GB" sz="1600" b="1" i="1" dirty="0">
                <a:latin typeface="Arial" charset="0"/>
              </a:rPr>
              <a:t>X</a:t>
            </a:r>
            <a:r>
              <a:rPr lang="en-GB" sz="1600" b="1" i="1" baseline="-25000" dirty="0">
                <a:latin typeface="Arial" charset="0"/>
              </a:rPr>
              <a:t>i</a:t>
            </a:r>
            <a:r>
              <a:rPr lang="en-GB" sz="1600" b="1" dirty="0">
                <a:latin typeface="Arial" charset="0"/>
              </a:rPr>
              <a:t> + </a:t>
            </a:r>
            <a:r>
              <a:rPr lang="en-GB" sz="1600" b="1" i="1" dirty="0" err="1">
                <a:latin typeface="Arial" charset="0"/>
              </a:rPr>
              <a:t>u</a:t>
            </a:r>
            <a:r>
              <a:rPr lang="en-GB" sz="1600" b="1" i="1" baseline="-25000" dirty="0" err="1">
                <a:latin typeface="Arial" charset="0"/>
              </a:rPr>
              <a:t>i</a:t>
            </a:r>
            <a:r>
              <a:rPr lang="en-GB" sz="1600" b="1" dirty="0">
                <a:latin typeface="Arial" charset="0"/>
              </a:rPr>
              <a:t>    </a:t>
            </a:r>
            <a:r>
              <a:rPr lang="en-GB" sz="1600" b="1" i="1" dirty="0">
                <a:latin typeface="Arial" charset="0"/>
              </a:rPr>
              <a:t>X</a:t>
            </a:r>
            <a:r>
              <a:rPr lang="en-GB" sz="1600" b="1" i="1" baseline="-25000" dirty="0">
                <a:latin typeface="Arial" charset="0"/>
              </a:rPr>
              <a:t>i</a:t>
            </a:r>
            <a:r>
              <a:rPr lang="en-GB" sz="1600" b="1" dirty="0">
                <a:latin typeface="Arial" charset="0"/>
              </a:rPr>
              <a:t> = {5,6, ..., 54}    </a:t>
            </a:r>
            <a:endParaRPr lang="en-GB" sz="1600" b="1" dirty="0" smtClean="0">
              <a:latin typeface="Arial" charset="0"/>
            </a:endParaRPr>
          </a:p>
          <a:p>
            <a:pPr>
              <a:lnSpc>
                <a:spcPct val="120000"/>
              </a:lnSpc>
            </a:pPr>
            <a:r>
              <a:rPr lang="en-GB" sz="1600" b="1" i="1" dirty="0" err="1" smtClean="0">
                <a:latin typeface="Arial" charset="0"/>
              </a:rPr>
              <a:t>u</a:t>
            </a:r>
            <a:r>
              <a:rPr lang="en-GB" sz="1600" b="1" i="1" baseline="-25000" dirty="0" err="1" smtClean="0">
                <a:latin typeface="Arial" charset="0"/>
              </a:rPr>
              <a:t>i</a:t>
            </a:r>
            <a:r>
              <a:rPr lang="en-GB" sz="1600" b="1" dirty="0" smtClean="0">
                <a:latin typeface="Arial" charset="0"/>
              </a:rPr>
              <a:t> </a:t>
            </a:r>
            <a:r>
              <a:rPr lang="en-GB" sz="1600" b="1" dirty="0">
                <a:latin typeface="Arial" charset="0"/>
              </a:rPr>
              <a:t>= </a:t>
            </a:r>
            <a:r>
              <a:rPr lang="en-GB" sz="1600" b="1" i="1" dirty="0" err="1">
                <a:latin typeface="Arial" charset="0"/>
              </a:rPr>
              <a:t>X</a:t>
            </a:r>
            <a:r>
              <a:rPr lang="en-GB" sz="1600" b="1" i="1" baseline="-25000" dirty="0" err="1">
                <a:latin typeface="Arial" charset="0"/>
              </a:rPr>
              <a:t>i</a:t>
            </a:r>
            <a:r>
              <a:rPr lang="en-GB" sz="1600" b="1" i="1" dirty="0" err="1">
                <a:latin typeface="Symbol" pitchFamily="18" charset="2"/>
              </a:rPr>
              <a:t>e</a:t>
            </a:r>
            <a:r>
              <a:rPr lang="en-GB" sz="1600" b="1" i="1" baseline="-25000" dirty="0" err="1">
                <a:latin typeface="Arial" charset="0"/>
              </a:rPr>
              <a:t>i</a:t>
            </a:r>
            <a:r>
              <a:rPr lang="en-GB" sz="1600" b="1" dirty="0">
                <a:latin typeface="Arial" charset="0"/>
              </a:rPr>
              <a:t>   </a:t>
            </a:r>
            <a:r>
              <a:rPr lang="en-GB" sz="1600" b="1" i="1" dirty="0" err="1">
                <a:latin typeface="Symbol" pitchFamily="18" charset="2"/>
              </a:rPr>
              <a:t>e</a:t>
            </a:r>
            <a:r>
              <a:rPr lang="en-GB" sz="1600" b="1" i="1" baseline="-25000" dirty="0" err="1">
                <a:latin typeface="Arial" charset="0"/>
              </a:rPr>
              <a:t>i</a:t>
            </a:r>
            <a:r>
              <a:rPr lang="en-GB" sz="1600" b="1" dirty="0">
                <a:latin typeface="Arial" charset="0"/>
              </a:rPr>
              <a:t> ~ </a:t>
            </a:r>
            <a:r>
              <a:rPr lang="en-GB" sz="1600" b="1" i="1" dirty="0">
                <a:latin typeface="Arial" charset="0"/>
              </a:rPr>
              <a:t>N</a:t>
            </a:r>
            <a:r>
              <a:rPr lang="en-GB" sz="1600" b="1" dirty="0">
                <a:latin typeface="Arial" charset="0"/>
              </a:rPr>
              <a:t>(0,1)</a:t>
            </a:r>
          </a:p>
        </p:txBody>
      </p:sp>
      <p:sp>
        <p:nvSpPr>
          <p:cNvPr id="15"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Tree>
    <p:extLst>
      <p:ext uri="{BB962C8B-B14F-4D97-AF65-F5344CB8AC3E}">
        <p14:creationId xmlns:p14="http://schemas.microsoft.com/office/powerpoint/2010/main" val="5280745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600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a:t>
            </a:r>
            <a:endParaRPr lang="en-US" sz="1000" dirty="0">
              <a:solidFill>
                <a:srgbClr val="3366FF"/>
              </a:solidFill>
            </a:endParaRPr>
          </a:p>
        </p:txBody>
      </p:sp>
      <p:sp>
        <p:nvSpPr>
          <p:cNvPr id="2560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blue circles give the nonstochastic component of </a:t>
            </a:r>
            <a:r>
              <a:rPr lang="en-GB" sz="1500" b="1" i="1"/>
              <a:t>Y</a:t>
            </a:r>
            <a:r>
              <a:rPr lang="en-GB" sz="1500" b="1"/>
              <a:t> in the observations.  The lines give the points one standard deviation of </a:t>
            </a:r>
            <a:r>
              <a:rPr lang="en-GB" sz="1500" b="1" i="1"/>
              <a:t>u</a:t>
            </a:r>
            <a:r>
              <a:rPr lang="en-GB" sz="1500" b="1"/>
              <a:t> above and below the nonstochastic component of </a:t>
            </a:r>
            <a:r>
              <a:rPr lang="en-GB" sz="1500" b="1" i="1"/>
              <a:t>Y</a:t>
            </a:r>
            <a:r>
              <a:rPr lang="en-GB" sz="1500" b="1"/>
              <a:t>  and show how the distribution of </a:t>
            </a:r>
            <a:r>
              <a:rPr lang="en-GB" sz="1500" b="1" i="1"/>
              <a:t>Y</a:t>
            </a:r>
            <a:r>
              <a:rPr lang="en-GB" sz="1500" b="1"/>
              <a:t> spreads in the vertical dimension as </a:t>
            </a:r>
            <a:r>
              <a:rPr lang="en-GB" sz="1500" b="1" i="1"/>
              <a:t>X</a:t>
            </a:r>
            <a:r>
              <a:rPr lang="en-GB" sz="1500" b="1"/>
              <a:t> increases.</a:t>
            </a:r>
            <a:endParaRPr lang="en-GB" b="1"/>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Rectangle 20"/>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26" name="Object 23"/>
          <p:cNvGraphicFramePr>
            <a:graphicFrameLocks noChangeAspect="1"/>
          </p:cNvGraphicFramePr>
          <p:nvPr>
            <p:extLst>
              <p:ext uri="{D42A27DB-BD31-4B8C-83A1-F6EECF244321}">
                <p14:modId xmlns:p14="http://schemas.microsoft.com/office/powerpoint/2010/main" val="1509711417"/>
              </p:ext>
            </p:extLst>
          </p:nvPr>
        </p:nvGraphicFramePr>
        <p:xfrm>
          <a:off x="882000" y="687600"/>
          <a:ext cx="7320328" cy="4759594"/>
        </p:xfrm>
        <a:graphic>
          <a:graphicData uri="http://schemas.openxmlformats.org/presentationml/2006/ole">
            <mc:AlternateContent xmlns:mc="http://schemas.openxmlformats.org/markup-compatibility/2006">
              <mc:Choice xmlns:v="urn:schemas-microsoft-com:vml" Requires="v">
                <p:oleObj spid="_x0000_s256031"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000"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 name="Line 27"/>
          <p:cNvSpPr>
            <a:spLocks noChangeShapeType="1"/>
          </p:cNvSpPr>
          <p:nvPr/>
        </p:nvSpPr>
        <p:spPr bwMode="auto">
          <a:xfrm flipV="1">
            <a:off x="6400800" y="2058988"/>
            <a:ext cx="0" cy="792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8" name="Line 28"/>
          <p:cNvSpPr>
            <a:spLocks noChangeShapeType="1"/>
          </p:cNvSpPr>
          <p:nvPr/>
        </p:nvSpPr>
        <p:spPr bwMode="auto">
          <a:xfrm>
            <a:off x="6400800" y="2989263"/>
            <a:ext cx="0" cy="792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9" name="Rectangle 28"/>
          <p:cNvSpPr>
            <a:spLocks noChangeArrowheads="1"/>
          </p:cNvSpPr>
          <p:nvPr/>
        </p:nvSpPr>
        <p:spPr bwMode="auto">
          <a:xfrm>
            <a:off x="6511925" y="1940720"/>
            <a:ext cx="1386000" cy="52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0" name="Text Box 26"/>
          <p:cNvSpPr txBox="1">
            <a:spLocks noChangeArrowheads="1"/>
          </p:cNvSpPr>
          <p:nvPr/>
        </p:nvSpPr>
        <p:spPr bwMode="auto">
          <a:xfrm>
            <a:off x="6529388" y="1978025"/>
            <a:ext cx="1512887" cy="460502"/>
          </a:xfrm>
          <a:prstGeom prst="rect">
            <a:avLst/>
          </a:prstGeom>
          <a:noFill/>
          <a:ln>
            <a:noFill/>
          </a:ln>
          <a:effectLst/>
        </p:spPr>
        <p:txBody>
          <a:bodyPr tIns="36000" bIns="36000">
            <a:spAutoFit/>
          </a:bodyPr>
          <a:lstStyle/>
          <a:p>
            <a:pPr>
              <a:spcBef>
                <a:spcPct val="50000"/>
              </a:spcBef>
            </a:pPr>
            <a:r>
              <a:rPr lang="en-GB" b="1" dirty="0"/>
              <a:t>1 standard</a:t>
            </a:r>
          </a:p>
          <a:p>
            <a:pPr>
              <a:lnSpc>
                <a:spcPct val="80000"/>
              </a:lnSpc>
            </a:pPr>
            <a:r>
              <a:rPr lang="en-GB" b="1" dirty="0"/>
              <a:t>deviation of </a:t>
            </a:r>
            <a:r>
              <a:rPr lang="en-GB" b="1" i="1" dirty="0"/>
              <a:t>u</a:t>
            </a:r>
            <a:endParaRPr lang="en-US" b="1" dirty="0"/>
          </a:p>
        </p:txBody>
      </p:sp>
      <p:sp>
        <p:nvSpPr>
          <p:cNvPr id="16" name="Rectangle 16"/>
          <p:cNvSpPr>
            <a:spLocks noChangeArrowheads="1"/>
          </p:cNvSpPr>
          <p:nvPr/>
        </p:nvSpPr>
        <p:spPr bwMode="auto">
          <a:xfrm>
            <a:off x="1682750" y="1265237"/>
            <a:ext cx="2038350" cy="978693"/>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Text Box 13"/>
          <p:cNvSpPr txBox="1">
            <a:spLocks noChangeArrowheads="1"/>
          </p:cNvSpPr>
          <p:nvPr/>
        </p:nvSpPr>
        <p:spPr bwMode="auto">
          <a:xfrm>
            <a:off x="1730375" y="1274763"/>
            <a:ext cx="2041525" cy="887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1pPr>
            <a:lvl2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2pPr>
            <a:lvl3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3pPr>
            <a:lvl4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4pPr>
            <a:lvl5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5pPr>
            <a:lvl6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6pPr>
            <a:lvl7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7pPr>
            <a:lvl8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8pPr>
            <a:lvl9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9pPr>
          </a:lstStyle>
          <a:p>
            <a:pPr>
              <a:lnSpc>
                <a:spcPct val="120000"/>
              </a:lnSpc>
            </a:pPr>
            <a:r>
              <a:rPr lang="en-GB" sz="1600" b="1" i="1" dirty="0" smtClean="0">
                <a:latin typeface="Arial" charset="0"/>
              </a:rPr>
              <a:t>Y</a:t>
            </a:r>
            <a:r>
              <a:rPr lang="en-GB" sz="1600" b="1" i="1" baseline="-25000" dirty="0" smtClean="0">
                <a:latin typeface="Arial" charset="0"/>
              </a:rPr>
              <a:t>i</a:t>
            </a:r>
            <a:r>
              <a:rPr lang="en-GB" sz="1600" b="1" dirty="0" smtClean="0">
                <a:latin typeface="Arial" charset="0"/>
              </a:rPr>
              <a:t> </a:t>
            </a:r>
            <a:r>
              <a:rPr lang="en-GB" sz="1600" b="1" dirty="0">
                <a:latin typeface="Arial" charset="0"/>
              </a:rPr>
              <a:t>= 10 + 2.0</a:t>
            </a:r>
            <a:r>
              <a:rPr lang="en-GB" sz="1600" b="1" i="1" dirty="0">
                <a:latin typeface="Arial" charset="0"/>
              </a:rPr>
              <a:t>X</a:t>
            </a:r>
            <a:r>
              <a:rPr lang="en-GB" sz="1600" b="1" i="1" baseline="-25000" dirty="0">
                <a:latin typeface="Arial" charset="0"/>
              </a:rPr>
              <a:t>i</a:t>
            </a:r>
            <a:r>
              <a:rPr lang="en-GB" sz="1600" b="1" dirty="0">
                <a:latin typeface="Arial" charset="0"/>
              </a:rPr>
              <a:t> + </a:t>
            </a:r>
            <a:r>
              <a:rPr lang="en-GB" sz="1600" b="1" i="1" dirty="0" err="1">
                <a:latin typeface="Arial" charset="0"/>
              </a:rPr>
              <a:t>u</a:t>
            </a:r>
            <a:r>
              <a:rPr lang="en-GB" sz="1600" b="1" i="1" baseline="-25000" dirty="0" err="1">
                <a:latin typeface="Arial" charset="0"/>
              </a:rPr>
              <a:t>i</a:t>
            </a:r>
            <a:r>
              <a:rPr lang="en-GB" sz="1600" b="1" dirty="0">
                <a:latin typeface="Arial" charset="0"/>
              </a:rPr>
              <a:t>    </a:t>
            </a:r>
            <a:r>
              <a:rPr lang="en-GB" sz="1600" b="1" i="1" dirty="0">
                <a:latin typeface="Arial" charset="0"/>
              </a:rPr>
              <a:t>X</a:t>
            </a:r>
            <a:r>
              <a:rPr lang="en-GB" sz="1600" b="1" i="1" baseline="-25000" dirty="0">
                <a:latin typeface="Arial" charset="0"/>
              </a:rPr>
              <a:t>i</a:t>
            </a:r>
            <a:r>
              <a:rPr lang="en-GB" sz="1600" b="1" dirty="0">
                <a:latin typeface="Arial" charset="0"/>
              </a:rPr>
              <a:t> = {5,6, ..., 54}    </a:t>
            </a:r>
            <a:endParaRPr lang="en-GB" sz="1600" b="1" dirty="0" smtClean="0">
              <a:latin typeface="Arial" charset="0"/>
            </a:endParaRPr>
          </a:p>
          <a:p>
            <a:pPr>
              <a:lnSpc>
                <a:spcPct val="120000"/>
              </a:lnSpc>
            </a:pPr>
            <a:r>
              <a:rPr lang="en-GB" sz="1600" b="1" i="1" dirty="0" err="1" smtClean="0">
                <a:latin typeface="Arial" charset="0"/>
              </a:rPr>
              <a:t>u</a:t>
            </a:r>
            <a:r>
              <a:rPr lang="en-GB" sz="1600" b="1" i="1" baseline="-25000" dirty="0" err="1" smtClean="0">
                <a:latin typeface="Arial" charset="0"/>
              </a:rPr>
              <a:t>i</a:t>
            </a:r>
            <a:r>
              <a:rPr lang="en-GB" sz="1600" b="1" dirty="0" smtClean="0">
                <a:latin typeface="Arial" charset="0"/>
              </a:rPr>
              <a:t> </a:t>
            </a:r>
            <a:r>
              <a:rPr lang="en-GB" sz="1600" b="1" dirty="0">
                <a:latin typeface="Arial" charset="0"/>
              </a:rPr>
              <a:t>= </a:t>
            </a:r>
            <a:r>
              <a:rPr lang="en-GB" sz="1600" b="1" i="1" dirty="0" err="1">
                <a:latin typeface="Arial" charset="0"/>
              </a:rPr>
              <a:t>X</a:t>
            </a:r>
            <a:r>
              <a:rPr lang="en-GB" sz="1600" b="1" i="1" baseline="-25000" dirty="0" err="1">
                <a:latin typeface="Arial" charset="0"/>
              </a:rPr>
              <a:t>i</a:t>
            </a:r>
            <a:r>
              <a:rPr lang="en-GB" sz="1600" b="1" i="1" dirty="0" err="1">
                <a:latin typeface="Symbol" pitchFamily="18" charset="2"/>
              </a:rPr>
              <a:t>e</a:t>
            </a:r>
            <a:r>
              <a:rPr lang="en-GB" sz="1600" b="1" i="1" baseline="-25000" dirty="0" err="1">
                <a:latin typeface="Arial" charset="0"/>
              </a:rPr>
              <a:t>i</a:t>
            </a:r>
            <a:r>
              <a:rPr lang="en-GB" sz="1600" b="1" dirty="0">
                <a:latin typeface="Arial" charset="0"/>
              </a:rPr>
              <a:t>   </a:t>
            </a:r>
            <a:r>
              <a:rPr lang="en-GB" sz="1600" b="1" i="1" dirty="0" err="1">
                <a:latin typeface="Symbol" pitchFamily="18" charset="2"/>
              </a:rPr>
              <a:t>e</a:t>
            </a:r>
            <a:r>
              <a:rPr lang="en-GB" sz="1600" b="1" i="1" baseline="-25000" dirty="0" err="1">
                <a:latin typeface="Arial" charset="0"/>
              </a:rPr>
              <a:t>i</a:t>
            </a:r>
            <a:r>
              <a:rPr lang="en-GB" sz="1600" b="1" dirty="0">
                <a:latin typeface="Arial" charset="0"/>
              </a:rPr>
              <a:t> ~ </a:t>
            </a:r>
            <a:r>
              <a:rPr lang="en-GB" sz="1600" b="1" i="1" dirty="0">
                <a:latin typeface="Arial" charset="0"/>
              </a:rPr>
              <a:t>N</a:t>
            </a:r>
            <a:r>
              <a:rPr lang="en-GB" sz="1600" b="1" dirty="0">
                <a:latin typeface="Arial" charset="0"/>
              </a:rPr>
              <a:t>(0,1)</a:t>
            </a:r>
          </a:p>
        </p:txBody>
      </p:sp>
      <p:sp>
        <p:nvSpPr>
          <p:cNvPr id="15"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7027"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4</a:t>
            </a:r>
            <a:endParaRPr lang="en-US" sz="1000" dirty="0">
              <a:solidFill>
                <a:srgbClr val="3366FF"/>
              </a:solidFill>
            </a:endParaRPr>
          </a:p>
        </p:txBody>
      </p:sp>
      <p:sp>
        <p:nvSpPr>
          <p:cNvPr id="25702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standard deviation of </a:t>
            </a:r>
            <a:r>
              <a:rPr lang="en-GB" sz="1500" b="1" i="1" dirty="0" err="1"/>
              <a:t>u</a:t>
            </a:r>
            <a:r>
              <a:rPr lang="en-GB" sz="1500" b="1" i="1" baseline="-25000" dirty="0" err="1"/>
              <a:t>i</a:t>
            </a:r>
            <a:r>
              <a:rPr lang="en-GB" sz="1500" b="1" dirty="0"/>
              <a:t> is equal to </a:t>
            </a:r>
            <a:r>
              <a:rPr lang="en-GB" sz="1500" b="1" i="1" dirty="0"/>
              <a:t>X</a:t>
            </a:r>
            <a:r>
              <a:rPr lang="en-GB" sz="1500" b="1" i="1" baseline="-25000" dirty="0"/>
              <a:t>i</a:t>
            </a:r>
            <a:r>
              <a:rPr lang="en-GB" sz="1500" b="1" dirty="0"/>
              <a:t>.  The </a:t>
            </a:r>
            <a:r>
              <a:rPr lang="en-GB" sz="1500" b="1" dirty="0" err="1" smtClean="0"/>
              <a:t>heteroskedasticity</a:t>
            </a:r>
            <a:r>
              <a:rPr lang="en-GB" sz="1500" b="1" dirty="0" smtClean="0"/>
              <a:t> </a:t>
            </a:r>
            <a:r>
              <a:rPr lang="en-GB" sz="1500" b="1" dirty="0"/>
              <a:t>is thus of the type detected by the </a:t>
            </a:r>
            <a:r>
              <a:rPr lang="en-GB" sz="1500" b="1" dirty="0" err="1"/>
              <a:t>Goldfeld</a:t>
            </a:r>
            <a:r>
              <a:rPr lang="en-GB" sz="1500" b="1" dirty="0">
                <a:cs typeface="Arial" charset="0"/>
              </a:rPr>
              <a:t>–</a:t>
            </a:r>
            <a:r>
              <a:rPr lang="en-GB" sz="1500" b="1" dirty="0" err="1">
                <a:cs typeface="Arial" charset="0"/>
              </a:rPr>
              <a:t>Quandt</a:t>
            </a:r>
            <a:r>
              <a:rPr lang="en-GB" sz="1500" b="1" dirty="0">
                <a:cs typeface="Arial" charset="0"/>
              </a:rPr>
              <a:t> test and it may be eliminated using weighted least squares (WLS).  We scale through by </a:t>
            </a:r>
            <a:r>
              <a:rPr lang="en-GB" sz="1500" b="1" i="1" dirty="0">
                <a:cs typeface="Arial" charset="0"/>
              </a:rPr>
              <a:t>X</a:t>
            </a:r>
            <a:r>
              <a:rPr lang="en-GB" sz="1500" b="1" dirty="0">
                <a:cs typeface="Arial" charset="0"/>
              </a:rPr>
              <a:t>, weighting observation </a:t>
            </a:r>
            <a:r>
              <a:rPr lang="en-GB" sz="1500" b="1" i="1" dirty="0">
                <a:cs typeface="Arial" charset="0"/>
              </a:rPr>
              <a:t>i</a:t>
            </a:r>
            <a:r>
              <a:rPr lang="en-GB" sz="1500" b="1" dirty="0">
                <a:cs typeface="Arial" charset="0"/>
              </a:rPr>
              <a:t> by multiplying it by 1/</a:t>
            </a:r>
            <a:r>
              <a:rPr lang="en-GB" sz="1500" b="1" i="1" dirty="0">
                <a:cs typeface="Arial" charset="0"/>
              </a:rPr>
              <a:t>X</a:t>
            </a:r>
            <a:r>
              <a:rPr lang="en-GB" sz="1500" b="1" i="1" baseline="-25000" dirty="0">
                <a:cs typeface="Arial" charset="0"/>
              </a:rPr>
              <a:t>i</a:t>
            </a:r>
            <a:r>
              <a:rPr lang="en-GB" sz="1500" b="1" dirty="0">
                <a:cs typeface="Arial" charset="0"/>
              </a:rPr>
              <a:t>.</a:t>
            </a:r>
            <a:endParaRPr lang="en-GB" b="1" dirty="0">
              <a:cs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graphicFrame>
        <p:nvGraphicFramePr>
          <p:cNvPr id="17" name="Object 23"/>
          <p:cNvGraphicFramePr>
            <a:graphicFrameLocks noChangeAspect="1"/>
          </p:cNvGraphicFramePr>
          <p:nvPr>
            <p:extLst>
              <p:ext uri="{D42A27DB-BD31-4B8C-83A1-F6EECF244321}">
                <p14:modId xmlns:p14="http://schemas.microsoft.com/office/powerpoint/2010/main" val="98419138"/>
              </p:ext>
            </p:extLst>
          </p:nvPr>
        </p:nvGraphicFramePr>
        <p:xfrm>
          <a:off x="882000" y="687600"/>
          <a:ext cx="7320328" cy="4759594"/>
        </p:xfrm>
        <a:graphic>
          <a:graphicData uri="http://schemas.openxmlformats.org/presentationml/2006/ole">
            <mc:AlternateContent xmlns:mc="http://schemas.openxmlformats.org/markup-compatibility/2006">
              <mc:Choice xmlns:v="urn:schemas-microsoft-com:vml" Requires="v">
                <p:oleObj spid="_x0000_s257056"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000"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Line 27"/>
          <p:cNvSpPr>
            <a:spLocks noChangeShapeType="1"/>
          </p:cNvSpPr>
          <p:nvPr/>
        </p:nvSpPr>
        <p:spPr bwMode="auto">
          <a:xfrm flipV="1">
            <a:off x="6400800" y="2058988"/>
            <a:ext cx="0" cy="792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Line 28"/>
          <p:cNvSpPr>
            <a:spLocks noChangeShapeType="1"/>
          </p:cNvSpPr>
          <p:nvPr/>
        </p:nvSpPr>
        <p:spPr bwMode="auto">
          <a:xfrm>
            <a:off x="6400800" y="2989263"/>
            <a:ext cx="0" cy="792000"/>
          </a:xfrm>
          <a:prstGeom prst="line">
            <a:avLst/>
          </a:prstGeom>
          <a:noFill/>
          <a:ln w="15875">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Rectangle 21"/>
          <p:cNvSpPr>
            <a:spLocks noChangeArrowheads="1"/>
          </p:cNvSpPr>
          <p:nvPr/>
        </p:nvSpPr>
        <p:spPr bwMode="auto">
          <a:xfrm>
            <a:off x="6511925" y="1940720"/>
            <a:ext cx="1386000" cy="52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Text Box 26"/>
          <p:cNvSpPr txBox="1">
            <a:spLocks noChangeArrowheads="1"/>
          </p:cNvSpPr>
          <p:nvPr/>
        </p:nvSpPr>
        <p:spPr bwMode="auto">
          <a:xfrm>
            <a:off x="6529388" y="1978025"/>
            <a:ext cx="1512887" cy="460502"/>
          </a:xfrm>
          <a:prstGeom prst="rect">
            <a:avLst/>
          </a:prstGeom>
          <a:noFill/>
          <a:ln>
            <a:noFill/>
          </a:ln>
          <a:effectLst/>
        </p:spPr>
        <p:txBody>
          <a:bodyPr tIns="36000" bIns="36000">
            <a:spAutoFit/>
          </a:bodyPr>
          <a:lstStyle/>
          <a:p>
            <a:pPr>
              <a:spcBef>
                <a:spcPct val="50000"/>
              </a:spcBef>
            </a:pPr>
            <a:r>
              <a:rPr lang="en-GB" b="1" dirty="0"/>
              <a:t>1 standard</a:t>
            </a:r>
          </a:p>
          <a:p>
            <a:pPr>
              <a:lnSpc>
                <a:spcPct val="80000"/>
              </a:lnSpc>
            </a:pPr>
            <a:r>
              <a:rPr lang="en-GB" b="1" dirty="0"/>
              <a:t>deviation of </a:t>
            </a:r>
            <a:r>
              <a:rPr lang="en-GB" b="1" i="1" dirty="0"/>
              <a:t>u</a:t>
            </a:r>
            <a:endParaRPr lang="en-US" b="1" dirty="0"/>
          </a:p>
        </p:txBody>
      </p:sp>
      <p:sp>
        <p:nvSpPr>
          <p:cNvPr id="24" name="Rectangle 16"/>
          <p:cNvSpPr>
            <a:spLocks noChangeArrowheads="1"/>
          </p:cNvSpPr>
          <p:nvPr/>
        </p:nvSpPr>
        <p:spPr bwMode="auto">
          <a:xfrm>
            <a:off x="1682750" y="1265237"/>
            <a:ext cx="2038350" cy="978693"/>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5" name="Text Box 13"/>
          <p:cNvSpPr txBox="1">
            <a:spLocks noChangeArrowheads="1"/>
          </p:cNvSpPr>
          <p:nvPr/>
        </p:nvSpPr>
        <p:spPr bwMode="auto">
          <a:xfrm>
            <a:off x="1730375" y="1274763"/>
            <a:ext cx="2041525" cy="887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1pPr>
            <a:lvl2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2pPr>
            <a:lvl3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3pPr>
            <a:lvl4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4pPr>
            <a:lvl5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5pPr>
            <a:lvl6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6pPr>
            <a:lvl7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7pPr>
            <a:lvl8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8pPr>
            <a:lvl9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9pPr>
          </a:lstStyle>
          <a:p>
            <a:pPr>
              <a:lnSpc>
                <a:spcPct val="120000"/>
              </a:lnSpc>
            </a:pPr>
            <a:r>
              <a:rPr lang="en-GB" sz="1600" b="1" i="1" dirty="0" smtClean="0">
                <a:latin typeface="Arial" charset="0"/>
              </a:rPr>
              <a:t>Y</a:t>
            </a:r>
            <a:r>
              <a:rPr lang="en-GB" sz="1600" b="1" i="1" baseline="-25000" dirty="0" smtClean="0">
                <a:latin typeface="Arial" charset="0"/>
              </a:rPr>
              <a:t>i</a:t>
            </a:r>
            <a:r>
              <a:rPr lang="en-GB" sz="1600" b="1" dirty="0" smtClean="0">
                <a:latin typeface="Arial" charset="0"/>
              </a:rPr>
              <a:t> </a:t>
            </a:r>
            <a:r>
              <a:rPr lang="en-GB" sz="1600" b="1" dirty="0">
                <a:latin typeface="Arial" charset="0"/>
              </a:rPr>
              <a:t>= 10 + 2.0</a:t>
            </a:r>
            <a:r>
              <a:rPr lang="en-GB" sz="1600" b="1" i="1" dirty="0">
                <a:latin typeface="Arial" charset="0"/>
              </a:rPr>
              <a:t>X</a:t>
            </a:r>
            <a:r>
              <a:rPr lang="en-GB" sz="1600" b="1" i="1" baseline="-25000" dirty="0">
                <a:latin typeface="Arial" charset="0"/>
              </a:rPr>
              <a:t>i</a:t>
            </a:r>
            <a:r>
              <a:rPr lang="en-GB" sz="1600" b="1" dirty="0">
                <a:latin typeface="Arial" charset="0"/>
              </a:rPr>
              <a:t> + </a:t>
            </a:r>
            <a:r>
              <a:rPr lang="en-GB" sz="1600" b="1" i="1" dirty="0" err="1">
                <a:latin typeface="Arial" charset="0"/>
              </a:rPr>
              <a:t>u</a:t>
            </a:r>
            <a:r>
              <a:rPr lang="en-GB" sz="1600" b="1" i="1" baseline="-25000" dirty="0" err="1">
                <a:latin typeface="Arial" charset="0"/>
              </a:rPr>
              <a:t>i</a:t>
            </a:r>
            <a:r>
              <a:rPr lang="en-GB" sz="1600" b="1" dirty="0">
                <a:latin typeface="Arial" charset="0"/>
              </a:rPr>
              <a:t>    </a:t>
            </a:r>
            <a:r>
              <a:rPr lang="en-GB" sz="1600" b="1" i="1" dirty="0">
                <a:latin typeface="Arial" charset="0"/>
              </a:rPr>
              <a:t>X</a:t>
            </a:r>
            <a:r>
              <a:rPr lang="en-GB" sz="1600" b="1" i="1" baseline="-25000" dirty="0">
                <a:latin typeface="Arial" charset="0"/>
              </a:rPr>
              <a:t>i</a:t>
            </a:r>
            <a:r>
              <a:rPr lang="en-GB" sz="1600" b="1" dirty="0">
                <a:latin typeface="Arial" charset="0"/>
              </a:rPr>
              <a:t> = {5,6, ..., 54}    </a:t>
            </a:r>
            <a:endParaRPr lang="en-GB" sz="1600" b="1" dirty="0" smtClean="0">
              <a:latin typeface="Arial" charset="0"/>
            </a:endParaRPr>
          </a:p>
          <a:p>
            <a:pPr>
              <a:lnSpc>
                <a:spcPct val="120000"/>
              </a:lnSpc>
            </a:pPr>
            <a:r>
              <a:rPr lang="en-GB" sz="1600" b="1" i="1" dirty="0" err="1" smtClean="0">
                <a:latin typeface="Arial" charset="0"/>
              </a:rPr>
              <a:t>u</a:t>
            </a:r>
            <a:r>
              <a:rPr lang="en-GB" sz="1600" b="1" i="1" baseline="-25000" dirty="0" err="1" smtClean="0">
                <a:latin typeface="Arial" charset="0"/>
              </a:rPr>
              <a:t>i</a:t>
            </a:r>
            <a:r>
              <a:rPr lang="en-GB" sz="1600" b="1" dirty="0" smtClean="0">
                <a:latin typeface="Arial" charset="0"/>
              </a:rPr>
              <a:t> </a:t>
            </a:r>
            <a:r>
              <a:rPr lang="en-GB" sz="1600" b="1" dirty="0">
                <a:latin typeface="Arial" charset="0"/>
              </a:rPr>
              <a:t>= </a:t>
            </a:r>
            <a:r>
              <a:rPr lang="en-GB" sz="1600" b="1" i="1" dirty="0" err="1">
                <a:latin typeface="Arial" charset="0"/>
              </a:rPr>
              <a:t>X</a:t>
            </a:r>
            <a:r>
              <a:rPr lang="en-GB" sz="1600" b="1" i="1" baseline="-25000" dirty="0" err="1">
                <a:latin typeface="Arial" charset="0"/>
              </a:rPr>
              <a:t>i</a:t>
            </a:r>
            <a:r>
              <a:rPr lang="en-GB" sz="1600" b="1" i="1" dirty="0" err="1">
                <a:latin typeface="Symbol" pitchFamily="18" charset="2"/>
              </a:rPr>
              <a:t>e</a:t>
            </a:r>
            <a:r>
              <a:rPr lang="en-GB" sz="1600" b="1" i="1" baseline="-25000" dirty="0" err="1">
                <a:latin typeface="Arial" charset="0"/>
              </a:rPr>
              <a:t>i</a:t>
            </a:r>
            <a:r>
              <a:rPr lang="en-GB" sz="1600" b="1" dirty="0">
                <a:latin typeface="Arial" charset="0"/>
              </a:rPr>
              <a:t>   </a:t>
            </a:r>
            <a:r>
              <a:rPr lang="en-GB" sz="1600" b="1" i="1" dirty="0" err="1">
                <a:latin typeface="Symbol" pitchFamily="18" charset="2"/>
              </a:rPr>
              <a:t>e</a:t>
            </a:r>
            <a:r>
              <a:rPr lang="en-GB" sz="1600" b="1" i="1" baseline="-25000" dirty="0" err="1">
                <a:latin typeface="Arial" charset="0"/>
              </a:rPr>
              <a:t>i</a:t>
            </a:r>
            <a:r>
              <a:rPr lang="en-GB" sz="1600" b="1" dirty="0">
                <a:latin typeface="Arial" charset="0"/>
              </a:rPr>
              <a:t> ~ </a:t>
            </a:r>
            <a:r>
              <a:rPr lang="en-GB" sz="1600" b="1" i="1" dirty="0">
                <a:latin typeface="Arial" charset="0"/>
              </a:rPr>
              <a:t>N</a:t>
            </a:r>
            <a:r>
              <a:rPr lang="en-GB" sz="1600" b="1" dirty="0">
                <a:latin typeface="Arial" charset="0"/>
              </a:rPr>
              <a:t>(0,1)</a:t>
            </a:r>
          </a:p>
        </p:txBody>
      </p:sp>
      <p:sp>
        <p:nvSpPr>
          <p:cNvPr id="15"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497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a:t>
            </a:r>
            <a:endParaRPr lang="en-US" sz="1000" dirty="0">
              <a:solidFill>
                <a:srgbClr val="3366FF"/>
              </a:solidFill>
            </a:endParaRPr>
          </a:p>
        </p:txBody>
      </p:sp>
      <p:sp>
        <p:nvSpPr>
          <p:cNvPr id="2549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diagram shows the results of estimating the slope coefficient using WLS and OLS for one million samples. </a:t>
            </a:r>
            <a:endParaRPr lang="en-GB" b="1"/>
          </a:p>
        </p:txBody>
      </p:sp>
      <p:graphicFrame>
        <p:nvGraphicFramePr>
          <p:cNvPr id="254982" name="Object 6"/>
          <p:cNvGraphicFramePr>
            <a:graphicFrameLocks noChangeAspect="1"/>
          </p:cNvGraphicFramePr>
          <p:nvPr>
            <p:extLst>
              <p:ext uri="{D42A27DB-BD31-4B8C-83A1-F6EECF244321}">
                <p14:modId xmlns:p14="http://schemas.microsoft.com/office/powerpoint/2010/main" val="1985667035"/>
              </p:ext>
            </p:extLst>
          </p:nvPr>
        </p:nvGraphicFramePr>
        <p:xfrm>
          <a:off x="881062" y="687600"/>
          <a:ext cx="7320328" cy="4759594"/>
        </p:xfrm>
        <a:graphic>
          <a:graphicData uri="http://schemas.openxmlformats.org/presentationml/2006/ole">
            <mc:AlternateContent xmlns:mc="http://schemas.openxmlformats.org/markup-compatibility/2006">
              <mc:Choice xmlns:v="urn:schemas-microsoft-com:vml" Requires="v">
                <p:oleObj spid="_x0000_s255015" name="Chart" r:id="rId3" imgW="7705608" imgH="5010099" progId="Excel.Chart.8">
                  <p:embed/>
                </p:oleObj>
              </mc:Choice>
              <mc:Fallback>
                <p:oleObj name="Chart" r:id="rId3" imgW="7705608" imgH="5010099" progId="Excel.Char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062"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4987" name="Line 11"/>
          <p:cNvSpPr>
            <a:spLocks noChangeAspect="1" noChangeShapeType="1"/>
          </p:cNvSpPr>
          <p:nvPr/>
        </p:nvSpPr>
        <p:spPr bwMode="auto">
          <a:xfrm flipH="1">
            <a:off x="4951413" y="1846263"/>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4989" name="Rectangle 13"/>
          <p:cNvSpPr>
            <a:spLocks noChangeArrowheads="1"/>
          </p:cNvSpPr>
          <p:nvPr/>
        </p:nvSpPr>
        <p:spPr bwMode="auto">
          <a:xfrm>
            <a:off x="1474789" y="4470400"/>
            <a:ext cx="1706400" cy="3175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54990" name="Text Box 14"/>
          <p:cNvSpPr txBox="1">
            <a:spLocks noChangeArrowheads="1"/>
          </p:cNvSpPr>
          <p:nvPr/>
        </p:nvSpPr>
        <p:spPr bwMode="auto">
          <a:xfrm>
            <a:off x="1476376" y="4470400"/>
            <a:ext cx="17335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b="1" dirty="0"/>
              <a:t>1 million samples</a:t>
            </a:r>
            <a:endParaRPr lang="en-US" b="1" dirty="0"/>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Line 11"/>
          <p:cNvSpPr>
            <a:spLocks noChangeAspect="1" noChangeShapeType="1"/>
          </p:cNvSpPr>
          <p:nvPr/>
        </p:nvSpPr>
        <p:spPr bwMode="auto">
          <a:xfrm flipH="1">
            <a:off x="5519437" y="3789363"/>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 name="Rectangle 16"/>
          <p:cNvSpPr>
            <a:spLocks noChangeArrowheads="1"/>
          </p:cNvSpPr>
          <p:nvPr/>
        </p:nvSpPr>
        <p:spPr bwMode="auto">
          <a:xfrm>
            <a:off x="1682750" y="1265237"/>
            <a:ext cx="2038350" cy="978693"/>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2" name="Text Box 13"/>
          <p:cNvSpPr txBox="1">
            <a:spLocks noChangeArrowheads="1"/>
          </p:cNvSpPr>
          <p:nvPr/>
        </p:nvSpPr>
        <p:spPr bwMode="auto">
          <a:xfrm>
            <a:off x="1730375" y="1274763"/>
            <a:ext cx="2041525" cy="887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1pPr>
            <a:lvl2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2pPr>
            <a:lvl3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3pPr>
            <a:lvl4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4pPr>
            <a:lvl5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5pPr>
            <a:lvl6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6pPr>
            <a:lvl7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7pPr>
            <a:lvl8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8pPr>
            <a:lvl9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9pPr>
          </a:lstStyle>
          <a:p>
            <a:pPr>
              <a:lnSpc>
                <a:spcPct val="120000"/>
              </a:lnSpc>
            </a:pPr>
            <a:r>
              <a:rPr lang="en-GB" sz="1600" b="1" i="1" dirty="0" smtClean="0">
                <a:latin typeface="Arial" charset="0"/>
              </a:rPr>
              <a:t>Y</a:t>
            </a:r>
            <a:r>
              <a:rPr lang="en-GB" sz="1600" b="1" i="1" baseline="-25000" dirty="0" smtClean="0">
                <a:latin typeface="Arial" charset="0"/>
              </a:rPr>
              <a:t>i</a:t>
            </a:r>
            <a:r>
              <a:rPr lang="en-GB" sz="1600" b="1" dirty="0" smtClean="0">
                <a:latin typeface="Arial" charset="0"/>
              </a:rPr>
              <a:t> </a:t>
            </a:r>
            <a:r>
              <a:rPr lang="en-GB" sz="1600" b="1" dirty="0">
                <a:latin typeface="Arial" charset="0"/>
              </a:rPr>
              <a:t>= 10 + 2.0</a:t>
            </a:r>
            <a:r>
              <a:rPr lang="en-GB" sz="1600" b="1" i="1" dirty="0">
                <a:latin typeface="Arial" charset="0"/>
              </a:rPr>
              <a:t>X</a:t>
            </a:r>
            <a:r>
              <a:rPr lang="en-GB" sz="1600" b="1" i="1" baseline="-25000" dirty="0">
                <a:latin typeface="Arial" charset="0"/>
              </a:rPr>
              <a:t>i</a:t>
            </a:r>
            <a:r>
              <a:rPr lang="en-GB" sz="1600" b="1" dirty="0">
                <a:latin typeface="Arial" charset="0"/>
              </a:rPr>
              <a:t> + </a:t>
            </a:r>
            <a:r>
              <a:rPr lang="en-GB" sz="1600" b="1" i="1" dirty="0" err="1">
                <a:latin typeface="Arial" charset="0"/>
              </a:rPr>
              <a:t>u</a:t>
            </a:r>
            <a:r>
              <a:rPr lang="en-GB" sz="1600" b="1" i="1" baseline="-25000" dirty="0" err="1">
                <a:latin typeface="Arial" charset="0"/>
              </a:rPr>
              <a:t>i</a:t>
            </a:r>
            <a:r>
              <a:rPr lang="en-GB" sz="1600" b="1" dirty="0">
                <a:latin typeface="Arial" charset="0"/>
              </a:rPr>
              <a:t>    </a:t>
            </a:r>
            <a:r>
              <a:rPr lang="en-GB" sz="1600" b="1" i="1" dirty="0">
                <a:latin typeface="Arial" charset="0"/>
              </a:rPr>
              <a:t>X</a:t>
            </a:r>
            <a:r>
              <a:rPr lang="en-GB" sz="1600" b="1" i="1" baseline="-25000" dirty="0">
                <a:latin typeface="Arial" charset="0"/>
              </a:rPr>
              <a:t>i</a:t>
            </a:r>
            <a:r>
              <a:rPr lang="en-GB" sz="1600" b="1" dirty="0">
                <a:latin typeface="Arial" charset="0"/>
              </a:rPr>
              <a:t> = {5,6, ..., 54}    </a:t>
            </a:r>
            <a:endParaRPr lang="en-GB" sz="1600" b="1" dirty="0" smtClean="0">
              <a:latin typeface="Arial" charset="0"/>
            </a:endParaRPr>
          </a:p>
          <a:p>
            <a:pPr>
              <a:lnSpc>
                <a:spcPct val="120000"/>
              </a:lnSpc>
            </a:pPr>
            <a:r>
              <a:rPr lang="en-GB" sz="1600" b="1" i="1" dirty="0" err="1" smtClean="0">
                <a:latin typeface="Arial" charset="0"/>
              </a:rPr>
              <a:t>u</a:t>
            </a:r>
            <a:r>
              <a:rPr lang="en-GB" sz="1600" b="1" i="1" baseline="-25000" dirty="0" err="1" smtClean="0">
                <a:latin typeface="Arial" charset="0"/>
              </a:rPr>
              <a:t>i</a:t>
            </a:r>
            <a:r>
              <a:rPr lang="en-GB" sz="1600" b="1" dirty="0" smtClean="0">
                <a:latin typeface="Arial" charset="0"/>
              </a:rPr>
              <a:t> </a:t>
            </a:r>
            <a:r>
              <a:rPr lang="en-GB" sz="1600" b="1" dirty="0">
                <a:latin typeface="Arial" charset="0"/>
              </a:rPr>
              <a:t>= </a:t>
            </a:r>
            <a:r>
              <a:rPr lang="en-GB" sz="1600" b="1" i="1" dirty="0" err="1">
                <a:latin typeface="Arial" charset="0"/>
              </a:rPr>
              <a:t>X</a:t>
            </a:r>
            <a:r>
              <a:rPr lang="en-GB" sz="1600" b="1" i="1" baseline="-25000" dirty="0" err="1">
                <a:latin typeface="Arial" charset="0"/>
              </a:rPr>
              <a:t>i</a:t>
            </a:r>
            <a:r>
              <a:rPr lang="en-GB" sz="1600" b="1" i="1" dirty="0" err="1">
                <a:latin typeface="Symbol" pitchFamily="18" charset="2"/>
              </a:rPr>
              <a:t>e</a:t>
            </a:r>
            <a:r>
              <a:rPr lang="en-GB" sz="1600" b="1" i="1" baseline="-25000" dirty="0" err="1">
                <a:latin typeface="Arial" charset="0"/>
              </a:rPr>
              <a:t>i</a:t>
            </a:r>
            <a:r>
              <a:rPr lang="en-GB" sz="1600" b="1" dirty="0">
                <a:latin typeface="Arial" charset="0"/>
              </a:rPr>
              <a:t>   </a:t>
            </a:r>
            <a:r>
              <a:rPr lang="en-GB" sz="1600" b="1" i="1" dirty="0" err="1">
                <a:latin typeface="Symbol" pitchFamily="18" charset="2"/>
              </a:rPr>
              <a:t>e</a:t>
            </a:r>
            <a:r>
              <a:rPr lang="en-GB" sz="1600" b="1" i="1" baseline="-25000" dirty="0" err="1">
                <a:latin typeface="Arial" charset="0"/>
              </a:rPr>
              <a:t>i</a:t>
            </a:r>
            <a:r>
              <a:rPr lang="en-GB" sz="1600" b="1" dirty="0">
                <a:latin typeface="Arial" charset="0"/>
              </a:rPr>
              <a:t> ~ </a:t>
            </a:r>
            <a:r>
              <a:rPr lang="en-GB" sz="1600" b="1" i="1" dirty="0">
                <a:latin typeface="Arial" charset="0"/>
              </a:rPr>
              <a:t>N</a:t>
            </a:r>
            <a:r>
              <a:rPr lang="en-GB" sz="1600" b="1" dirty="0">
                <a:latin typeface="Arial" charset="0"/>
              </a:rPr>
              <a:t>(0,1)</a:t>
            </a:r>
          </a:p>
        </p:txBody>
      </p:sp>
      <p:sp>
        <p:nvSpPr>
          <p:cNvPr id="19"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
        <p:nvSpPr>
          <p:cNvPr id="30" name="Rectangle 16"/>
          <p:cNvSpPr>
            <a:spLocks noChangeArrowheads="1"/>
          </p:cNvSpPr>
          <p:nvPr/>
        </p:nvSpPr>
        <p:spPr bwMode="auto">
          <a:xfrm>
            <a:off x="5816600" y="2913063"/>
            <a:ext cx="2052000" cy="81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3" name="Text Box 8"/>
          <p:cNvSpPr txBox="1">
            <a:spLocks noChangeArrowheads="1"/>
          </p:cNvSpPr>
          <p:nvPr/>
        </p:nvSpPr>
        <p:spPr bwMode="auto">
          <a:xfrm>
            <a:off x="5838825" y="2922588"/>
            <a:ext cx="2114550" cy="802784"/>
          </a:xfrm>
          <a:prstGeom prst="rect">
            <a:avLst/>
          </a:prstGeom>
          <a:noFill/>
          <a:ln>
            <a:noFill/>
          </a:ln>
          <a:effectLst/>
        </p:spPr>
        <p:txBody>
          <a:bodyPr wrap="square">
            <a:spAutoFit/>
          </a:bodyPr>
          <a:lstStyle/>
          <a:p>
            <a:pPr>
              <a:spcBef>
                <a:spcPct val="50000"/>
              </a:spcBef>
            </a:pPr>
            <a:r>
              <a:rPr lang="en-GB" b="1" dirty="0"/>
              <a:t>Slope </a:t>
            </a:r>
            <a:r>
              <a:rPr lang="en-GB" b="1" dirty="0" smtClean="0"/>
              <a:t>coefficient</a:t>
            </a:r>
          </a:p>
          <a:p>
            <a:pPr>
              <a:spcBef>
                <a:spcPts val="0"/>
              </a:spcBef>
            </a:pPr>
            <a:r>
              <a:rPr lang="en-GB" b="1" dirty="0" smtClean="0"/>
              <a:t>estimated </a:t>
            </a:r>
            <a:r>
              <a:rPr lang="en-GB" b="1" dirty="0"/>
              <a:t>using O</a:t>
            </a:r>
            <a:r>
              <a:rPr lang="en-GB" b="1" dirty="0" smtClean="0"/>
              <a:t>LS</a:t>
            </a:r>
          </a:p>
          <a:p>
            <a:pPr>
              <a:spcBef>
                <a:spcPts val="300"/>
              </a:spcBef>
            </a:pPr>
            <a:r>
              <a:rPr lang="en-GB" b="1" dirty="0" err="1" smtClean="0"/>
              <a:t>s.d</a:t>
            </a:r>
            <a:r>
              <a:rPr lang="en-GB" b="1" dirty="0" err="1"/>
              <a:t>.</a:t>
            </a:r>
            <a:r>
              <a:rPr lang="en-GB" b="1" dirty="0"/>
              <a:t> = </a:t>
            </a:r>
            <a:r>
              <a:rPr lang="en-GB" b="1" dirty="0" smtClean="0"/>
              <a:t>0.346</a:t>
            </a:r>
            <a:endParaRPr lang="en-US" b="1" dirty="0"/>
          </a:p>
        </p:txBody>
      </p:sp>
      <p:sp>
        <p:nvSpPr>
          <p:cNvPr id="34" name="Rectangle 16"/>
          <p:cNvSpPr>
            <a:spLocks noChangeArrowheads="1"/>
          </p:cNvSpPr>
          <p:nvPr/>
        </p:nvSpPr>
        <p:spPr bwMode="auto">
          <a:xfrm>
            <a:off x="5435600" y="1198562"/>
            <a:ext cx="2052000" cy="108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Text Box 8"/>
          <p:cNvSpPr txBox="1">
            <a:spLocks noChangeArrowheads="1"/>
          </p:cNvSpPr>
          <p:nvPr/>
        </p:nvSpPr>
        <p:spPr bwMode="auto">
          <a:xfrm>
            <a:off x="5457825" y="1208088"/>
            <a:ext cx="2114550" cy="1031051"/>
          </a:xfrm>
          <a:prstGeom prst="rect">
            <a:avLst/>
          </a:prstGeom>
          <a:noFill/>
          <a:ln>
            <a:noFill/>
          </a:ln>
          <a:effectLst/>
        </p:spPr>
        <p:txBody>
          <a:bodyPr wrap="square">
            <a:spAutoFit/>
          </a:bodyPr>
          <a:lstStyle/>
          <a:p>
            <a:pPr>
              <a:spcBef>
                <a:spcPct val="50000"/>
              </a:spcBef>
            </a:pPr>
            <a:r>
              <a:rPr lang="en-GB" b="1" dirty="0"/>
              <a:t>Slope </a:t>
            </a:r>
            <a:r>
              <a:rPr lang="en-GB" b="1" dirty="0" smtClean="0"/>
              <a:t>coefficient</a:t>
            </a:r>
          </a:p>
          <a:p>
            <a:pPr>
              <a:spcBef>
                <a:spcPts val="0"/>
              </a:spcBef>
            </a:pPr>
            <a:r>
              <a:rPr lang="en-GB" b="1" dirty="0" smtClean="0"/>
              <a:t>estimated </a:t>
            </a:r>
            <a:r>
              <a:rPr lang="en-GB" b="1" dirty="0"/>
              <a:t>using </a:t>
            </a:r>
            <a:r>
              <a:rPr lang="en-GB" b="1" dirty="0" smtClean="0"/>
              <a:t>WLS</a:t>
            </a:r>
          </a:p>
          <a:p>
            <a:pPr>
              <a:spcBef>
                <a:spcPts val="300"/>
              </a:spcBef>
            </a:pPr>
            <a:r>
              <a:rPr lang="en-GB" b="1" i="1" dirty="0" smtClean="0"/>
              <a:t>Y</a:t>
            </a:r>
            <a:r>
              <a:rPr lang="en-GB" b="1" i="1" baseline="-25000" dirty="0" smtClean="0"/>
              <a:t>i </a:t>
            </a:r>
            <a:r>
              <a:rPr lang="en-GB" b="1" dirty="0"/>
              <a:t>/</a:t>
            </a:r>
            <a:r>
              <a:rPr lang="en-GB" b="1" i="1" dirty="0"/>
              <a:t>X</a:t>
            </a:r>
            <a:r>
              <a:rPr lang="en-GB" b="1" i="1" baseline="-25000" dirty="0"/>
              <a:t>i</a:t>
            </a:r>
            <a:r>
              <a:rPr lang="en-GB" b="1" dirty="0"/>
              <a:t> = 10/</a:t>
            </a:r>
            <a:r>
              <a:rPr lang="en-GB" b="1" i="1" dirty="0"/>
              <a:t>X</a:t>
            </a:r>
            <a:r>
              <a:rPr lang="en-GB" b="1" i="1" baseline="-25000" dirty="0"/>
              <a:t>i</a:t>
            </a:r>
            <a:r>
              <a:rPr lang="en-GB" b="1" dirty="0"/>
              <a:t> + 2.0 + </a:t>
            </a:r>
            <a:r>
              <a:rPr lang="en-GB" b="1" i="1" dirty="0" err="1">
                <a:latin typeface="Symbol" pitchFamily="18" charset="2"/>
              </a:rPr>
              <a:t>e</a:t>
            </a:r>
            <a:r>
              <a:rPr lang="en-GB" b="1" i="1" baseline="-25000" dirty="0" err="1"/>
              <a:t>i</a:t>
            </a:r>
            <a:r>
              <a:rPr lang="en-GB" dirty="0"/>
              <a:t> </a:t>
            </a:r>
          </a:p>
          <a:p>
            <a:pPr>
              <a:spcBef>
                <a:spcPts val="300"/>
              </a:spcBef>
            </a:pPr>
            <a:r>
              <a:rPr lang="en-GB" b="1" dirty="0" err="1"/>
              <a:t>s.d.</a:t>
            </a:r>
            <a:r>
              <a:rPr lang="en-GB" b="1" dirty="0"/>
              <a:t> = 0.227</a:t>
            </a:r>
            <a:endParaRPr lang="en-US"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805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6</a:t>
            </a:r>
            <a:endParaRPr lang="en-US" sz="1000" dirty="0">
              <a:solidFill>
                <a:srgbClr val="3366FF"/>
              </a:solidFill>
            </a:endParaRPr>
          </a:p>
        </p:txBody>
      </p:sp>
      <p:sp>
        <p:nvSpPr>
          <p:cNvPr id="25805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Both OLS and WLS are unbiased, but the distribution of the WLS estimates has a smaller variance.  This illustrates the fact that OLS is inefficient in the presence of </a:t>
            </a:r>
            <a:r>
              <a:rPr lang="en-GB" sz="1500" b="1" dirty="0" err="1" smtClean="0"/>
              <a:t>heteroskedasticity</a:t>
            </a:r>
            <a:r>
              <a:rPr lang="en-GB" sz="1500" b="1" dirty="0"/>
              <a:t>.  </a:t>
            </a:r>
            <a:endParaRPr lang="en-GB" b="1" dirty="0"/>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3" name="Rectangle 32"/>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34" name="Object 6"/>
          <p:cNvGraphicFramePr>
            <a:graphicFrameLocks noChangeAspect="1"/>
          </p:cNvGraphicFramePr>
          <p:nvPr>
            <p:extLst>
              <p:ext uri="{D42A27DB-BD31-4B8C-83A1-F6EECF244321}">
                <p14:modId xmlns:p14="http://schemas.microsoft.com/office/powerpoint/2010/main" val="3606965984"/>
              </p:ext>
            </p:extLst>
          </p:nvPr>
        </p:nvGraphicFramePr>
        <p:xfrm>
          <a:off x="881062" y="687600"/>
          <a:ext cx="7320328" cy="4759594"/>
        </p:xfrm>
        <a:graphic>
          <a:graphicData uri="http://schemas.openxmlformats.org/presentationml/2006/ole">
            <mc:AlternateContent xmlns:mc="http://schemas.openxmlformats.org/markup-compatibility/2006">
              <mc:Choice xmlns:v="urn:schemas-microsoft-com:vml" Requires="v">
                <p:oleObj spid="_x0000_s258084"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062"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 name="Line 11"/>
          <p:cNvSpPr>
            <a:spLocks noChangeAspect="1" noChangeShapeType="1"/>
          </p:cNvSpPr>
          <p:nvPr/>
        </p:nvSpPr>
        <p:spPr bwMode="auto">
          <a:xfrm flipH="1">
            <a:off x="4951413" y="1846263"/>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6" name="Rectangle 13"/>
          <p:cNvSpPr>
            <a:spLocks noChangeArrowheads="1"/>
          </p:cNvSpPr>
          <p:nvPr/>
        </p:nvSpPr>
        <p:spPr bwMode="auto">
          <a:xfrm>
            <a:off x="1474789" y="4470400"/>
            <a:ext cx="1706400" cy="3175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37" name="Text Box 14"/>
          <p:cNvSpPr txBox="1">
            <a:spLocks noChangeArrowheads="1"/>
          </p:cNvSpPr>
          <p:nvPr/>
        </p:nvSpPr>
        <p:spPr bwMode="auto">
          <a:xfrm>
            <a:off x="1476376" y="4470400"/>
            <a:ext cx="17335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b="1" dirty="0"/>
              <a:t>1 million samples</a:t>
            </a:r>
            <a:endParaRPr lang="en-US" b="1" dirty="0"/>
          </a:p>
        </p:txBody>
      </p:sp>
      <p:sp>
        <p:nvSpPr>
          <p:cNvPr id="38" name="Rectangle 16"/>
          <p:cNvSpPr>
            <a:spLocks noChangeArrowheads="1"/>
          </p:cNvSpPr>
          <p:nvPr/>
        </p:nvSpPr>
        <p:spPr bwMode="auto">
          <a:xfrm>
            <a:off x="1682750" y="1265237"/>
            <a:ext cx="2038350" cy="978693"/>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9" name="Text Box 13"/>
          <p:cNvSpPr txBox="1">
            <a:spLocks noChangeArrowheads="1"/>
          </p:cNvSpPr>
          <p:nvPr/>
        </p:nvSpPr>
        <p:spPr bwMode="auto">
          <a:xfrm>
            <a:off x="1730375" y="1274763"/>
            <a:ext cx="2041525" cy="887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1pPr>
            <a:lvl2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2pPr>
            <a:lvl3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3pPr>
            <a:lvl4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4pPr>
            <a:lvl5pPr>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5pPr>
            <a:lvl6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6pPr>
            <a:lvl7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7pPr>
            <a:lvl8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8pPr>
            <a:lvl9pPr eaLnBrk="0" fontAlgn="base" hangingPunct="0">
              <a:spcBef>
                <a:spcPct val="0"/>
              </a:spcBef>
              <a:spcAft>
                <a:spcPct val="0"/>
              </a:spcAft>
              <a:tabLst>
                <a:tab pos="514350" algn="r"/>
                <a:tab pos="1435100" algn="dec"/>
                <a:tab pos="2159000" algn="dec"/>
                <a:tab pos="2870200" algn="dec"/>
                <a:tab pos="3683000" algn="dec"/>
                <a:tab pos="5118100" algn="dec"/>
                <a:tab pos="5740400" algn="dec"/>
                <a:tab pos="6464300" algn="dec"/>
                <a:tab pos="7264400" algn="dec"/>
              </a:tabLst>
              <a:defRPr sz="2400">
                <a:solidFill>
                  <a:schemeClr val="tx1"/>
                </a:solidFill>
                <a:latin typeface="Times New Roman" pitchFamily="18" charset="0"/>
              </a:defRPr>
            </a:lvl9pPr>
          </a:lstStyle>
          <a:p>
            <a:pPr>
              <a:lnSpc>
                <a:spcPct val="120000"/>
              </a:lnSpc>
            </a:pPr>
            <a:r>
              <a:rPr lang="en-GB" sz="1600" b="1" i="1" dirty="0" smtClean="0">
                <a:latin typeface="Arial" charset="0"/>
              </a:rPr>
              <a:t>Y</a:t>
            </a:r>
            <a:r>
              <a:rPr lang="en-GB" sz="1600" b="1" i="1" baseline="-25000" dirty="0" smtClean="0">
                <a:latin typeface="Arial" charset="0"/>
              </a:rPr>
              <a:t>i</a:t>
            </a:r>
            <a:r>
              <a:rPr lang="en-GB" sz="1600" b="1" dirty="0" smtClean="0">
                <a:latin typeface="Arial" charset="0"/>
              </a:rPr>
              <a:t> </a:t>
            </a:r>
            <a:r>
              <a:rPr lang="en-GB" sz="1600" b="1" dirty="0">
                <a:latin typeface="Arial" charset="0"/>
              </a:rPr>
              <a:t>= 10 + 2.0</a:t>
            </a:r>
            <a:r>
              <a:rPr lang="en-GB" sz="1600" b="1" i="1" dirty="0">
                <a:latin typeface="Arial" charset="0"/>
              </a:rPr>
              <a:t>X</a:t>
            </a:r>
            <a:r>
              <a:rPr lang="en-GB" sz="1600" b="1" i="1" baseline="-25000" dirty="0">
                <a:latin typeface="Arial" charset="0"/>
              </a:rPr>
              <a:t>i</a:t>
            </a:r>
            <a:r>
              <a:rPr lang="en-GB" sz="1600" b="1" dirty="0">
                <a:latin typeface="Arial" charset="0"/>
              </a:rPr>
              <a:t> + </a:t>
            </a:r>
            <a:r>
              <a:rPr lang="en-GB" sz="1600" b="1" i="1" dirty="0" err="1">
                <a:latin typeface="Arial" charset="0"/>
              </a:rPr>
              <a:t>u</a:t>
            </a:r>
            <a:r>
              <a:rPr lang="en-GB" sz="1600" b="1" i="1" baseline="-25000" dirty="0" err="1">
                <a:latin typeface="Arial" charset="0"/>
              </a:rPr>
              <a:t>i</a:t>
            </a:r>
            <a:r>
              <a:rPr lang="en-GB" sz="1600" b="1" dirty="0">
                <a:latin typeface="Arial" charset="0"/>
              </a:rPr>
              <a:t>    </a:t>
            </a:r>
            <a:r>
              <a:rPr lang="en-GB" sz="1600" b="1" i="1" dirty="0">
                <a:latin typeface="Arial" charset="0"/>
              </a:rPr>
              <a:t>X</a:t>
            </a:r>
            <a:r>
              <a:rPr lang="en-GB" sz="1600" b="1" i="1" baseline="-25000" dirty="0">
                <a:latin typeface="Arial" charset="0"/>
              </a:rPr>
              <a:t>i</a:t>
            </a:r>
            <a:r>
              <a:rPr lang="en-GB" sz="1600" b="1" dirty="0">
                <a:latin typeface="Arial" charset="0"/>
              </a:rPr>
              <a:t> = {5,6, ..., 54}    </a:t>
            </a:r>
            <a:endParaRPr lang="en-GB" sz="1600" b="1" dirty="0" smtClean="0">
              <a:latin typeface="Arial" charset="0"/>
            </a:endParaRPr>
          </a:p>
          <a:p>
            <a:pPr>
              <a:lnSpc>
                <a:spcPct val="120000"/>
              </a:lnSpc>
            </a:pPr>
            <a:r>
              <a:rPr lang="en-GB" sz="1600" b="1" i="1" dirty="0" err="1" smtClean="0">
                <a:latin typeface="Arial" charset="0"/>
              </a:rPr>
              <a:t>u</a:t>
            </a:r>
            <a:r>
              <a:rPr lang="en-GB" sz="1600" b="1" i="1" baseline="-25000" dirty="0" err="1" smtClean="0">
                <a:latin typeface="Arial" charset="0"/>
              </a:rPr>
              <a:t>i</a:t>
            </a:r>
            <a:r>
              <a:rPr lang="en-GB" sz="1600" b="1" dirty="0" smtClean="0">
                <a:latin typeface="Arial" charset="0"/>
              </a:rPr>
              <a:t> </a:t>
            </a:r>
            <a:r>
              <a:rPr lang="en-GB" sz="1600" b="1" dirty="0">
                <a:latin typeface="Arial" charset="0"/>
              </a:rPr>
              <a:t>= </a:t>
            </a:r>
            <a:r>
              <a:rPr lang="en-GB" sz="1600" b="1" i="1" dirty="0" err="1">
                <a:latin typeface="Arial" charset="0"/>
              </a:rPr>
              <a:t>X</a:t>
            </a:r>
            <a:r>
              <a:rPr lang="en-GB" sz="1600" b="1" i="1" baseline="-25000" dirty="0" err="1">
                <a:latin typeface="Arial" charset="0"/>
              </a:rPr>
              <a:t>i</a:t>
            </a:r>
            <a:r>
              <a:rPr lang="en-GB" sz="1600" b="1" i="1" dirty="0" err="1">
                <a:latin typeface="Symbol" pitchFamily="18" charset="2"/>
              </a:rPr>
              <a:t>e</a:t>
            </a:r>
            <a:r>
              <a:rPr lang="en-GB" sz="1600" b="1" i="1" baseline="-25000" dirty="0" err="1">
                <a:latin typeface="Arial" charset="0"/>
              </a:rPr>
              <a:t>i</a:t>
            </a:r>
            <a:r>
              <a:rPr lang="en-GB" sz="1600" b="1" dirty="0">
                <a:latin typeface="Arial" charset="0"/>
              </a:rPr>
              <a:t>   </a:t>
            </a:r>
            <a:r>
              <a:rPr lang="en-GB" sz="1600" b="1" i="1" dirty="0" err="1">
                <a:latin typeface="Symbol" pitchFamily="18" charset="2"/>
              </a:rPr>
              <a:t>e</a:t>
            </a:r>
            <a:r>
              <a:rPr lang="en-GB" sz="1600" b="1" i="1" baseline="-25000" dirty="0" err="1">
                <a:latin typeface="Arial" charset="0"/>
              </a:rPr>
              <a:t>i</a:t>
            </a:r>
            <a:r>
              <a:rPr lang="en-GB" sz="1600" b="1" dirty="0">
                <a:latin typeface="Arial" charset="0"/>
              </a:rPr>
              <a:t> ~ </a:t>
            </a:r>
            <a:r>
              <a:rPr lang="en-GB" sz="1600" b="1" i="1" dirty="0">
                <a:latin typeface="Arial" charset="0"/>
              </a:rPr>
              <a:t>N</a:t>
            </a:r>
            <a:r>
              <a:rPr lang="en-GB" sz="1600" b="1" dirty="0">
                <a:latin typeface="Arial" charset="0"/>
              </a:rPr>
              <a:t>(0,1)</a:t>
            </a:r>
          </a:p>
        </p:txBody>
      </p:sp>
      <p:sp>
        <p:nvSpPr>
          <p:cNvPr id="40" name="Rectangle 16"/>
          <p:cNvSpPr>
            <a:spLocks noChangeArrowheads="1"/>
          </p:cNvSpPr>
          <p:nvPr/>
        </p:nvSpPr>
        <p:spPr bwMode="auto">
          <a:xfrm>
            <a:off x="5435600" y="1198562"/>
            <a:ext cx="2052000" cy="108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1" name="Text Box 8"/>
          <p:cNvSpPr txBox="1">
            <a:spLocks noChangeArrowheads="1"/>
          </p:cNvSpPr>
          <p:nvPr/>
        </p:nvSpPr>
        <p:spPr bwMode="auto">
          <a:xfrm>
            <a:off x="5457825" y="1208088"/>
            <a:ext cx="2114550" cy="1031051"/>
          </a:xfrm>
          <a:prstGeom prst="rect">
            <a:avLst/>
          </a:prstGeom>
          <a:noFill/>
          <a:ln>
            <a:noFill/>
          </a:ln>
          <a:effectLst/>
        </p:spPr>
        <p:txBody>
          <a:bodyPr wrap="square">
            <a:spAutoFit/>
          </a:bodyPr>
          <a:lstStyle/>
          <a:p>
            <a:pPr>
              <a:spcBef>
                <a:spcPct val="50000"/>
              </a:spcBef>
            </a:pPr>
            <a:r>
              <a:rPr lang="en-GB" b="1" dirty="0"/>
              <a:t>Slope </a:t>
            </a:r>
            <a:r>
              <a:rPr lang="en-GB" b="1" dirty="0" smtClean="0"/>
              <a:t>coefficient</a:t>
            </a:r>
          </a:p>
          <a:p>
            <a:pPr>
              <a:spcBef>
                <a:spcPts val="0"/>
              </a:spcBef>
            </a:pPr>
            <a:r>
              <a:rPr lang="en-GB" b="1" dirty="0" smtClean="0"/>
              <a:t>estimated </a:t>
            </a:r>
            <a:r>
              <a:rPr lang="en-GB" b="1" dirty="0"/>
              <a:t>using </a:t>
            </a:r>
            <a:r>
              <a:rPr lang="en-GB" b="1" dirty="0" smtClean="0"/>
              <a:t>WLS</a:t>
            </a:r>
          </a:p>
          <a:p>
            <a:pPr>
              <a:spcBef>
                <a:spcPts val="300"/>
              </a:spcBef>
            </a:pPr>
            <a:r>
              <a:rPr lang="en-GB" b="1" i="1" dirty="0" smtClean="0"/>
              <a:t>Y</a:t>
            </a:r>
            <a:r>
              <a:rPr lang="en-GB" b="1" i="1" baseline="-25000" dirty="0" smtClean="0"/>
              <a:t>i </a:t>
            </a:r>
            <a:r>
              <a:rPr lang="en-GB" b="1" dirty="0"/>
              <a:t>/</a:t>
            </a:r>
            <a:r>
              <a:rPr lang="en-GB" b="1" i="1" dirty="0"/>
              <a:t>X</a:t>
            </a:r>
            <a:r>
              <a:rPr lang="en-GB" b="1" i="1" baseline="-25000" dirty="0"/>
              <a:t>i</a:t>
            </a:r>
            <a:r>
              <a:rPr lang="en-GB" b="1" dirty="0"/>
              <a:t> = 10/</a:t>
            </a:r>
            <a:r>
              <a:rPr lang="en-GB" b="1" i="1" dirty="0"/>
              <a:t>X</a:t>
            </a:r>
            <a:r>
              <a:rPr lang="en-GB" b="1" i="1" baseline="-25000" dirty="0"/>
              <a:t>i</a:t>
            </a:r>
            <a:r>
              <a:rPr lang="en-GB" b="1" dirty="0"/>
              <a:t> + 2.0 + </a:t>
            </a:r>
            <a:r>
              <a:rPr lang="en-GB" b="1" i="1" dirty="0" err="1">
                <a:latin typeface="Symbol" pitchFamily="18" charset="2"/>
              </a:rPr>
              <a:t>e</a:t>
            </a:r>
            <a:r>
              <a:rPr lang="en-GB" b="1" i="1" baseline="-25000" dirty="0" err="1"/>
              <a:t>i</a:t>
            </a:r>
            <a:r>
              <a:rPr lang="en-GB" dirty="0"/>
              <a:t> </a:t>
            </a:r>
          </a:p>
          <a:p>
            <a:pPr>
              <a:spcBef>
                <a:spcPts val="300"/>
              </a:spcBef>
            </a:pPr>
            <a:r>
              <a:rPr lang="en-GB" b="1" dirty="0" err="1"/>
              <a:t>s.d.</a:t>
            </a:r>
            <a:r>
              <a:rPr lang="en-GB" b="1" dirty="0"/>
              <a:t> = 0.227</a:t>
            </a:r>
            <a:endParaRPr lang="en-US" b="1" dirty="0"/>
          </a:p>
        </p:txBody>
      </p:sp>
      <p:sp>
        <p:nvSpPr>
          <p:cNvPr id="42" name="Rectangle 16"/>
          <p:cNvSpPr>
            <a:spLocks noChangeArrowheads="1"/>
          </p:cNvSpPr>
          <p:nvPr/>
        </p:nvSpPr>
        <p:spPr bwMode="auto">
          <a:xfrm>
            <a:off x="5816600" y="2913063"/>
            <a:ext cx="2052000" cy="8136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Text Box 8"/>
          <p:cNvSpPr txBox="1">
            <a:spLocks noChangeArrowheads="1"/>
          </p:cNvSpPr>
          <p:nvPr/>
        </p:nvSpPr>
        <p:spPr bwMode="auto">
          <a:xfrm>
            <a:off x="5838825" y="2922588"/>
            <a:ext cx="2114550" cy="802784"/>
          </a:xfrm>
          <a:prstGeom prst="rect">
            <a:avLst/>
          </a:prstGeom>
          <a:noFill/>
          <a:ln>
            <a:noFill/>
          </a:ln>
          <a:effectLst/>
        </p:spPr>
        <p:txBody>
          <a:bodyPr wrap="square">
            <a:spAutoFit/>
          </a:bodyPr>
          <a:lstStyle/>
          <a:p>
            <a:pPr>
              <a:spcBef>
                <a:spcPct val="50000"/>
              </a:spcBef>
            </a:pPr>
            <a:r>
              <a:rPr lang="en-GB" b="1" dirty="0"/>
              <a:t>Slope </a:t>
            </a:r>
            <a:r>
              <a:rPr lang="en-GB" b="1" dirty="0" smtClean="0"/>
              <a:t>coefficient</a:t>
            </a:r>
          </a:p>
          <a:p>
            <a:pPr>
              <a:spcBef>
                <a:spcPts val="0"/>
              </a:spcBef>
            </a:pPr>
            <a:r>
              <a:rPr lang="en-GB" b="1" dirty="0" smtClean="0"/>
              <a:t>estimated </a:t>
            </a:r>
            <a:r>
              <a:rPr lang="en-GB" b="1" dirty="0"/>
              <a:t>using O</a:t>
            </a:r>
            <a:r>
              <a:rPr lang="en-GB" b="1" dirty="0" smtClean="0"/>
              <a:t>LS</a:t>
            </a:r>
          </a:p>
          <a:p>
            <a:pPr>
              <a:spcBef>
                <a:spcPts val="300"/>
              </a:spcBef>
            </a:pPr>
            <a:r>
              <a:rPr lang="en-GB" b="1" dirty="0" err="1" smtClean="0"/>
              <a:t>s.d</a:t>
            </a:r>
            <a:r>
              <a:rPr lang="en-GB" b="1" dirty="0" err="1"/>
              <a:t>.</a:t>
            </a:r>
            <a:r>
              <a:rPr lang="en-GB" b="1" dirty="0"/>
              <a:t> = </a:t>
            </a:r>
            <a:r>
              <a:rPr lang="en-GB" b="1" dirty="0" smtClean="0"/>
              <a:t>0.346</a:t>
            </a:r>
            <a:endParaRPr lang="en-US" b="1" dirty="0"/>
          </a:p>
        </p:txBody>
      </p:sp>
      <p:sp>
        <p:nvSpPr>
          <p:cNvPr id="44" name="Line 11"/>
          <p:cNvSpPr>
            <a:spLocks noChangeAspect="1" noChangeShapeType="1"/>
          </p:cNvSpPr>
          <p:nvPr/>
        </p:nvSpPr>
        <p:spPr bwMode="auto">
          <a:xfrm flipH="1">
            <a:off x="5519437" y="3789363"/>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252943" name="Object 15"/>
          <p:cNvGraphicFramePr>
            <a:graphicFrameLocks noChangeAspect="1"/>
          </p:cNvGraphicFramePr>
          <p:nvPr>
            <p:extLst>
              <p:ext uri="{D42A27DB-BD31-4B8C-83A1-F6EECF244321}">
                <p14:modId xmlns:p14="http://schemas.microsoft.com/office/powerpoint/2010/main" val="1511072943"/>
              </p:ext>
            </p:extLst>
          </p:nvPr>
        </p:nvGraphicFramePr>
        <p:xfrm>
          <a:off x="882000" y="687600"/>
          <a:ext cx="7320328" cy="4759594"/>
        </p:xfrm>
        <a:graphic>
          <a:graphicData uri="http://schemas.openxmlformats.org/presentationml/2006/ole">
            <mc:AlternateContent xmlns:mc="http://schemas.openxmlformats.org/markup-compatibility/2006">
              <mc:Choice xmlns:v="urn:schemas-microsoft-com:vml" Requires="v">
                <p:oleObj spid="_x0000_s252974" name="Chart" r:id="rId3" imgW="7705608" imgH="5010099" progId="Excel.Chart.8">
                  <p:embed/>
                </p:oleObj>
              </mc:Choice>
              <mc:Fallback>
                <p:oleObj name="Chart" r:id="rId3" imgW="7705608" imgH="5010099" progId="Excel.Chart.8">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000"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293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7</a:t>
            </a:r>
            <a:endParaRPr lang="en-US" sz="1000" dirty="0">
              <a:solidFill>
                <a:srgbClr val="3366FF"/>
              </a:solidFill>
            </a:endParaRPr>
          </a:p>
        </p:txBody>
      </p:sp>
      <p:sp>
        <p:nvSpPr>
          <p:cNvPr id="2529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err="1" smtClean="0"/>
              <a:t>Heteroskedasticity</a:t>
            </a:r>
            <a:r>
              <a:rPr lang="en-GB" sz="1500" b="1" dirty="0" smtClean="0"/>
              <a:t> </a:t>
            </a:r>
            <a:r>
              <a:rPr lang="en-GB" sz="1500" b="1" dirty="0"/>
              <a:t>also causes the OLS standard error to be invalidated.  The diagram shows the distributions of the OLS and WLS standard errors of the slope coefficient for the million samples. </a:t>
            </a:r>
            <a:endParaRPr lang="en-GB" b="1" dirty="0"/>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Line 11"/>
          <p:cNvSpPr>
            <a:spLocks noChangeAspect="1" noChangeShapeType="1"/>
          </p:cNvSpPr>
          <p:nvPr/>
        </p:nvSpPr>
        <p:spPr bwMode="auto">
          <a:xfrm flipH="1">
            <a:off x="3665538" y="1890667"/>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 name="Line 11"/>
          <p:cNvSpPr>
            <a:spLocks noChangeAspect="1" noChangeShapeType="1"/>
          </p:cNvSpPr>
          <p:nvPr/>
        </p:nvSpPr>
        <p:spPr bwMode="auto">
          <a:xfrm flipH="1">
            <a:off x="4681237" y="3094038"/>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 name="Rectangle 16"/>
          <p:cNvSpPr>
            <a:spLocks noChangeArrowheads="1"/>
          </p:cNvSpPr>
          <p:nvPr/>
        </p:nvSpPr>
        <p:spPr bwMode="auto">
          <a:xfrm>
            <a:off x="4163325" y="10842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6" name="Text Box 19"/>
          <p:cNvSpPr txBox="1">
            <a:spLocks noChangeArrowheads="1"/>
          </p:cNvSpPr>
          <p:nvPr/>
        </p:nvSpPr>
        <p:spPr bwMode="auto">
          <a:xfrm>
            <a:off x="4208463" y="10969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WLS</a:t>
            </a:r>
          </a:p>
          <a:p>
            <a:pPr>
              <a:spcBef>
                <a:spcPts val="300"/>
              </a:spcBef>
            </a:pPr>
            <a:r>
              <a:rPr lang="en-GB" b="1" dirty="0"/>
              <a:t>Mean of distribution = 0.226</a:t>
            </a:r>
            <a:endParaRPr lang="en-GB" dirty="0"/>
          </a:p>
          <a:p>
            <a:pPr>
              <a:spcBef>
                <a:spcPts val="300"/>
              </a:spcBef>
            </a:pPr>
            <a:r>
              <a:rPr lang="en-GB" b="1" dirty="0"/>
              <a:t>Actual </a:t>
            </a:r>
            <a:r>
              <a:rPr lang="en-GB" b="1" dirty="0" err="1"/>
              <a:t>s.d.</a:t>
            </a:r>
            <a:r>
              <a:rPr lang="en-GB" b="1" dirty="0"/>
              <a:t> = 0.227</a:t>
            </a:r>
            <a:endParaRPr lang="en-US" b="1" dirty="0"/>
          </a:p>
        </p:txBody>
      </p:sp>
      <p:sp>
        <p:nvSpPr>
          <p:cNvPr id="27" name="Rectangle 16"/>
          <p:cNvSpPr>
            <a:spLocks noChangeArrowheads="1"/>
          </p:cNvSpPr>
          <p:nvPr/>
        </p:nvSpPr>
        <p:spPr bwMode="auto">
          <a:xfrm>
            <a:off x="4956900" y="21891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8" name="Text Box 19"/>
          <p:cNvSpPr txBox="1">
            <a:spLocks noChangeArrowheads="1"/>
          </p:cNvSpPr>
          <p:nvPr/>
        </p:nvSpPr>
        <p:spPr bwMode="auto">
          <a:xfrm>
            <a:off x="4999038" y="22018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a:t>
            </a:r>
            <a:r>
              <a:rPr lang="en-GB" b="1" dirty="0" smtClean="0"/>
              <a:t>OLS</a:t>
            </a:r>
            <a:endParaRPr lang="en-GB" b="1" dirty="0"/>
          </a:p>
          <a:p>
            <a:pPr>
              <a:spcBef>
                <a:spcPts val="300"/>
              </a:spcBef>
            </a:pPr>
            <a:r>
              <a:rPr lang="en-GB" b="1" dirty="0"/>
              <a:t>Mean of distribution = </a:t>
            </a:r>
            <a:r>
              <a:rPr lang="en-GB" b="1" dirty="0" smtClean="0"/>
              <a:t>0.319</a:t>
            </a:r>
            <a:endParaRPr lang="en-GB" dirty="0"/>
          </a:p>
          <a:p>
            <a:pPr>
              <a:spcBef>
                <a:spcPts val="300"/>
              </a:spcBef>
            </a:pPr>
            <a:r>
              <a:rPr lang="en-GB" b="1" dirty="0"/>
              <a:t>Actual </a:t>
            </a:r>
            <a:r>
              <a:rPr lang="en-GB" b="1" dirty="0" err="1"/>
              <a:t>s.d.</a:t>
            </a:r>
            <a:r>
              <a:rPr lang="en-GB" b="1" dirty="0"/>
              <a:t> = </a:t>
            </a:r>
            <a:r>
              <a:rPr lang="en-GB" b="1" dirty="0" smtClean="0"/>
              <a:t>0.346</a:t>
            </a:r>
            <a:endParaRPr lang="en-US" b="1" dirty="0"/>
          </a:p>
        </p:txBody>
      </p:sp>
      <p:sp>
        <p:nvSpPr>
          <p:cNvPr id="29" name="Rectangle 13"/>
          <p:cNvSpPr>
            <a:spLocks noChangeArrowheads="1"/>
          </p:cNvSpPr>
          <p:nvPr/>
        </p:nvSpPr>
        <p:spPr bwMode="auto">
          <a:xfrm>
            <a:off x="6142039" y="4451350"/>
            <a:ext cx="1706400" cy="3175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30" name="Text Box 14"/>
          <p:cNvSpPr txBox="1">
            <a:spLocks noChangeArrowheads="1"/>
          </p:cNvSpPr>
          <p:nvPr/>
        </p:nvSpPr>
        <p:spPr bwMode="auto">
          <a:xfrm>
            <a:off x="6143626" y="4451350"/>
            <a:ext cx="17335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b="1" dirty="0"/>
              <a:t>1 million samples</a:t>
            </a:r>
            <a:endParaRPr lang="en-US" b="1" dirty="0"/>
          </a:p>
        </p:txBody>
      </p:sp>
      <p:sp>
        <p:nvSpPr>
          <p:cNvPr id="19"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5907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8</a:t>
            </a:r>
            <a:endParaRPr lang="en-US" sz="1000" dirty="0">
              <a:solidFill>
                <a:srgbClr val="3366FF"/>
              </a:solidFill>
            </a:endParaRPr>
          </a:p>
        </p:txBody>
      </p:sp>
      <p:sp>
        <p:nvSpPr>
          <p:cNvPr id="2590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standard deviation of the distribution of the WLS estimates of the slope coefficient in the first slide was 0.227, and we can see that the WLS standard errors in the million samples are distributed around this figure.  </a:t>
            </a:r>
            <a:endParaRPr lang="en-GB" b="1"/>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Rectangle 22"/>
          <p:cNvSpPr/>
          <p:nvPr/>
        </p:nvSpPr>
        <p:spPr bwMode="auto">
          <a:xfrm>
            <a:off x="720000" y="698400"/>
            <a:ext cx="7704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24" name="Object 15"/>
          <p:cNvGraphicFramePr>
            <a:graphicFrameLocks noChangeAspect="1"/>
          </p:cNvGraphicFramePr>
          <p:nvPr>
            <p:extLst>
              <p:ext uri="{D42A27DB-BD31-4B8C-83A1-F6EECF244321}">
                <p14:modId xmlns:p14="http://schemas.microsoft.com/office/powerpoint/2010/main" val="4261176387"/>
              </p:ext>
            </p:extLst>
          </p:nvPr>
        </p:nvGraphicFramePr>
        <p:xfrm>
          <a:off x="882000" y="687600"/>
          <a:ext cx="7320328" cy="4759594"/>
        </p:xfrm>
        <a:graphic>
          <a:graphicData uri="http://schemas.openxmlformats.org/presentationml/2006/ole">
            <mc:AlternateContent xmlns:mc="http://schemas.openxmlformats.org/markup-compatibility/2006">
              <mc:Choice xmlns:v="urn:schemas-microsoft-com:vml" Requires="v">
                <p:oleObj spid="_x0000_s259108" name="Chart" r:id="rId3" imgW="7705608" imgH="5010099" progId="Excel.Chart.8">
                  <p:embed/>
                </p:oleObj>
              </mc:Choice>
              <mc:Fallback>
                <p:oleObj name="Chart" r:id="rId3" imgW="7705608" imgH="501009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000" y="687600"/>
                        <a:ext cx="7320328" cy="47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Line 11"/>
          <p:cNvSpPr>
            <a:spLocks noChangeAspect="1" noChangeShapeType="1"/>
          </p:cNvSpPr>
          <p:nvPr/>
        </p:nvSpPr>
        <p:spPr bwMode="auto">
          <a:xfrm flipH="1">
            <a:off x="3665538" y="1890667"/>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Line 11"/>
          <p:cNvSpPr>
            <a:spLocks noChangeAspect="1" noChangeShapeType="1"/>
          </p:cNvSpPr>
          <p:nvPr/>
        </p:nvSpPr>
        <p:spPr bwMode="auto">
          <a:xfrm flipH="1">
            <a:off x="4681237" y="3094038"/>
            <a:ext cx="441926" cy="378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 name="Rectangle 16"/>
          <p:cNvSpPr>
            <a:spLocks noChangeArrowheads="1"/>
          </p:cNvSpPr>
          <p:nvPr/>
        </p:nvSpPr>
        <p:spPr bwMode="auto">
          <a:xfrm>
            <a:off x="4163325" y="10842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8" name="Text Box 19"/>
          <p:cNvSpPr txBox="1">
            <a:spLocks noChangeArrowheads="1"/>
          </p:cNvSpPr>
          <p:nvPr/>
        </p:nvSpPr>
        <p:spPr bwMode="auto">
          <a:xfrm>
            <a:off x="4208463" y="10969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WLS</a:t>
            </a:r>
          </a:p>
          <a:p>
            <a:pPr>
              <a:spcBef>
                <a:spcPts val="300"/>
              </a:spcBef>
            </a:pPr>
            <a:r>
              <a:rPr lang="en-GB" b="1" dirty="0"/>
              <a:t>Mean of distribution = 0.226</a:t>
            </a:r>
            <a:endParaRPr lang="en-GB" dirty="0"/>
          </a:p>
          <a:p>
            <a:pPr>
              <a:spcBef>
                <a:spcPts val="300"/>
              </a:spcBef>
            </a:pPr>
            <a:r>
              <a:rPr lang="en-GB" b="1" dirty="0"/>
              <a:t>Actual </a:t>
            </a:r>
            <a:r>
              <a:rPr lang="en-GB" b="1" dirty="0" err="1"/>
              <a:t>s.d.</a:t>
            </a:r>
            <a:r>
              <a:rPr lang="en-GB" b="1" dirty="0"/>
              <a:t> = 0.227</a:t>
            </a:r>
            <a:endParaRPr lang="en-US" b="1" dirty="0"/>
          </a:p>
        </p:txBody>
      </p:sp>
      <p:sp>
        <p:nvSpPr>
          <p:cNvPr id="29" name="Rectangle 16"/>
          <p:cNvSpPr>
            <a:spLocks noChangeArrowheads="1"/>
          </p:cNvSpPr>
          <p:nvPr/>
        </p:nvSpPr>
        <p:spPr bwMode="auto">
          <a:xfrm>
            <a:off x="4956900" y="2189162"/>
            <a:ext cx="2599200" cy="84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Text Box 19"/>
          <p:cNvSpPr txBox="1">
            <a:spLocks noChangeArrowheads="1"/>
          </p:cNvSpPr>
          <p:nvPr/>
        </p:nvSpPr>
        <p:spPr bwMode="auto">
          <a:xfrm>
            <a:off x="4999038" y="2201863"/>
            <a:ext cx="2687637" cy="815608"/>
          </a:xfrm>
          <a:prstGeom prst="rect">
            <a:avLst/>
          </a:prstGeom>
          <a:noFill/>
          <a:ln>
            <a:noFill/>
          </a:ln>
          <a:effectLst/>
        </p:spPr>
        <p:txBody>
          <a:bodyPr wrap="square">
            <a:spAutoFit/>
          </a:bodyPr>
          <a:lstStyle/>
          <a:p>
            <a:pPr>
              <a:spcBef>
                <a:spcPct val="50000"/>
              </a:spcBef>
            </a:pPr>
            <a:r>
              <a:rPr lang="en-GB" b="1" dirty="0" err="1"/>
              <a:t>S.e.</a:t>
            </a:r>
            <a:r>
              <a:rPr lang="en-GB" b="1" dirty="0"/>
              <a:t> estimated using </a:t>
            </a:r>
            <a:r>
              <a:rPr lang="en-GB" b="1" dirty="0" smtClean="0"/>
              <a:t>OLS</a:t>
            </a:r>
            <a:endParaRPr lang="en-GB" b="1" dirty="0"/>
          </a:p>
          <a:p>
            <a:pPr>
              <a:spcBef>
                <a:spcPts val="300"/>
              </a:spcBef>
            </a:pPr>
            <a:r>
              <a:rPr lang="en-GB" b="1" dirty="0"/>
              <a:t>Mean of distribution = </a:t>
            </a:r>
            <a:r>
              <a:rPr lang="en-GB" b="1" dirty="0" smtClean="0"/>
              <a:t>0.319</a:t>
            </a:r>
            <a:endParaRPr lang="en-GB" dirty="0"/>
          </a:p>
          <a:p>
            <a:pPr>
              <a:spcBef>
                <a:spcPts val="300"/>
              </a:spcBef>
            </a:pPr>
            <a:r>
              <a:rPr lang="en-GB" b="1" dirty="0"/>
              <a:t>Actual </a:t>
            </a:r>
            <a:r>
              <a:rPr lang="en-GB" b="1" dirty="0" err="1"/>
              <a:t>s.d.</a:t>
            </a:r>
            <a:r>
              <a:rPr lang="en-GB" b="1" dirty="0"/>
              <a:t> = </a:t>
            </a:r>
            <a:r>
              <a:rPr lang="en-GB" b="1" dirty="0" smtClean="0"/>
              <a:t>0.346</a:t>
            </a:r>
            <a:endParaRPr lang="en-US" b="1" dirty="0"/>
          </a:p>
        </p:txBody>
      </p:sp>
      <p:sp>
        <p:nvSpPr>
          <p:cNvPr id="39" name="Rectangle 13"/>
          <p:cNvSpPr>
            <a:spLocks noChangeArrowheads="1"/>
          </p:cNvSpPr>
          <p:nvPr/>
        </p:nvSpPr>
        <p:spPr bwMode="auto">
          <a:xfrm>
            <a:off x="6142039" y="4451350"/>
            <a:ext cx="1706400" cy="3175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40" name="Text Box 14"/>
          <p:cNvSpPr txBox="1">
            <a:spLocks noChangeArrowheads="1"/>
          </p:cNvSpPr>
          <p:nvPr/>
        </p:nvSpPr>
        <p:spPr bwMode="auto">
          <a:xfrm>
            <a:off x="6143626" y="4451350"/>
            <a:ext cx="17335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b="1" dirty="0"/>
              <a:t>1 million samples</a:t>
            </a:r>
            <a:endParaRPr lang="en-US" b="1" dirty="0"/>
          </a:p>
        </p:txBody>
      </p:sp>
      <p:sp>
        <p:nvSpPr>
          <p:cNvPr id="19" name="Text Box 10"/>
          <p:cNvSpPr txBox="1">
            <a:spLocks noChangeArrowheads="1"/>
          </p:cNvSpPr>
          <p:nvPr/>
        </p:nvSpPr>
        <p:spPr bwMode="auto">
          <a:xfrm>
            <a:off x="255588" y="25200"/>
            <a:ext cx="8620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a:t>
            </a:r>
            <a:r>
              <a:rPr lang="en-GB" sz="1800" b="1" dirty="0"/>
              <a:t>: MONTE CARLO ILLUSTRATION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704DCAF-D669-4B6F-B7ED-BA559ABB3777}"/>
</file>

<file path=customXml/itemProps2.xml><?xml version="1.0" encoding="utf-8"?>
<ds:datastoreItem xmlns:ds="http://schemas.openxmlformats.org/officeDocument/2006/customXml" ds:itemID="{26404CFC-E779-4EFC-993A-0298D529DE1D}"/>
</file>

<file path=customXml/itemProps3.xml><?xml version="1.0" encoding="utf-8"?>
<ds:datastoreItem xmlns:ds="http://schemas.openxmlformats.org/officeDocument/2006/customXml" ds:itemID="{B858733B-E70E-4F3B-83B2-24FD68683D20}"/>
</file>

<file path=docProps/app.xml><?xml version="1.0" encoding="utf-8"?>
<Properties xmlns="http://schemas.openxmlformats.org/officeDocument/2006/extended-properties" xmlns:vt="http://schemas.openxmlformats.org/officeDocument/2006/docPropsVTypes">
  <TotalTime>4314</TotalTime>
  <Words>1300</Words>
  <Application>Microsoft Office PowerPoint</Application>
  <PresentationFormat>On-screen Show (4:3)</PresentationFormat>
  <Paragraphs>165</Paragraphs>
  <Slides>16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18" baseType="lpstr">
      <vt:lpstr>Default Design</vt:lpstr>
      <vt:lpstr>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112</cp:revision>
  <dcterms:created xsi:type="dcterms:W3CDTF">1998-05-09T13:24:56Z</dcterms:created>
  <dcterms:modified xsi:type="dcterms:W3CDTF">2016-05-12T14:46:40Z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