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00" r:id="rId2"/>
    <p:sldId id="291" r:id="rId3"/>
    <p:sldId id="292" r:id="rId4"/>
    <p:sldId id="293" r:id="rId5"/>
    <p:sldId id="294" r:id="rId6"/>
    <p:sldId id="295" r:id="rId7"/>
    <p:sldId id="296" r:id="rId8"/>
    <p:sldId id="297" r:id="rId9"/>
    <p:sldId id="298" r:id="rId10"/>
    <p:sldId id="299" r:id="rId11"/>
    <p:sldId id="284" r:id="rId12"/>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969696"/>
    <a:srgbClr val="004D99"/>
    <a:srgbClr val="FBFCFF"/>
    <a:srgbClr val="003366"/>
    <a:srgbClr val="F8F8FA"/>
    <a:srgbClr val="FAFAFA"/>
    <a:srgbClr val="F7F9FF"/>
    <a:srgbClr val="3366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90" autoAdjust="0"/>
    <p:restoredTop sz="96943" autoAdjust="0"/>
  </p:normalViewPr>
  <p:slideViewPr>
    <p:cSldViewPr snapToGrid="0" showGuides="1">
      <p:cViewPr>
        <p:scale>
          <a:sx n="100" d="100"/>
          <a:sy n="100" d="100"/>
        </p:scale>
        <p:origin x="-2244" y="-384"/>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5.wmf"/><Relationship Id="rId5" Type="http://schemas.openxmlformats.org/officeDocument/2006/relationships/image" Target="../media/image6.wmf"/><Relationship Id="rId4"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6" Type="http://schemas.openxmlformats.org/officeDocument/2006/relationships/image" Target="../media/image6.wmf"/><Relationship Id="rId5" Type="http://schemas.openxmlformats.org/officeDocument/2006/relationships/image" Target="../media/image4.wmf"/><Relationship Id="rId4"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0.wmf"/><Relationship Id="rId6" Type="http://schemas.openxmlformats.org/officeDocument/2006/relationships/image" Target="../media/image9.wmf"/><Relationship Id="rId5" Type="http://schemas.openxmlformats.org/officeDocument/2006/relationships/image" Target="../media/image6.wmf"/><Relationship Id="rId4"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0.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98696E1-5BB6-4861-85EB-50C50203ABD5}" type="slidenum">
              <a:rPr lang="en-US"/>
              <a:pPr/>
              <a:t>‹#›</a:t>
            </a:fld>
            <a:endParaRPr lang="en-US"/>
          </a:p>
        </p:txBody>
      </p:sp>
    </p:spTree>
    <p:extLst>
      <p:ext uri="{BB962C8B-B14F-4D97-AF65-F5344CB8AC3E}">
        <p14:creationId xmlns:p14="http://schemas.microsoft.com/office/powerpoint/2010/main" val="374290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32A5C74-286B-45E0-98A2-7937AB24FA8A}" type="slidenum">
              <a:rPr lang="en-US"/>
              <a:pPr/>
              <a:t>‹#›</a:t>
            </a:fld>
            <a:endParaRPr lang="en-US"/>
          </a:p>
        </p:txBody>
      </p:sp>
    </p:spTree>
    <p:extLst>
      <p:ext uri="{BB962C8B-B14F-4D97-AF65-F5344CB8AC3E}">
        <p14:creationId xmlns:p14="http://schemas.microsoft.com/office/powerpoint/2010/main" val="2084945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6322401-D646-43F2-AE68-D74F8B15AB11}" type="slidenum">
              <a:rPr lang="en-US"/>
              <a:pPr/>
              <a:t>‹#›</a:t>
            </a:fld>
            <a:endParaRPr lang="en-US"/>
          </a:p>
        </p:txBody>
      </p:sp>
    </p:spTree>
    <p:extLst>
      <p:ext uri="{BB962C8B-B14F-4D97-AF65-F5344CB8AC3E}">
        <p14:creationId xmlns:p14="http://schemas.microsoft.com/office/powerpoint/2010/main" val="13432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23533C4-4638-4E4B-A9BC-D7A225724999}" type="slidenum">
              <a:rPr lang="en-US"/>
              <a:pPr/>
              <a:t>‹#›</a:t>
            </a:fld>
            <a:endParaRPr lang="en-US"/>
          </a:p>
        </p:txBody>
      </p:sp>
    </p:spTree>
    <p:extLst>
      <p:ext uri="{BB962C8B-B14F-4D97-AF65-F5344CB8AC3E}">
        <p14:creationId xmlns:p14="http://schemas.microsoft.com/office/powerpoint/2010/main" val="432575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F33F4B-605A-4917-8173-EFF318E17E46}" type="slidenum">
              <a:rPr lang="en-US"/>
              <a:pPr/>
              <a:t>‹#›</a:t>
            </a:fld>
            <a:endParaRPr lang="en-US"/>
          </a:p>
        </p:txBody>
      </p:sp>
    </p:spTree>
    <p:extLst>
      <p:ext uri="{BB962C8B-B14F-4D97-AF65-F5344CB8AC3E}">
        <p14:creationId xmlns:p14="http://schemas.microsoft.com/office/powerpoint/2010/main" val="1233461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A53DF6A-7E47-4298-BAEB-D6A2D4BB74D2}" type="slidenum">
              <a:rPr lang="en-US"/>
              <a:pPr/>
              <a:t>‹#›</a:t>
            </a:fld>
            <a:endParaRPr lang="en-US"/>
          </a:p>
        </p:txBody>
      </p:sp>
    </p:spTree>
    <p:extLst>
      <p:ext uri="{BB962C8B-B14F-4D97-AF65-F5344CB8AC3E}">
        <p14:creationId xmlns:p14="http://schemas.microsoft.com/office/powerpoint/2010/main" val="2296028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92A2E4D-E42A-422C-8F9C-527887E73153}" type="slidenum">
              <a:rPr lang="en-US"/>
              <a:pPr/>
              <a:t>‹#›</a:t>
            </a:fld>
            <a:endParaRPr lang="en-US"/>
          </a:p>
        </p:txBody>
      </p:sp>
    </p:spTree>
    <p:extLst>
      <p:ext uri="{BB962C8B-B14F-4D97-AF65-F5344CB8AC3E}">
        <p14:creationId xmlns:p14="http://schemas.microsoft.com/office/powerpoint/2010/main" val="2077252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07346EB-E1D4-44C3-8CEB-C0A7AF45FC33}" type="slidenum">
              <a:rPr lang="en-US"/>
              <a:pPr/>
              <a:t>‹#›</a:t>
            </a:fld>
            <a:endParaRPr lang="en-US"/>
          </a:p>
        </p:txBody>
      </p:sp>
    </p:spTree>
    <p:extLst>
      <p:ext uri="{BB962C8B-B14F-4D97-AF65-F5344CB8AC3E}">
        <p14:creationId xmlns:p14="http://schemas.microsoft.com/office/powerpoint/2010/main" val="4061159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3C1036C-4EEB-4CAA-B196-92DEE49E3F36}" type="slidenum">
              <a:rPr lang="en-US"/>
              <a:pPr/>
              <a:t>‹#›</a:t>
            </a:fld>
            <a:endParaRPr lang="en-US"/>
          </a:p>
        </p:txBody>
      </p:sp>
    </p:spTree>
    <p:extLst>
      <p:ext uri="{BB962C8B-B14F-4D97-AF65-F5344CB8AC3E}">
        <p14:creationId xmlns:p14="http://schemas.microsoft.com/office/powerpoint/2010/main" val="4136695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BB273F3-0E52-4CEA-A664-888729D9EFE4}" type="slidenum">
              <a:rPr lang="en-US"/>
              <a:pPr/>
              <a:t>‹#›</a:t>
            </a:fld>
            <a:endParaRPr lang="en-US"/>
          </a:p>
        </p:txBody>
      </p:sp>
    </p:spTree>
    <p:extLst>
      <p:ext uri="{BB962C8B-B14F-4D97-AF65-F5344CB8AC3E}">
        <p14:creationId xmlns:p14="http://schemas.microsoft.com/office/powerpoint/2010/main" val="2116225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D808C8F-F562-4005-92FD-7587E0B1EEC9}" type="slidenum">
              <a:rPr lang="en-US"/>
              <a:pPr/>
              <a:t>‹#›</a:t>
            </a:fld>
            <a:endParaRPr lang="en-US"/>
          </a:p>
        </p:txBody>
      </p:sp>
    </p:spTree>
    <p:extLst>
      <p:ext uri="{BB962C8B-B14F-4D97-AF65-F5344CB8AC3E}">
        <p14:creationId xmlns:p14="http://schemas.microsoft.com/office/powerpoint/2010/main" val="19197897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A40168BC-617C-4E03-BB45-DEFA6A008E8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10.wmf"/></Relationships>
</file>

<file path=ppt/slides/_rels/slide11.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3.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5.bin"/><Relationship Id="rId7" Type="http://schemas.openxmlformats.org/officeDocument/2006/relationships/oleObject" Target="../embeddings/oleObject7.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wmf"/><Relationship Id="rId11" Type="http://schemas.openxmlformats.org/officeDocument/2006/relationships/oleObject" Target="../embeddings/oleObject9.bin"/><Relationship Id="rId5" Type="http://schemas.openxmlformats.org/officeDocument/2006/relationships/oleObject" Target="../embeddings/oleObject6.bin"/><Relationship Id="rId10" Type="http://schemas.openxmlformats.org/officeDocument/2006/relationships/image" Target="../media/image4.wmf"/><Relationship Id="rId4" Type="http://schemas.openxmlformats.org/officeDocument/2006/relationships/image" Target="../media/image5.wmf"/><Relationship Id="rId9" Type="http://schemas.openxmlformats.org/officeDocument/2006/relationships/oleObject" Target="../embeddings/oleObject8.bin"/></Relationships>
</file>

<file path=ppt/slides/_rels/slide5.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15.bin"/><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4.wmf"/><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4.vml"/><Relationship Id="rId6" Type="http://schemas.openxmlformats.org/officeDocument/2006/relationships/image" Target="../media/image8.wmf"/><Relationship Id="rId11" Type="http://schemas.openxmlformats.org/officeDocument/2006/relationships/oleObject" Target="../embeddings/oleObject14.bin"/><Relationship Id="rId5" Type="http://schemas.openxmlformats.org/officeDocument/2006/relationships/oleObject" Target="../embeddings/oleObject11.bin"/><Relationship Id="rId15" Type="http://schemas.openxmlformats.org/officeDocument/2006/relationships/oleObject" Target="../embeddings/oleObject16.bin"/><Relationship Id="rId10" Type="http://schemas.openxmlformats.org/officeDocument/2006/relationships/image" Target="../media/image3.wmf"/><Relationship Id="rId4" Type="http://schemas.openxmlformats.org/officeDocument/2006/relationships/image" Target="../media/image7.wmf"/><Relationship Id="rId9" Type="http://schemas.openxmlformats.org/officeDocument/2006/relationships/oleObject" Target="../embeddings/oleObject13.bin"/><Relationship Id="rId14" Type="http://schemas.openxmlformats.org/officeDocument/2006/relationships/image" Target="../media/image6.wmf"/></Relationships>
</file>

<file path=ppt/slides/_rels/slide6.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22.bin"/><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11" Type="http://schemas.openxmlformats.org/officeDocument/2006/relationships/oleObject" Target="../embeddings/oleObject21.bin"/><Relationship Id="rId5" Type="http://schemas.openxmlformats.org/officeDocument/2006/relationships/oleObject" Target="../embeddings/oleObject18.bin"/><Relationship Id="rId10" Type="http://schemas.openxmlformats.org/officeDocument/2006/relationships/image" Target="../media/image4.wmf"/><Relationship Id="rId4" Type="http://schemas.openxmlformats.org/officeDocument/2006/relationships/image" Target="../media/image10.wmf"/><Relationship Id="rId9" Type="http://schemas.openxmlformats.org/officeDocument/2006/relationships/oleObject" Target="../embeddings/oleObject20.bin"/><Relationship Id="rId14" Type="http://schemas.openxmlformats.org/officeDocument/2006/relationships/image" Target="../media/image9.wmf"/></Relationships>
</file>

<file path=ppt/slides/_rels/slide7.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28.bin"/><Relationship Id="rId3" Type="http://schemas.openxmlformats.org/officeDocument/2006/relationships/oleObject" Target="../embeddings/oleObject23.bin"/><Relationship Id="rId7" Type="http://schemas.openxmlformats.org/officeDocument/2006/relationships/oleObject" Target="../embeddings/oleObject25.bin"/><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11" Type="http://schemas.openxmlformats.org/officeDocument/2006/relationships/oleObject" Target="../embeddings/oleObject27.bin"/><Relationship Id="rId5" Type="http://schemas.openxmlformats.org/officeDocument/2006/relationships/oleObject" Target="../embeddings/oleObject24.bin"/><Relationship Id="rId10" Type="http://schemas.openxmlformats.org/officeDocument/2006/relationships/image" Target="../media/image11.wmf"/><Relationship Id="rId4" Type="http://schemas.openxmlformats.org/officeDocument/2006/relationships/image" Target="../media/image10.wmf"/><Relationship Id="rId9" Type="http://schemas.openxmlformats.org/officeDocument/2006/relationships/oleObject" Target="../embeddings/oleObject26.bin"/><Relationship Id="rId14" Type="http://schemas.openxmlformats.org/officeDocument/2006/relationships/image" Target="../media/image13.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10.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1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7: </a:t>
            </a:r>
            <a:r>
              <a:rPr lang="en-GB" dirty="0">
                <a:solidFill>
                  <a:schemeClr val="bg1"/>
                </a:solidFill>
                <a:latin typeface="Arial" pitchFamily="34" charset="0"/>
                <a:cs typeface="Arial" pitchFamily="34" charset="0"/>
              </a:rPr>
              <a:t>Heteroskedasticity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977244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525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However, </a:t>
            </a:r>
            <a:r>
              <a:rPr lang="en-US" sz="1500" b="1" dirty="0"/>
              <a:t>the standard error of the coefficient of </a:t>
            </a:r>
            <a:r>
              <a:rPr lang="en-US" sz="1500" b="1" i="1" dirty="0"/>
              <a:t>GDP</a:t>
            </a:r>
            <a:r>
              <a:rPr lang="en-US" sz="1500" b="1" dirty="0"/>
              <a:t> rises from 0.13 to 0.18, indicating that it is underestimated in the original OLS regression.</a:t>
            </a:r>
            <a:r>
              <a:rPr lang="en-US" sz="1500" dirty="0"/>
              <a:t> </a:t>
            </a:r>
            <a:endParaRPr lang="en-GB" sz="1500" dirty="0"/>
          </a:p>
        </p:txBody>
      </p:sp>
      <p:sp>
        <p:nvSpPr>
          <p:cNvPr id="15258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2584"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52585" name="Object 9"/>
          <p:cNvGraphicFramePr>
            <a:graphicFrameLocks noChangeAspect="1"/>
          </p:cNvGraphicFramePr>
          <p:nvPr/>
        </p:nvGraphicFramePr>
        <p:xfrm>
          <a:off x="0" y="0"/>
          <a:ext cx="314325" cy="276225"/>
        </p:xfrm>
        <a:graphic>
          <a:graphicData uri="http://schemas.openxmlformats.org/presentationml/2006/ole">
            <mc:AlternateContent xmlns:mc="http://schemas.openxmlformats.org/markup-compatibility/2006">
              <mc:Choice xmlns:v="urn:schemas-microsoft-com:vml" Requires="v">
                <p:oleObj spid="_x0000_s152608" name="Equation" r:id="rId3" imgW="317362" imgH="279279" progId="Equation.3">
                  <p:embed/>
                </p:oleObj>
              </mc:Choice>
              <mc:Fallback>
                <p:oleObj name="Equation" r:id="rId3" imgW="317362" imgH="279279"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4325"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5"/>
          <p:cNvSpPr>
            <a:spLocks noChangeArrowheads="1"/>
          </p:cNvSpPr>
          <p:nvPr/>
        </p:nvSpPr>
        <p:spPr bwMode="auto">
          <a:xfrm>
            <a:off x="0" y="3100949"/>
            <a:ext cx="9144000" cy="25092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5"/>
          <p:cNvSpPr>
            <a:spLocks noChangeArrowheads="1"/>
          </p:cNvSpPr>
          <p:nvPr/>
        </p:nvSpPr>
        <p:spPr bwMode="auto">
          <a:xfrm>
            <a:off x="0" y="510149"/>
            <a:ext cx="9144000" cy="25092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12"/>
          <p:cNvSpPr>
            <a:spLocks noChangeArrowheads="1"/>
          </p:cNvSpPr>
          <p:nvPr/>
        </p:nvSpPr>
        <p:spPr bwMode="auto">
          <a:xfrm>
            <a:off x="363600" y="599925"/>
            <a:ext cx="1584325" cy="219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15"/>
          <p:cNvSpPr>
            <a:spLocks noChangeArrowheads="1"/>
          </p:cNvSpPr>
          <p:nvPr/>
        </p:nvSpPr>
        <p:spPr bwMode="auto">
          <a:xfrm>
            <a:off x="3127375" y="5086800"/>
            <a:ext cx="935038" cy="219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14"/>
          <p:cNvSpPr>
            <a:spLocks noChangeArrowheads="1"/>
          </p:cNvSpPr>
          <p:nvPr/>
        </p:nvSpPr>
        <p:spPr bwMode="auto">
          <a:xfrm>
            <a:off x="3127375" y="2498400"/>
            <a:ext cx="935038" cy="219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13"/>
          <p:cNvSpPr txBox="1">
            <a:spLocks noChangeArrowheads="1"/>
          </p:cNvSpPr>
          <p:nvPr/>
        </p:nvSpPr>
        <p:spPr bwMode="auto">
          <a:xfrm>
            <a:off x="301625" y="560325"/>
            <a:ext cx="8532813" cy="250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nSpc>
                <a:spcPct val="90000"/>
              </a:lnSpc>
            </a:pPr>
            <a:r>
              <a:rPr lang="en-US" sz="1400" b="1" dirty="0">
                <a:latin typeface="Courier New" pitchFamily="49" charset="0"/>
              </a:rPr>
              <a:t>. </a:t>
            </a:r>
            <a:r>
              <a:rPr lang="en-US" sz="1400" b="1" dirty="0" err="1">
                <a:latin typeface="Courier New" pitchFamily="49" charset="0"/>
              </a:rPr>
              <a:t>reg</a:t>
            </a:r>
            <a:r>
              <a:rPr lang="en-US" sz="1400" b="1" dirty="0">
                <a:latin typeface="Courier New" pitchFamily="49" charset="0"/>
              </a:rPr>
              <a:t> </a:t>
            </a:r>
            <a:r>
              <a:rPr lang="en-US" sz="1400" b="1" dirty="0" err="1">
                <a:latin typeface="Courier New" pitchFamily="49" charset="0"/>
              </a:rPr>
              <a:t>manu</a:t>
            </a:r>
            <a:r>
              <a:rPr lang="en-US" sz="1400" b="1" dirty="0">
                <a:latin typeface="Courier New" pitchFamily="49" charset="0"/>
              </a:rPr>
              <a:t> </a:t>
            </a:r>
            <a:r>
              <a:rPr lang="en-US" sz="1400" b="1" dirty="0" err="1">
                <a:latin typeface="Courier New" pitchFamily="49" charset="0"/>
              </a:rPr>
              <a:t>gdp</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a:latin typeface="Courier New" pitchFamily="49" charset="0"/>
              </a:rPr>
              <a:t>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28</a:t>
            </a:r>
          </a:p>
          <a:p>
            <a:pPr>
              <a:lnSpc>
                <a:spcPct val="90000"/>
              </a:lnSpc>
            </a:pPr>
            <a:r>
              <a:rPr lang="en-US" sz="1400" b="1" dirty="0" smtClean="0">
                <a:latin typeface="Courier New" pitchFamily="49" charset="0"/>
              </a:rPr>
              <a:t>-----------+------------------------------           </a:t>
            </a:r>
            <a:r>
              <a:rPr lang="en-US" sz="1400" b="1" dirty="0">
                <a:latin typeface="Courier New" pitchFamily="49" charset="0"/>
              </a:rPr>
              <a:t>F(  1,    26) =  210.73</a:t>
            </a:r>
          </a:p>
          <a:p>
            <a:pPr>
              <a:lnSpc>
                <a:spcPct val="90000"/>
              </a:lnSpc>
            </a:pPr>
            <a:r>
              <a:rPr lang="en-US" sz="1400" b="1" dirty="0" smtClean="0">
                <a:latin typeface="Courier New" pitchFamily="49" charset="0"/>
              </a:rPr>
              <a:t>     </a:t>
            </a:r>
            <a:r>
              <a:rPr lang="en-US" sz="1400" b="1" dirty="0">
                <a:latin typeface="Courier New" pitchFamily="49" charset="0"/>
              </a:rPr>
              <a:t>Model |  1.1600e+11     1  1.1600e+11           </a:t>
            </a:r>
            <a:r>
              <a:rPr lang="en-US" sz="1400" b="1" dirty="0" err="1">
                <a:latin typeface="Courier New" pitchFamily="49" charset="0"/>
              </a:rPr>
              <a:t>Prob</a:t>
            </a:r>
            <a:r>
              <a:rPr lang="en-US" sz="1400" b="1" dirty="0">
                <a:latin typeface="Courier New" pitchFamily="49" charset="0"/>
              </a:rPr>
              <a:t> &gt; F      =  0.0000</a:t>
            </a:r>
          </a:p>
          <a:p>
            <a:pPr>
              <a:lnSpc>
                <a:spcPct val="90000"/>
              </a:lnSpc>
            </a:pPr>
            <a:r>
              <a:rPr lang="en-US" sz="1400" b="1" dirty="0" smtClean="0">
                <a:latin typeface="Courier New" pitchFamily="49" charset="0"/>
              </a:rPr>
              <a:t>  </a:t>
            </a:r>
            <a:r>
              <a:rPr lang="en-US" sz="1400" b="1" dirty="0">
                <a:latin typeface="Courier New" pitchFamily="49" charset="0"/>
              </a:rPr>
              <a:t>Residual |  1.4312e+10    26   550462775           R-squared     =  0.8902</a:t>
            </a:r>
          </a:p>
          <a:p>
            <a:pPr>
              <a:lnSpc>
                <a:spcPct val="90000"/>
              </a:lnSpc>
            </a:pPr>
            <a:r>
              <a:rPr lang="en-US" sz="1400" b="1" dirty="0" smtClean="0">
                <a:latin typeface="Courier New" pitchFamily="49" charset="0"/>
              </a:rPr>
              <a:t>-----------+------------------------------           </a:t>
            </a:r>
            <a:r>
              <a:rPr lang="en-US" sz="1400" b="1" dirty="0" err="1">
                <a:latin typeface="Courier New" pitchFamily="49" charset="0"/>
              </a:rPr>
              <a:t>Adj</a:t>
            </a:r>
            <a:r>
              <a:rPr lang="en-US" sz="1400" b="1" dirty="0">
                <a:latin typeface="Courier New" pitchFamily="49" charset="0"/>
              </a:rPr>
              <a:t> R-squared =  0.8859</a:t>
            </a:r>
          </a:p>
          <a:p>
            <a:pPr>
              <a:lnSpc>
                <a:spcPct val="90000"/>
              </a:lnSpc>
            </a:pPr>
            <a:r>
              <a:rPr lang="en-US" sz="1400" b="1" dirty="0" smtClean="0">
                <a:latin typeface="Courier New" pitchFamily="49" charset="0"/>
              </a:rPr>
              <a:t>     </a:t>
            </a:r>
            <a:r>
              <a:rPr lang="en-US" sz="1400" b="1" dirty="0">
                <a:latin typeface="Courier New" pitchFamily="49" charset="0"/>
              </a:rPr>
              <a:t>Total |  1.3031e+11    27  4.8264e+09           Root MSE      =   23462</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err="1">
                <a:latin typeface="Courier New" pitchFamily="49" charset="0"/>
              </a:rPr>
              <a:t>manu</a:t>
            </a:r>
            <a:r>
              <a:rPr lang="en-US" sz="1400" b="1" dirty="0">
                <a:latin typeface="Courier New" pitchFamily="49" charset="0"/>
              </a:rPr>
              <a:t> |      </a:t>
            </a:r>
            <a:r>
              <a:rPr lang="en-US" sz="1400" b="1" dirty="0" err="1">
                <a:latin typeface="Courier New" pitchFamily="49" charset="0"/>
              </a:rPr>
              <a:t>Coef</a:t>
            </a:r>
            <a:r>
              <a:rPr lang="en-US" sz="1400" b="1" dirty="0">
                <a:latin typeface="Courier New" pitchFamily="49" charset="0"/>
              </a:rPr>
              <a:t>.   Std. Err.      t    P&gt;|t|     [95% Conf. Interval]</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err="1">
                <a:latin typeface="Courier New" pitchFamily="49" charset="0"/>
              </a:rPr>
              <a:t>gdp</a:t>
            </a:r>
            <a:r>
              <a:rPr lang="en-US" sz="1400" b="1" dirty="0">
                <a:latin typeface="Courier New" pitchFamily="49" charset="0"/>
              </a:rPr>
              <a:t> |    .193693   .0133428    14.52   0.000     .1662665    .2211195</a:t>
            </a:r>
          </a:p>
          <a:p>
            <a:pPr>
              <a:lnSpc>
                <a:spcPct val="90000"/>
              </a:lnSpc>
            </a:pPr>
            <a:r>
              <a:rPr lang="en-US" sz="1400" b="1" dirty="0" smtClean="0">
                <a:latin typeface="Courier New" pitchFamily="49" charset="0"/>
              </a:rPr>
              <a:t>     </a:t>
            </a:r>
            <a:r>
              <a:rPr lang="en-US" sz="1400" b="1" dirty="0">
                <a:latin typeface="Courier New" pitchFamily="49" charset="0"/>
              </a:rPr>
              <a:t>_cons |   603.9453   5699.677     0.11   0.916    -11111.91     </a:t>
            </a:r>
            <a:r>
              <a:rPr lang="en-US" sz="1400" b="1" dirty="0" smtClean="0">
                <a:latin typeface="Courier New" pitchFamily="49" charset="0"/>
              </a:rPr>
              <a:t>12319.8</a:t>
            </a:r>
            <a:endParaRPr lang="en-US" sz="1400" b="1" dirty="0">
              <a:latin typeface="Courier New" pitchFamily="49" charset="0"/>
            </a:endParaRPr>
          </a:p>
        </p:txBody>
      </p:sp>
      <p:sp>
        <p:nvSpPr>
          <p:cNvPr id="24" name="Rectangle 11"/>
          <p:cNvSpPr>
            <a:spLocks noChangeArrowheads="1"/>
          </p:cNvSpPr>
          <p:nvPr/>
        </p:nvSpPr>
        <p:spPr bwMode="auto">
          <a:xfrm>
            <a:off x="361950" y="3190650"/>
            <a:ext cx="2447925" cy="219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13"/>
          <p:cNvSpPr txBox="1">
            <a:spLocks noChangeArrowheads="1"/>
          </p:cNvSpPr>
          <p:nvPr/>
        </p:nvSpPr>
        <p:spPr bwMode="auto">
          <a:xfrm>
            <a:off x="301625" y="3151050"/>
            <a:ext cx="8532813" cy="25075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nSpc>
                <a:spcPct val="90000"/>
              </a:lnSpc>
            </a:pPr>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a:t>
            </a:r>
            <a:r>
              <a:rPr lang="en-US" sz="1400" b="1" dirty="0" err="1">
                <a:latin typeface="Courier New" pitchFamily="49" charset="0"/>
              </a:rPr>
              <a:t>manu</a:t>
            </a:r>
            <a:r>
              <a:rPr lang="en-US" sz="1400" b="1" dirty="0">
                <a:latin typeface="Courier New" pitchFamily="49" charset="0"/>
              </a:rPr>
              <a:t> </a:t>
            </a:r>
            <a:r>
              <a:rPr lang="en-US" sz="1400" b="1" dirty="0" err="1">
                <a:latin typeface="Courier New" pitchFamily="49" charset="0"/>
              </a:rPr>
              <a:t>gdp</a:t>
            </a:r>
            <a:r>
              <a:rPr lang="en-US" sz="1400" b="1" dirty="0">
                <a:latin typeface="Courier New" pitchFamily="49" charset="0"/>
              </a:rPr>
              <a:t>, robust</a:t>
            </a:r>
          </a:p>
          <a:p>
            <a:pPr>
              <a:lnSpc>
                <a:spcPct val="90000"/>
              </a:lnSpc>
            </a:pPr>
            <a:r>
              <a:rPr lang="en-US" sz="1400" b="1" dirty="0">
                <a:latin typeface="Courier New" pitchFamily="49" charset="0"/>
              </a:rPr>
              <a:t>Regression with robust standard errors </a:t>
            </a:r>
            <a:r>
              <a:rPr lang="en-US" sz="1400" b="1" dirty="0" smtClean="0">
                <a:latin typeface="Courier New" pitchFamily="49" charset="0"/>
              </a:rPr>
              <a:t>              </a:t>
            </a:r>
            <a:r>
              <a:rPr lang="en-US" sz="1400" b="1" dirty="0">
                <a:latin typeface="Courier New" pitchFamily="49" charset="0"/>
              </a:rPr>
              <a:t>Number of </a:t>
            </a:r>
            <a:r>
              <a:rPr lang="en-US" sz="1400" b="1" dirty="0" err="1">
                <a:latin typeface="Courier New" pitchFamily="49" charset="0"/>
              </a:rPr>
              <a:t>obs</a:t>
            </a:r>
            <a:r>
              <a:rPr lang="en-US" sz="1400" b="1" dirty="0">
                <a:latin typeface="Courier New" pitchFamily="49" charset="0"/>
              </a:rPr>
              <a:t> =      28</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F(  1,    26) =  116.39</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err="1">
                <a:latin typeface="Courier New" pitchFamily="49" charset="0"/>
              </a:rPr>
              <a:t>Prob</a:t>
            </a:r>
            <a:r>
              <a:rPr lang="en-US" sz="1400" b="1" dirty="0">
                <a:latin typeface="Courier New" pitchFamily="49" charset="0"/>
              </a:rPr>
              <a:t> &gt; F      =  0.0000</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R-squared     =  0.8902</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Root MSE      =   23462</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a:latin typeface="Courier New" pitchFamily="49" charset="0"/>
              </a:rPr>
              <a:t>|               Robust</a:t>
            </a:r>
          </a:p>
          <a:p>
            <a:pPr>
              <a:lnSpc>
                <a:spcPct val="90000"/>
              </a:lnSpc>
            </a:pPr>
            <a:r>
              <a:rPr lang="en-US" sz="1400" b="1" dirty="0" smtClean="0">
                <a:latin typeface="Courier New" pitchFamily="49" charset="0"/>
              </a:rPr>
              <a:t>      </a:t>
            </a:r>
            <a:r>
              <a:rPr lang="en-US" sz="1400" b="1" dirty="0" err="1">
                <a:latin typeface="Courier New" pitchFamily="49" charset="0"/>
              </a:rPr>
              <a:t>manu</a:t>
            </a:r>
            <a:r>
              <a:rPr lang="en-US" sz="1400" b="1" dirty="0">
                <a:latin typeface="Courier New" pitchFamily="49" charset="0"/>
              </a:rPr>
              <a:t> |      </a:t>
            </a:r>
            <a:r>
              <a:rPr lang="en-US" sz="1400" b="1" dirty="0" err="1">
                <a:latin typeface="Courier New" pitchFamily="49" charset="0"/>
              </a:rPr>
              <a:t>Coef</a:t>
            </a:r>
            <a:r>
              <a:rPr lang="en-US" sz="1400" b="1" dirty="0">
                <a:latin typeface="Courier New" pitchFamily="49" charset="0"/>
              </a:rPr>
              <a:t>.   Std. Err.      t    P&gt;|t|     [95% Conf. Interval]</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err="1">
                <a:latin typeface="Courier New" pitchFamily="49" charset="0"/>
              </a:rPr>
              <a:t>gdp</a:t>
            </a:r>
            <a:r>
              <a:rPr lang="en-US" sz="1400" b="1" dirty="0">
                <a:latin typeface="Courier New" pitchFamily="49" charset="0"/>
              </a:rPr>
              <a:t> |    .193693   .0179542    10.79   0.000     .1567877    .2305983</a:t>
            </a:r>
          </a:p>
          <a:p>
            <a:pPr>
              <a:lnSpc>
                <a:spcPct val="90000"/>
              </a:lnSpc>
            </a:pPr>
            <a:r>
              <a:rPr lang="en-US" sz="1400" b="1" dirty="0" smtClean="0">
                <a:latin typeface="Courier New" pitchFamily="49" charset="0"/>
              </a:rPr>
              <a:t>     </a:t>
            </a:r>
            <a:r>
              <a:rPr lang="en-US" sz="1400" b="1" dirty="0">
                <a:latin typeface="Courier New" pitchFamily="49" charset="0"/>
              </a:rPr>
              <a:t>_cons |   603.9453   3542.388     0.17   0.866    -6677.538    7885.429</a:t>
            </a:r>
          </a:p>
        </p:txBody>
      </p:sp>
      <p:sp>
        <p:nvSpPr>
          <p:cNvPr id="2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HETEROSKEDASTICITY-CONSISTENT </a:t>
            </a:r>
            <a:r>
              <a:rPr lang="en-GB" sz="1800" b="1" dirty="0"/>
              <a:t>STANDARD ERRORS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7.3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a:t>
            </a:r>
            <a:r>
              <a:rPr lang="en-GB" sz="1200" b="1" dirty="0" smtClean="0">
                <a:solidFill>
                  <a:schemeClr val="bg1"/>
                </a:solidFill>
                <a:hlinkClick r:id="rId2"/>
              </a:rPr>
              <a:t>www.oxfordtextbooks.co.uk/orc/dougherty5e</a:t>
            </a:r>
            <a:r>
              <a:rPr lang="en-GB" sz="1200" b="1" dirty="0" smtClean="0">
                <a:solidFill>
                  <a:schemeClr val="bg1"/>
                </a:solidFill>
                <a:hlinkClick r:id="rId2"/>
              </a:rPr>
              <a:t>/</a:t>
            </a:r>
            <a:r>
              <a:rPr lang="en-GB" sz="1200" b="1" dirty="0" smtClean="0">
                <a:solidFill>
                  <a:schemeClr val="bg1"/>
                </a:solidFill>
              </a:rPr>
              <a:t>.</a:t>
            </a: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44408" y="6553200"/>
            <a:ext cx="82339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2016.05.06</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674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HETEROSKEDASTICITY-CONSISTENT </a:t>
            </a:r>
            <a:r>
              <a:rPr lang="en-GB" sz="1800" b="1" dirty="0"/>
              <a:t>STANDARD ERRORS</a:t>
            </a:r>
            <a:endParaRPr lang="en-GB" sz="1600" dirty="0">
              <a:latin typeface="Times New Roman" pitchFamily="18" charset="0"/>
            </a:endParaRPr>
          </a:p>
        </p:txBody>
      </p:sp>
      <p:sp>
        <p:nvSpPr>
          <p:cNvPr id="117595" name="Text Box 85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17596" name="Text Box 86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err="1" smtClean="0"/>
              <a:t>Heteroskedasticity</a:t>
            </a:r>
            <a:r>
              <a:rPr lang="en-US" sz="1500" b="1" dirty="0" smtClean="0"/>
              <a:t> </a:t>
            </a:r>
            <a:r>
              <a:rPr lang="en-US" sz="1500" b="1" dirty="0"/>
              <a:t>causes OLS standard errors to be biased is finite samples.  However it can be demonstrated that they are nevertheless consistent, provided that their variances are distributed independently of the </a:t>
            </a:r>
            <a:r>
              <a:rPr lang="en-US" sz="1500" b="1" dirty="0" err="1"/>
              <a:t>regressors</a:t>
            </a:r>
            <a:r>
              <a:rPr lang="en-US" sz="1500" b="1" dirty="0"/>
              <a:t>.</a:t>
            </a:r>
            <a:r>
              <a:rPr lang="en-US" sz="1500" dirty="0"/>
              <a:t> </a:t>
            </a:r>
            <a:endParaRPr lang="en-GB" sz="1500" dirty="0"/>
          </a:p>
        </p:txBody>
      </p:sp>
      <p:sp>
        <p:nvSpPr>
          <p:cNvPr id="9" name="Rectangle 5"/>
          <p:cNvSpPr>
            <a:spLocks noChangeArrowheads="1"/>
          </p:cNvSpPr>
          <p:nvPr/>
        </p:nvSpPr>
        <p:spPr bwMode="auto">
          <a:xfrm>
            <a:off x="0" y="767449"/>
            <a:ext cx="9144000" cy="785126"/>
          </a:xfrm>
          <a:prstGeom prst="rect">
            <a:avLst/>
          </a:prstGeom>
          <a:solidFill>
            <a:srgbClr val="FFFFFF"/>
          </a:solidFill>
          <a:ln>
            <a:noFill/>
          </a:ln>
          <a:effectLst>
            <a:innerShdw blurRad="76200">
              <a:schemeClr val="tx1"/>
            </a:innerShdw>
          </a:effectLst>
        </p:spPr>
        <p:txBody>
          <a:bodyP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1016644544"/>
              </p:ext>
            </p:extLst>
          </p:nvPr>
        </p:nvGraphicFramePr>
        <p:xfrm>
          <a:off x="3148013" y="981075"/>
          <a:ext cx="2381250" cy="377825"/>
        </p:xfrm>
        <a:graphic>
          <a:graphicData uri="http://schemas.openxmlformats.org/presentationml/2006/ole">
            <mc:AlternateContent xmlns:mc="http://schemas.openxmlformats.org/markup-compatibility/2006">
              <mc:Choice xmlns:v="urn:schemas-microsoft-com:vml" Requires="v">
                <p:oleObj spid="_x0000_s117619"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srcRect/>
                      <a:stretch>
                        <a:fillRect/>
                      </a:stretch>
                    </p:blipFill>
                    <p:spPr bwMode="auto">
                      <a:xfrm>
                        <a:off x="3148013" y="981075"/>
                        <a:ext cx="23812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45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Even if this is not the case, it is still possible to obtain consistent estimators.  We have seen that the slope coefficient in a simple OLS regression could be decomposed as above.</a:t>
            </a:r>
            <a:r>
              <a:rPr lang="en-US" sz="1500"/>
              <a:t> </a:t>
            </a:r>
            <a:endParaRPr lang="en-GB" sz="1500"/>
          </a:p>
        </p:txBody>
      </p:sp>
      <p:sp>
        <p:nvSpPr>
          <p:cNvPr id="145415"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Rectangle 5"/>
          <p:cNvSpPr>
            <a:spLocks noChangeArrowheads="1"/>
          </p:cNvSpPr>
          <p:nvPr/>
        </p:nvSpPr>
        <p:spPr bwMode="auto">
          <a:xfrm>
            <a:off x="0" y="1824724"/>
            <a:ext cx="9144000" cy="87085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3" name="Rectangle 5"/>
          <p:cNvSpPr>
            <a:spLocks noChangeArrowheads="1"/>
          </p:cNvSpPr>
          <p:nvPr/>
        </p:nvSpPr>
        <p:spPr bwMode="auto">
          <a:xfrm>
            <a:off x="0" y="767449"/>
            <a:ext cx="9144000" cy="785126"/>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678391973"/>
              </p:ext>
            </p:extLst>
          </p:nvPr>
        </p:nvGraphicFramePr>
        <p:xfrm>
          <a:off x="3148013" y="981075"/>
          <a:ext cx="2381250" cy="377825"/>
        </p:xfrm>
        <a:graphic>
          <a:graphicData uri="http://schemas.openxmlformats.org/presentationml/2006/ole">
            <mc:AlternateContent xmlns:mc="http://schemas.openxmlformats.org/markup-compatibility/2006">
              <mc:Choice xmlns:v="urn:schemas-microsoft-com:vml" Requires="v">
                <p:oleObj spid="_x0000_s145465"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srcRect/>
                      <a:stretch>
                        <a:fillRect/>
                      </a:stretch>
                    </p:blipFill>
                    <p:spPr bwMode="auto">
                      <a:xfrm>
                        <a:off x="3148013" y="981075"/>
                        <a:ext cx="23812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16"/>
          <p:cNvSpPr>
            <a:spLocks noChangeArrowheads="1"/>
          </p:cNvSpPr>
          <p:nvPr/>
        </p:nvSpPr>
        <p:spPr bwMode="auto">
          <a:xfrm>
            <a:off x="6276976" y="1733550"/>
            <a:ext cx="2428874" cy="11049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14"/>
          <p:cNvGraphicFramePr>
            <a:graphicFrameLocks noChangeAspect="1"/>
          </p:cNvGraphicFramePr>
          <p:nvPr>
            <p:extLst>
              <p:ext uri="{D42A27DB-BD31-4B8C-83A1-F6EECF244321}">
                <p14:modId xmlns:p14="http://schemas.microsoft.com/office/powerpoint/2010/main" val="642798265"/>
              </p:ext>
            </p:extLst>
          </p:nvPr>
        </p:nvGraphicFramePr>
        <p:xfrm>
          <a:off x="6378575" y="1857375"/>
          <a:ext cx="2228850" cy="850900"/>
        </p:xfrm>
        <a:graphic>
          <a:graphicData uri="http://schemas.openxmlformats.org/presentationml/2006/ole">
            <mc:AlternateContent xmlns:mc="http://schemas.openxmlformats.org/markup-compatibility/2006">
              <mc:Choice xmlns:v="urn:schemas-microsoft-com:vml" Requires="v">
                <p:oleObj spid="_x0000_s145466"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378575" y="1857375"/>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HETEROSKEDASTICITY-CONSISTENT </a:t>
            </a:r>
            <a:r>
              <a:rPr lang="en-GB" sz="1800" b="1" dirty="0"/>
              <a:t>STANDARD ERRORS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021855469"/>
              </p:ext>
            </p:extLst>
          </p:nvPr>
        </p:nvGraphicFramePr>
        <p:xfrm>
          <a:off x="2789238" y="2009775"/>
          <a:ext cx="2432050" cy="454025"/>
        </p:xfrm>
        <a:graphic>
          <a:graphicData uri="http://schemas.openxmlformats.org/presentationml/2006/ole">
            <mc:AlternateContent xmlns:mc="http://schemas.openxmlformats.org/markup-compatibility/2006">
              <mc:Choice xmlns:v="urn:schemas-microsoft-com:vml" Requires="v">
                <p:oleObj spid="_x0000_s145467" name="Equation" r:id="rId7" imgW="2425680" imgH="457200" progId="Equation.DSMT4">
                  <p:embed/>
                </p:oleObj>
              </mc:Choice>
              <mc:Fallback>
                <p:oleObj name="Equation" r:id="rId7" imgW="2425680" imgH="4572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9238" y="2009775"/>
                        <a:ext cx="24320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3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464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We have also seen that the variance of the estimator is given by the expression above if </a:t>
            </a:r>
            <a:r>
              <a:rPr lang="en-US" sz="1500" b="1" i="1"/>
              <a:t>u</a:t>
            </a:r>
            <a:r>
              <a:rPr lang="en-US" sz="1500" b="1" i="1" baseline="-25000"/>
              <a:t>i</a:t>
            </a:r>
            <a:r>
              <a:rPr lang="en-US" sz="1500" b="1"/>
              <a:t> is distributed independently of </a:t>
            </a:r>
            <a:r>
              <a:rPr lang="en-US" sz="1500" b="1" i="1"/>
              <a:t>u</a:t>
            </a:r>
            <a:r>
              <a:rPr lang="en-US" sz="1500" b="1" i="1" baseline="-25000"/>
              <a:t>j</a:t>
            </a:r>
            <a:r>
              <a:rPr lang="en-US" sz="1500" b="1"/>
              <a:t> for </a:t>
            </a:r>
            <a:r>
              <a:rPr lang="en-US" sz="1500" b="1" i="1"/>
              <a:t>j</a:t>
            </a:r>
            <a:r>
              <a:rPr lang="en-US" sz="1500" b="1"/>
              <a:t>     </a:t>
            </a:r>
            <a:r>
              <a:rPr lang="en-US" sz="1500" b="1" i="1"/>
              <a:t>i</a:t>
            </a:r>
            <a:r>
              <a:rPr lang="en-US" sz="1500" b="1"/>
              <a:t>.</a:t>
            </a:r>
            <a:r>
              <a:rPr lang="en-US" sz="1500"/>
              <a:t> </a:t>
            </a:r>
            <a:endParaRPr lang="en-GB" sz="1500"/>
          </a:p>
        </p:txBody>
      </p:sp>
      <p:sp>
        <p:nvSpPr>
          <p:cNvPr id="14643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644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46444" name="Object 12"/>
          <p:cNvGraphicFramePr>
            <a:graphicFrameLocks noChangeAspect="1"/>
          </p:cNvGraphicFramePr>
          <p:nvPr/>
        </p:nvGraphicFramePr>
        <p:xfrm>
          <a:off x="3835400" y="6113463"/>
          <a:ext cx="150813" cy="152400"/>
        </p:xfrm>
        <a:graphic>
          <a:graphicData uri="http://schemas.openxmlformats.org/presentationml/2006/ole">
            <mc:AlternateContent xmlns:mc="http://schemas.openxmlformats.org/markup-compatibility/2006">
              <mc:Choice xmlns:v="urn:schemas-microsoft-com:vml" Requires="v">
                <p:oleObj spid="_x0000_s146525" name="Equation" r:id="rId3" imgW="215640" imgH="215640" progId="Equation.3">
                  <p:embed/>
                </p:oleObj>
              </mc:Choice>
              <mc:Fallback>
                <p:oleObj name="Equation" r:id="rId3" imgW="215640" imgH="21564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5400" y="6113463"/>
                        <a:ext cx="150813" cy="152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Rectangle 5"/>
          <p:cNvSpPr>
            <a:spLocks noChangeArrowheads="1"/>
          </p:cNvSpPr>
          <p:nvPr/>
        </p:nvSpPr>
        <p:spPr bwMode="auto">
          <a:xfrm>
            <a:off x="0" y="1824724"/>
            <a:ext cx="9144000" cy="87085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5"/>
          <p:cNvSpPr>
            <a:spLocks noChangeArrowheads="1"/>
          </p:cNvSpPr>
          <p:nvPr/>
        </p:nvSpPr>
        <p:spPr bwMode="auto">
          <a:xfrm>
            <a:off x="0" y="767449"/>
            <a:ext cx="9144000" cy="7851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5"/>
          <p:cNvSpPr>
            <a:spLocks noChangeArrowheads="1"/>
          </p:cNvSpPr>
          <p:nvPr/>
        </p:nvSpPr>
        <p:spPr bwMode="auto">
          <a:xfrm>
            <a:off x="0" y="2977249"/>
            <a:ext cx="9144000" cy="1528076"/>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32" name="Object 31"/>
          <p:cNvGraphicFramePr>
            <a:graphicFrameLocks noChangeAspect="1"/>
          </p:cNvGraphicFramePr>
          <p:nvPr>
            <p:extLst>
              <p:ext uri="{D42A27DB-BD31-4B8C-83A1-F6EECF244321}">
                <p14:modId xmlns:p14="http://schemas.microsoft.com/office/powerpoint/2010/main" val="2678391973"/>
              </p:ext>
            </p:extLst>
          </p:nvPr>
        </p:nvGraphicFramePr>
        <p:xfrm>
          <a:off x="3148013" y="981075"/>
          <a:ext cx="2381250" cy="377825"/>
        </p:xfrm>
        <a:graphic>
          <a:graphicData uri="http://schemas.openxmlformats.org/presentationml/2006/ole">
            <mc:AlternateContent xmlns:mc="http://schemas.openxmlformats.org/markup-compatibility/2006">
              <mc:Choice xmlns:v="urn:schemas-microsoft-com:vml" Requires="v">
                <p:oleObj spid="_x0000_s146526"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srcRect/>
                      <a:stretch>
                        <a:fillRect/>
                      </a:stretch>
                    </p:blipFill>
                    <p:spPr bwMode="auto">
                      <a:xfrm>
                        <a:off x="3148013" y="981075"/>
                        <a:ext cx="23812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Rectangle 16"/>
          <p:cNvSpPr>
            <a:spLocks noChangeArrowheads="1"/>
          </p:cNvSpPr>
          <p:nvPr/>
        </p:nvSpPr>
        <p:spPr bwMode="auto">
          <a:xfrm>
            <a:off x="6276976" y="1733550"/>
            <a:ext cx="2428874" cy="11049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14"/>
          <p:cNvGraphicFramePr>
            <a:graphicFrameLocks noChangeAspect="1"/>
          </p:cNvGraphicFramePr>
          <p:nvPr>
            <p:extLst>
              <p:ext uri="{D42A27DB-BD31-4B8C-83A1-F6EECF244321}">
                <p14:modId xmlns:p14="http://schemas.microsoft.com/office/powerpoint/2010/main" val="642798265"/>
              </p:ext>
            </p:extLst>
          </p:nvPr>
        </p:nvGraphicFramePr>
        <p:xfrm>
          <a:off x="6378575" y="1857375"/>
          <a:ext cx="2228850" cy="850900"/>
        </p:xfrm>
        <a:graphic>
          <a:graphicData uri="http://schemas.openxmlformats.org/presentationml/2006/ole">
            <mc:AlternateContent xmlns:mc="http://schemas.openxmlformats.org/markup-compatibility/2006">
              <mc:Choice xmlns:v="urn:schemas-microsoft-com:vml" Requires="v">
                <p:oleObj spid="_x0000_s146527" name="Equation" r:id="rId7" imgW="2234880" imgH="850680" progId="Equation.3">
                  <p:embed/>
                </p:oleObj>
              </mc:Choice>
              <mc:Fallback>
                <p:oleObj name="Equation" r:id="rId7" imgW="2234880" imgH="850680" progId="Equation.3">
                  <p:embed/>
                  <p:pic>
                    <p:nvPicPr>
                      <p:cNvPr id="0" name=""/>
                      <p:cNvPicPr>
                        <a:picLocks noChangeAspect="1" noChangeArrowheads="1"/>
                      </p:cNvPicPr>
                      <p:nvPr/>
                    </p:nvPicPr>
                    <p:blipFill>
                      <a:blip r:embed="rId8"/>
                      <a:srcRect/>
                      <a:stretch>
                        <a:fillRect/>
                      </a:stretch>
                    </p:blipFill>
                    <p:spPr bwMode="auto">
                      <a:xfrm>
                        <a:off x="6378575" y="1857375"/>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HETEROSKEDASTICITY-CONSISTENT </a:t>
            </a:r>
            <a:r>
              <a:rPr lang="en-GB" sz="1800" b="1" dirty="0"/>
              <a:t>STANDARD ERRORS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021855469"/>
              </p:ext>
            </p:extLst>
          </p:nvPr>
        </p:nvGraphicFramePr>
        <p:xfrm>
          <a:off x="2789238" y="2009775"/>
          <a:ext cx="2432050" cy="454025"/>
        </p:xfrm>
        <a:graphic>
          <a:graphicData uri="http://schemas.openxmlformats.org/presentationml/2006/ole">
            <mc:AlternateContent xmlns:mc="http://schemas.openxmlformats.org/markup-compatibility/2006">
              <mc:Choice xmlns:v="urn:schemas-microsoft-com:vml" Requires="v">
                <p:oleObj spid="_x0000_s146528" name="Equation" r:id="rId9" imgW="2425680" imgH="457200" progId="Equation.DSMT4">
                  <p:embed/>
                </p:oleObj>
              </mc:Choice>
              <mc:Fallback>
                <p:oleObj name="Equation" r:id="rId9" imgW="2425680" imgH="4572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89238" y="2009775"/>
                        <a:ext cx="24320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20236593"/>
              </p:ext>
            </p:extLst>
          </p:nvPr>
        </p:nvGraphicFramePr>
        <p:xfrm>
          <a:off x="2767013" y="3127375"/>
          <a:ext cx="3797300" cy="520700"/>
        </p:xfrm>
        <a:graphic>
          <a:graphicData uri="http://schemas.openxmlformats.org/presentationml/2006/ole">
            <mc:AlternateContent xmlns:mc="http://schemas.openxmlformats.org/markup-compatibility/2006">
              <mc:Choice xmlns:v="urn:schemas-microsoft-com:vml" Requires="v">
                <p:oleObj spid="_x0000_s146529" name="Equation" r:id="rId11" imgW="3797280" imgH="520560" progId="Equation.DSMT4">
                  <p:embed/>
                </p:oleObj>
              </mc:Choice>
              <mc:Fallback>
                <p:oleObj name="Equation" r:id="rId11" imgW="3797280" imgH="5205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67013" y="3127375"/>
                        <a:ext cx="3797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1824724"/>
            <a:ext cx="9144000" cy="87085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8" name="Rectangle 5"/>
          <p:cNvSpPr>
            <a:spLocks noChangeArrowheads="1"/>
          </p:cNvSpPr>
          <p:nvPr/>
        </p:nvSpPr>
        <p:spPr bwMode="auto">
          <a:xfrm>
            <a:off x="0" y="767449"/>
            <a:ext cx="9144000" cy="7851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7" name="Rectangle 5"/>
          <p:cNvSpPr>
            <a:spLocks noChangeArrowheads="1"/>
          </p:cNvSpPr>
          <p:nvPr/>
        </p:nvSpPr>
        <p:spPr bwMode="auto">
          <a:xfrm>
            <a:off x="0" y="2977249"/>
            <a:ext cx="9144000" cy="152807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6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474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White (1980) demonstrates that a consistent estimator of           is obtained if the squared residual in observation </a:t>
            </a:r>
            <a:r>
              <a:rPr lang="en-US" sz="1500" b="1" i="1" dirty="0"/>
              <a:t>i</a:t>
            </a:r>
            <a:r>
              <a:rPr lang="en-US" sz="1500" b="1" dirty="0"/>
              <a:t> is used as an estimator of       .  Taking the square root, one obtains a </a:t>
            </a:r>
            <a:r>
              <a:rPr lang="en-US" sz="1500" b="1" dirty="0" err="1" smtClean="0"/>
              <a:t>heteroskedasticity</a:t>
            </a:r>
            <a:r>
              <a:rPr lang="en-US" sz="1500" b="1" dirty="0" smtClean="0"/>
              <a:t>-consistent </a:t>
            </a:r>
            <a:r>
              <a:rPr lang="en-US" sz="1500" b="1" dirty="0"/>
              <a:t>standard error.</a:t>
            </a:r>
            <a:endParaRPr lang="en-GB" sz="1500" b="1" dirty="0"/>
          </a:p>
        </p:txBody>
      </p:sp>
      <p:sp>
        <p:nvSpPr>
          <p:cNvPr id="14746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7469"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47468" name="Object 12"/>
          <p:cNvGraphicFramePr>
            <a:graphicFrameLocks noChangeAspect="1"/>
          </p:cNvGraphicFramePr>
          <p:nvPr>
            <p:extLst>
              <p:ext uri="{D42A27DB-BD31-4B8C-83A1-F6EECF244321}">
                <p14:modId xmlns:p14="http://schemas.microsoft.com/office/powerpoint/2010/main" val="2342612925"/>
              </p:ext>
            </p:extLst>
          </p:nvPr>
        </p:nvGraphicFramePr>
        <p:xfrm>
          <a:off x="5605463" y="5842000"/>
          <a:ext cx="452437" cy="355600"/>
        </p:xfrm>
        <a:graphic>
          <a:graphicData uri="http://schemas.openxmlformats.org/presentationml/2006/ole">
            <mc:AlternateContent xmlns:mc="http://schemas.openxmlformats.org/markup-compatibility/2006">
              <mc:Choice xmlns:v="urn:schemas-microsoft-com:vml" Requires="v">
                <p:oleObj spid="_x0000_s147591" name="Equation" r:id="rId3" imgW="647640" imgH="507960" progId="Equation.DSMT4">
                  <p:embed/>
                </p:oleObj>
              </mc:Choice>
              <mc:Fallback>
                <p:oleObj name="Equation" r:id="rId3" imgW="647640" imgH="507960" progId="Equation.DSMT4">
                  <p:embed/>
                  <p:pic>
                    <p:nvPicPr>
                      <p:cNvPr id="0" name="Object 12"/>
                      <p:cNvPicPr>
                        <a:picLocks noChangeAspect="1" noChangeArrowheads="1"/>
                      </p:cNvPicPr>
                      <p:nvPr/>
                    </p:nvPicPr>
                    <p:blipFill>
                      <a:blip r:embed="rId4"/>
                      <a:srcRect/>
                      <a:stretch>
                        <a:fillRect/>
                      </a:stretch>
                    </p:blipFill>
                    <p:spPr bwMode="auto">
                      <a:xfrm>
                        <a:off x="5605463" y="5842000"/>
                        <a:ext cx="452437"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7470" name="Object 14"/>
          <p:cNvGraphicFramePr>
            <a:graphicFrameLocks noChangeAspect="1"/>
          </p:cNvGraphicFramePr>
          <p:nvPr>
            <p:extLst>
              <p:ext uri="{D42A27DB-BD31-4B8C-83A1-F6EECF244321}">
                <p14:modId xmlns:p14="http://schemas.microsoft.com/office/powerpoint/2010/main" val="3475920571"/>
              </p:ext>
            </p:extLst>
          </p:nvPr>
        </p:nvGraphicFramePr>
        <p:xfrm>
          <a:off x="5056188" y="6084000"/>
          <a:ext cx="284162" cy="319088"/>
        </p:xfrm>
        <a:graphic>
          <a:graphicData uri="http://schemas.openxmlformats.org/presentationml/2006/ole">
            <mc:AlternateContent xmlns:mc="http://schemas.openxmlformats.org/markup-compatibility/2006">
              <mc:Choice xmlns:v="urn:schemas-microsoft-com:vml" Requires="v">
                <p:oleObj spid="_x0000_s147592" name="Equation" r:id="rId5" imgW="406080" imgH="457200" progId="Equation.3">
                  <p:embed/>
                </p:oleObj>
              </mc:Choice>
              <mc:Fallback>
                <p:oleObj name="Equation" r:id="rId5" imgW="406080" imgH="457200" progId="Equation.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56188" y="6084000"/>
                        <a:ext cx="284162" cy="319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02325294"/>
              </p:ext>
            </p:extLst>
          </p:nvPr>
        </p:nvGraphicFramePr>
        <p:xfrm>
          <a:off x="3148013" y="981075"/>
          <a:ext cx="2381250" cy="377825"/>
        </p:xfrm>
        <a:graphic>
          <a:graphicData uri="http://schemas.openxmlformats.org/presentationml/2006/ole">
            <mc:AlternateContent xmlns:mc="http://schemas.openxmlformats.org/markup-compatibility/2006">
              <mc:Choice xmlns:v="urn:schemas-microsoft-com:vml" Requires="v">
                <p:oleObj spid="_x0000_s147593" name="Equation" r:id="rId7" imgW="2374560" imgH="380880" progId="Equation.3">
                  <p:embed/>
                </p:oleObj>
              </mc:Choice>
              <mc:Fallback>
                <p:oleObj name="Equation" r:id="rId7" imgW="2374560" imgH="380880" progId="Equation.3">
                  <p:embed/>
                  <p:pic>
                    <p:nvPicPr>
                      <p:cNvPr id="0" name="Object 7"/>
                      <p:cNvPicPr>
                        <a:picLocks noChangeAspect="1" noChangeArrowheads="1"/>
                      </p:cNvPicPr>
                      <p:nvPr/>
                    </p:nvPicPr>
                    <p:blipFill>
                      <a:blip r:embed="rId8"/>
                      <a:srcRect/>
                      <a:stretch>
                        <a:fillRect/>
                      </a:stretch>
                    </p:blipFill>
                    <p:spPr bwMode="auto">
                      <a:xfrm>
                        <a:off x="3148013" y="981075"/>
                        <a:ext cx="23812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9" name="Rectangle 16"/>
          <p:cNvSpPr>
            <a:spLocks noChangeArrowheads="1"/>
          </p:cNvSpPr>
          <p:nvPr/>
        </p:nvSpPr>
        <p:spPr bwMode="auto">
          <a:xfrm>
            <a:off x="6276976" y="1733550"/>
            <a:ext cx="2428874" cy="11049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0" name="Object 14"/>
          <p:cNvGraphicFramePr>
            <a:graphicFrameLocks noChangeAspect="1"/>
          </p:cNvGraphicFramePr>
          <p:nvPr>
            <p:extLst>
              <p:ext uri="{D42A27DB-BD31-4B8C-83A1-F6EECF244321}">
                <p14:modId xmlns:p14="http://schemas.microsoft.com/office/powerpoint/2010/main" val="642798265"/>
              </p:ext>
            </p:extLst>
          </p:nvPr>
        </p:nvGraphicFramePr>
        <p:xfrm>
          <a:off x="6378575" y="1857375"/>
          <a:ext cx="2228850" cy="850900"/>
        </p:xfrm>
        <a:graphic>
          <a:graphicData uri="http://schemas.openxmlformats.org/presentationml/2006/ole">
            <mc:AlternateContent xmlns:mc="http://schemas.openxmlformats.org/markup-compatibility/2006">
              <mc:Choice xmlns:v="urn:schemas-microsoft-com:vml" Requires="v">
                <p:oleObj spid="_x0000_s147594" name="Equation" r:id="rId9" imgW="2234880" imgH="850680" progId="Equation.3">
                  <p:embed/>
                </p:oleObj>
              </mc:Choice>
              <mc:Fallback>
                <p:oleObj name="Equation" r:id="rId9" imgW="2234880" imgH="850680" progId="Equation.3">
                  <p:embed/>
                  <p:pic>
                    <p:nvPicPr>
                      <p:cNvPr id="0" name=""/>
                      <p:cNvPicPr>
                        <a:picLocks noChangeAspect="1" noChangeArrowheads="1"/>
                      </p:cNvPicPr>
                      <p:nvPr/>
                    </p:nvPicPr>
                    <p:blipFill>
                      <a:blip r:embed="rId10"/>
                      <a:srcRect/>
                      <a:stretch>
                        <a:fillRect/>
                      </a:stretch>
                    </p:blipFill>
                    <p:spPr bwMode="auto">
                      <a:xfrm>
                        <a:off x="6378575" y="1857375"/>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HETEROSKEDASTICITY-CONSISTENT </a:t>
            </a:r>
            <a:r>
              <a:rPr lang="en-GB" sz="1800" b="1" dirty="0"/>
              <a:t>STANDARD ERRORS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021855469"/>
              </p:ext>
            </p:extLst>
          </p:nvPr>
        </p:nvGraphicFramePr>
        <p:xfrm>
          <a:off x="2789238" y="2009775"/>
          <a:ext cx="2432050" cy="454025"/>
        </p:xfrm>
        <a:graphic>
          <a:graphicData uri="http://schemas.openxmlformats.org/presentationml/2006/ole">
            <mc:AlternateContent xmlns:mc="http://schemas.openxmlformats.org/markup-compatibility/2006">
              <mc:Choice xmlns:v="urn:schemas-microsoft-com:vml" Requires="v">
                <p:oleObj spid="_x0000_s147595" name="Equation" r:id="rId11" imgW="2425680" imgH="457200" progId="Equation.DSMT4">
                  <p:embed/>
                </p:oleObj>
              </mc:Choice>
              <mc:Fallback>
                <p:oleObj name="Equation" r:id="rId11" imgW="2425680" imgH="45720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89238" y="2009775"/>
                        <a:ext cx="24320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820236593"/>
              </p:ext>
            </p:extLst>
          </p:nvPr>
        </p:nvGraphicFramePr>
        <p:xfrm>
          <a:off x="2767013" y="3127375"/>
          <a:ext cx="3797300" cy="520700"/>
        </p:xfrm>
        <a:graphic>
          <a:graphicData uri="http://schemas.openxmlformats.org/presentationml/2006/ole">
            <mc:AlternateContent xmlns:mc="http://schemas.openxmlformats.org/markup-compatibility/2006">
              <mc:Choice xmlns:v="urn:schemas-microsoft-com:vml" Requires="v">
                <p:oleObj spid="_x0000_s147596" name="Equation" r:id="rId13" imgW="3797280" imgH="520560" progId="Equation.DSMT4">
                  <p:embed/>
                </p:oleObj>
              </mc:Choice>
              <mc:Fallback>
                <p:oleObj name="Equation" r:id="rId13" imgW="3797280" imgH="52056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67013" y="3127375"/>
                        <a:ext cx="3797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43428309"/>
              </p:ext>
            </p:extLst>
          </p:nvPr>
        </p:nvGraphicFramePr>
        <p:xfrm>
          <a:off x="2759075" y="3797300"/>
          <a:ext cx="1933575" cy="504825"/>
        </p:xfrm>
        <a:graphic>
          <a:graphicData uri="http://schemas.openxmlformats.org/presentationml/2006/ole">
            <mc:AlternateContent xmlns:mc="http://schemas.openxmlformats.org/markup-compatibility/2006">
              <mc:Choice xmlns:v="urn:schemas-microsoft-com:vml" Requires="v">
                <p:oleObj spid="_x0000_s147597" name="Equation" r:id="rId15" imgW="1930320" imgH="507960" progId="Equation.DSMT4">
                  <p:embed/>
                </p:oleObj>
              </mc:Choice>
              <mc:Fallback>
                <p:oleObj name="Equation" r:id="rId15" imgW="1930320" imgH="50796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59075" y="3797300"/>
                        <a:ext cx="19335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484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Thus in a situation where </a:t>
            </a:r>
            <a:r>
              <a:rPr lang="en-US" sz="1500" b="1" dirty="0" err="1" smtClean="0"/>
              <a:t>heteroskedasticity</a:t>
            </a:r>
            <a:r>
              <a:rPr lang="en-US" sz="1500" b="1" dirty="0" smtClean="0"/>
              <a:t> </a:t>
            </a:r>
            <a:r>
              <a:rPr lang="en-US" sz="1500" b="1" dirty="0"/>
              <a:t>is suspected, but there is not enough information to identify its nature, it is possible to overcome the problem of biased standard errors, at least in large samples, and the </a:t>
            </a:r>
            <a:r>
              <a:rPr lang="en-US" sz="1500" b="1" i="1" dirty="0"/>
              <a:t>t</a:t>
            </a:r>
            <a:r>
              <a:rPr lang="en-US" sz="1500" b="1" dirty="0"/>
              <a:t> tests and </a:t>
            </a:r>
            <a:r>
              <a:rPr lang="en-US" sz="1500" b="1" i="1" dirty="0"/>
              <a:t>F</a:t>
            </a:r>
            <a:r>
              <a:rPr lang="en-US" sz="1500" b="1" dirty="0"/>
              <a:t> tests are asymptotically valid.</a:t>
            </a:r>
            <a:endParaRPr lang="en-GB" sz="1500" b="1" dirty="0"/>
          </a:p>
        </p:txBody>
      </p:sp>
      <p:sp>
        <p:nvSpPr>
          <p:cNvPr id="14848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8492"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48493" name="Object 13"/>
          <p:cNvGraphicFramePr>
            <a:graphicFrameLocks noChangeAspect="1"/>
          </p:cNvGraphicFramePr>
          <p:nvPr/>
        </p:nvGraphicFramePr>
        <p:xfrm>
          <a:off x="0" y="0"/>
          <a:ext cx="314325" cy="276225"/>
        </p:xfrm>
        <a:graphic>
          <a:graphicData uri="http://schemas.openxmlformats.org/presentationml/2006/ole">
            <mc:AlternateContent xmlns:mc="http://schemas.openxmlformats.org/markup-compatibility/2006">
              <mc:Choice xmlns:v="urn:schemas-microsoft-com:vml" Requires="v">
                <p:oleObj spid="_x0000_s148591" name="Equation" r:id="rId3" imgW="317362" imgH="279279" progId="Equation.3">
                  <p:embed/>
                </p:oleObj>
              </mc:Choice>
              <mc:Fallback>
                <p:oleObj name="Equation" r:id="rId3" imgW="317362" imgH="279279"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4325"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5"/>
          <p:cNvSpPr>
            <a:spLocks noChangeArrowheads="1"/>
          </p:cNvSpPr>
          <p:nvPr/>
        </p:nvSpPr>
        <p:spPr bwMode="auto">
          <a:xfrm>
            <a:off x="0" y="1824724"/>
            <a:ext cx="9144000" cy="87085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5"/>
          <p:cNvSpPr>
            <a:spLocks noChangeArrowheads="1"/>
          </p:cNvSpPr>
          <p:nvPr/>
        </p:nvSpPr>
        <p:spPr bwMode="auto">
          <a:xfrm>
            <a:off x="0" y="767449"/>
            <a:ext cx="9144000" cy="7851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Rectangle 5"/>
          <p:cNvSpPr>
            <a:spLocks noChangeArrowheads="1"/>
          </p:cNvSpPr>
          <p:nvPr/>
        </p:nvSpPr>
        <p:spPr bwMode="auto">
          <a:xfrm>
            <a:off x="0" y="2977249"/>
            <a:ext cx="9144000" cy="1528076"/>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418463718"/>
              </p:ext>
            </p:extLst>
          </p:nvPr>
        </p:nvGraphicFramePr>
        <p:xfrm>
          <a:off x="3148013" y="981075"/>
          <a:ext cx="2381250" cy="377825"/>
        </p:xfrm>
        <a:graphic>
          <a:graphicData uri="http://schemas.openxmlformats.org/presentationml/2006/ole">
            <mc:AlternateContent xmlns:mc="http://schemas.openxmlformats.org/markup-compatibility/2006">
              <mc:Choice xmlns:v="urn:schemas-microsoft-com:vml" Requires="v">
                <p:oleObj spid="_x0000_s148592"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srcRect/>
                      <a:stretch>
                        <a:fillRect/>
                      </a:stretch>
                    </p:blipFill>
                    <p:spPr bwMode="auto">
                      <a:xfrm>
                        <a:off x="3148013" y="981075"/>
                        <a:ext cx="23812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16"/>
          <p:cNvSpPr>
            <a:spLocks noChangeArrowheads="1"/>
          </p:cNvSpPr>
          <p:nvPr/>
        </p:nvSpPr>
        <p:spPr bwMode="auto">
          <a:xfrm>
            <a:off x="6276976" y="1733550"/>
            <a:ext cx="2428874" cy="11049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14"/>
          <p:cNvGraphicFramePr>
            <a:graphicFrameLocks noChangeAspect="1"/>
          </p:cNvGraphicFramePr>
          <p:nvPr>
            <p:extLst>
              <p:ext uri="{D42A27DB-BD31-4B8C-83A1-F6EECF244321}">
                <p14:modId xmlns:p14="http://schemas.microsoft.com/office/powerpoint/2010/main" val="642798265"/>
              </p:ext>
            </p:extLst>
          </p:nvPr>
        </p:nvGraphicFramePr>
        <p:xfrm>
          <a:off x="6378575" y="1857375"/>
          <a:ext cx="2228850" cy="850900"/>
        </p:xfrm>
        <a:graphic>
          <a:graphicData uri="http://schemas.openxmlformats.org/presentationml/2006/ole">
            <mc:AlternateContent xmlns:mc="http://schemas.openxmlformats.org/markup-compatibility/2006">
              <mc:Choice xmlns:v="urn:schemas-microsoft-com:vml" Requires="v">
                <p:oleObj spid="_x0000_s148593" name="Equation" r:id="rId7" imgW="2234880" imgH="850680" progId="Equation.3">
                  <p:embed/>
                </p:oleObj>
              </mc:Choice>
              <mc:Fallback>
                <p:oleObj name="Equation" r:id="rId7" imgW="2234880" imgH="850680" progId="Equation.3">
                  <p:embed/>
                  <p:pic>
                    <p:nvPicPr>
                      <p:cNvPr id="0" name=""/>
                      <p:cNvPicPr>
                        <a:picLocks noChangeAspect="1" noChangeArrowheads="1"/>
                      </p:cNvPicPr>
                      <p:nvPr/>
                    </p:nvPicPr>
                    <p:blipFill>
                      <a:blip r:embed="rId8"/>
                      <a:srcRect/>
                      <a:stretch>
                        <a:fillRect/>
                      </a:stretch>
                    </p:blipFill>
                    <p:spPr bwMode="auto">
                      <a:xfrm>
                        <a:off x="6378575" y="1857375"/>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HETEROSKEDASTICITY-CONSISTENT </a:t>
            </a:r>
            <a:r>
              <a:rPr lang="en-GB" sz="1800" b="1" dirty="0"/>
              <a:t>STANDARD ERRORS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021855469"/>
              </p:ext>
            </p:extLst>
          </p:nvPr>
        </p:nvGraphicFramePr>
        <p:xfrm>
          <a:off x="2789238" y="2009775"/>
          <a:ext cx="2432050" cy="454025"/>
        </p:xfrm>
        <a:graphic>
          <a:graphicData uri="http://schemas.openxmlformats.org/presentationml/2006/ole">
            <mc:AlternateContent xmlns:mc="http://schemas.openxmlformats.org/markup-compatibility/2006">
              <mc:Choice xmlns:v="urn:schemas-microsoft-com:vml" Requires="v">
                <p:oleObj spid="_x0000_s148594" name="Equation" r:id="rId9" imgW="2425680" imgH="457200" progId="Equation.DSMT4">
                  <p:embed/>
                </p:oleObj>
              </mc:Choice>
              <mc:Fallback>
                <p:oleObj name="Equation" r:id="rId9" imgW="2425680" imgH="4572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89238" y="2009775"/>
                        <a:ext cx="24320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20236593"/>
              </p:ext>
            </p:extLst>
          </p:nvPr>
        </p:nvGraphicFramePr>
        <p:xfrm>
          <a:off x="2767013" y="3127375"/>
          <a:ext cx="3797300" cy="520700"/>
        </p:xfrm>
        <a:graphic>
          <a:graphicData uri="http://schemas.openxmlformats.org/presentationml/2006/ole">
            <mc:AlternateContent xmlns:mc="http://schemas.openxmlformats.org/markup-compatibility/2006">
              <mc:Choice xmlns:v="urn:schemas-microsoft-com:vml" Requires="v">
                <p:oleObj spid="_x0000_s148595" name="Equation" r:id="rId11" imgW="3797280" imgH="520560" progId="Equation.DSMT4">
                  <p:embed/>
                </p:oleObj>
              </mc:Choice>
              <mc:Fallback>
                <p:oleObj name="Equation" r:id="rId11" imgW="3797280" imgH="5205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67013" y="3127375"/>
                        <a:ext cx="3797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43428309"/>
              </p:ext>
            </p:extLst>
          </p:nvPr>
        </p:nvGraphicFramePr>
        <p:xfrm>
          <a:off x="2759075" y="3797300"/>
          <a:ext cx="1933575" cy="504825"/>
        </p:xfrm>
        <a:graphic>
          <a:graphicData uri="http://schemas.openxmlformats.org/presentationml/2006/ole">
            <mc:AlternateContent xmlns:mc="http://schemas.openxmlformats.org/markup-compatibility/2006">
              <mc:Choice xmlns:v="urn:schemas-microsoft-com:vml" Requires="v">
                <p:oleObj spid="_x0000_s148596" name="Equation" r:id="rId13" imgW="1930320" imgH="507960" progId="Equation.DSMT4">
                  <p:embed/>
                </p:oleObj>
              </mc:Choice>
              <mc:Fallback>
                <p:oleObj name="Equation" r:id="rId13" imgW="1930320" imgH="50796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59075" y="3797300"/>
                        <a:ext cx="19335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0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495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Two </a:t>
            </a:r>
            <a:r>
              <a:rPr lang="en-US" sz="1500" b="1" dirty="0" smtClean="0"/>
              <a:t>points </a:t>
            </a:r>
            <a:r>
              <a:rPr lang="en-US" sz="1500" b="1" dirty="0"/>
              <a:t>need to be kept in mind, however.  One is that, although the White estimator is consistent, it may not perform well in finite samples (MacKinnon and White, 1985).  The other is that the OLS </a:t>
            </a:r>
            <a:r>
              <a:rPr lang="en-US" sz="1500" b="1" dirty="0" smtClean="0"/>
              <a:t>point estimates are not affected and so remain </a:t>
            </a:r>
            <a:r>
              <a:rPr lang="en-US" sz="1500" b="1" dirty="0"/>
              <a:t>inefficient.</a:t>
            </a:r>
            <a:endParaRPr lang="en-GB" sz="1500" b="1" dirty="0"/>
          </a:p>
        </p:txBody>
      </p:sp>
      <p:sp>
        <p:nvSpPr>
          <p:cNvPr id="14951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9516"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49517" name="Object 13"/>
          <p:cNvGraphicFramePr>
            <a:graphicFrameLocks noChangeAspect="1"/>
          </p:cNvGraphicFramePr>
          <p:nvPr/>
        </p:nvGraphicFramePr>
        <p:xfrm>
          <a:off x="0" y="0"/>
          <a:ext cx="314325" cy="276225"/>
        </p:xfrm>
        <a:graphic>
          <a:graphicData uri="http://schemas.openxmlformats.org/presentationml/2006/ole">
            <mc:AlternateContent xmlns:mc="http://schemas.openxmlformats.org/markup-compatibility/2006">
              <mc:Choice xmlns:v="urn:schemas-microsoft-com:vml" Requires="v">
                <p:oleObj spid="_x0000_s149612" name="Equation" r:id="rId3" imgW="317362" imgH="279279" progId="Equation.3">
                  <p:embed/>
                </p:oleObj>
              </mc:Choice>
              <mc:Fallback>
                <p:oleObj name="Equation" r:id="rId3" imgW="317362" imgH="279279"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4325"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Rectangle 5"/>
          <p:cNvSpPr>
            <a:spLocks noChangeArrowheads="1"/>
          </p:cNvSpPr>
          <p:nvPr/>
        </p:nvSpPr>
        <p:spPr bwMode="auto">
          <a:xfrm>
            <a:off x="0" y="1824724"/>
            <a:ext cx="9144000" cy="870851"/>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7" name="Rectangle 5"/>
          <p:cNvSpPr>
            <a:spLocks noChangeArrowheads="1"/>
          </p:cNvSpPr>
          <p:nvPr/>
        </p:nvSpPr>
        <p:spPr bwMode="auto">
          <a:xfrm>
            <a:off x="0" y="767449"/>
            <a:ext cx="9144000" cy="78512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8" name="Rectangle 5"/>
          <p:cNvSpPr>
            <a:spLocks noChangeArrowheads="1"/>
          </p:cNvSpPr>
          <p:nvPr/>
        </p:nvSpPr>
        <p:spPr bwMode="auto">
          <a:xfrm>
            <a:off x="0" y="2977249"/>
            <a:ext cx="9144000" cy="152807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16"/>
          <p:cNvSpPr>
            <a:spLocks noChangeArrowheads="1"/>
          </p:cNvSpPr>
          <p:nvPr/>
        </p:nvSpPr>
        <p:spPr bwMode="auto">
          <a:xfrm>
            <a:off x="6276976" y="1733550"/>
            <a:ext cx="2428874" cy="11049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2" name="Object 14"/>
          <p:cNvGraphicFramePr>
            <a:graphicFrameLocks noChangeAspect="1"/>
          </p:cNvGraphicFramePr>
          <p:nvPr>
            <p:extLst>
              <p:ext uri="{D42A27DB-BD31-4B8C-83A1-F6EECF244321}">
                <p14:modId xmlns:p14="http://schemas.microsoft.com/office/powerpoint/2010/main" val="3503128599"/>
              </p:ext>
            </p:extLst>
          </p:nvPr>
        </p:nvGraphicFramePr>
        <p:xfrm>
          <a:off x="6378575" y="1857375"/>
          <a:ext cx="2228850" cy="850900"/>
        </p:xfrm>
        <a:graphic>
          <a:graphicData uri="http://schemas.openxmlformats.org/presentationml/2006/ole">
            <mc:AlternateContent xmlns:mc="http://schemas.openxmlformats.org/markup-compatibility/2006">
              <mc:Choice xmlns:v="urn:schemas-microsoft-com:vml" Requires="v">
                <p:oleObj spid="_x0000_s149613"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378575" y="1857375"/>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418463718"/>
              </p:ext>
            </p:extLst>
          </p:nvPr>
        </p:nvGraphicFramePr>
        <p:xfrm>
          <a:off x="3148013" y="981075"/>
          <a:ext cx="2381250" cy="377825"/>
        </p:xfrm>
        <a:graphic>
          <a:graphicData uri="http://schemas.openxmlformats.org/presentationml/2006/ole">
            <mc:AlternateContent xmlns:mc="http://schemas.openxmlformats.org/markup-compatibility/2006">
              <mc:Choice xmlns:v="urn:schemas-microsoft-com:vml" Requires="v">
                <p:oleObj spid="_x0000_s149614" name="Equation" r:id="rId7" imgW="2374560" imgH="380880" progId="Equation.3">
                  <p:embed/>
                </p:oleObj>
              </mc:Choice>
              <mc:Fallback>
                <p:oleObj name="Equation" r:id="rId7" imgW="2374560" imgH="380880" progId="Equation.3">
                  <p:embed/>
                  <p:pic>
                    <p:nvPicPr>
                      <p:cNvPr id="0" name=""/>
                      <p:cNvPicPr>
                        <a:picLocks noChangeAspect="1" noChangeArrowheads="1"/>
                      </p:cNvPicPr>
                      <p:nvPr/>
                    </p:nvPicPr>
                    <p:blipFill>
                      <a:blip r:embed="rId8"/>
                      <a:srcRect/>
                      <a:stretch>
                        <a:fillRect/>
                      </a:stretch>
                    </p:blipFill>
                    <p:spPr bwMode="auto">
                      <a:xfrm>
                        <a:off x="3148013" y="981075"/>
                        <a:ext cx="23812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HETEROSKEDASTICITY-CONSISTENT </a:t>
            </a:r>
            <a:r>
              <a:rPr lang="en-GB" sz="1800" b="1" dirty="0"/>
              <a:t>STANDARD ERRORS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021855469"/>
              </p:ext>
            </p:extLst>
          </p:nvPr>
        </p:nvGraphicFramePr>
        <p:xfrm>
          <a:off x="2789238" y="2009775"/>
          <a:ext cx="2432050" cy="454025"/>
        </p:xfrm>
        <a:graphic>
          <a:graphicData uri="http://schemas.openxmlformats.org/presentationml/2006/ole">
            <mc:AlternateContent xmlns:mc="http://schemas.openxmlformats.org/markup-compatibility/2006">
              <mc:Choice xmlns:v="urn:schemas-microsoft-com:vml" Requires="v">
                <p:oleObj spid="_x0000_s149615" name="Equation" r:id="rId9" imgW="2425680" imgH="457200" progId="Equation.DSMT4">
                  <p:embed/>
                </p:oleObj>
              </mc:Choice>
              <mc:Fallback>
                <p:oleObj name="Equation" r:id="rId9" imgW="2425680" imgH="457200" progId="Equation.DSMT4">
                  <p:embed/>
                  <p:pic>
                    <p:nvPicPr>
                      <p:cNvPr id="0" name="Object 7"/>
                      <p:cNvPicPr>
                        <a:picLocks noChangeAspect="1" noChangeArrowheads="1"/>
                      </p:cNvPicPr>
                      <p:nvPr/>
                    </p:nvPicPr>
                    <p:blipFill>
                      <a:blip r:embed="rId10"/>
                      <a:srcRect/>
                      <a:stretch>
                        <a:fillRect/>
                      </a:stretch>
                    </p:blipFill>
                    <p:spPr bwMode="auto">
                      <a:xfrm>
                        <a:off x="2789238" y="2009775"/>
                        <a:ext cx="24320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820236593"/>
              </p:ext>
            </p:extLst>
          </p:nvPr>
        </p:nvGraphicFramePr>
        <p:xfrm>
          <a:off x="2767013" y="3127375"/>
          <a:ext cx="3797300" cy="520700"/>
        </p:xfrm>
        <a:graphic>
          <a:graphicData uri="http://schemas.openxmlformats.org/presentationml/2006/ole">
            <mc:AlternateContent xmlns:mc="http://schemas.openxmlformats.org/markup-compatibility/2006">
              <mc:Choice xmlns:v="urn:schemas-microsoft-com:vml" Requires="v">
                <p:oleObj spid="_x0000_s149616" name="Equation" r:id="rId11" imgW="3797280" imgH="520560" progId="Equation.DSMT4">
                  <p:embed/>
                </p:oleObj>
              </mc:Choice>
              <mc:Fallback>
                <p:oleObj name="Equation" r:id="rId11" imgW="3797280" imgH="520560" progId="Equation.DSMT4">
                  <p:embed/>
                  <p:pic>
                    <p:nvPicPr>
                      <p:cNvPr id="0" name="Object 11"/>
                      <p:cNvPicPr>
                        <a:picLocks noChangeAspect="1" noChangeArrowheads="1"/>
                      </p:cNvPicPr>
                      <p:nvPr/>
                    </p:nvPicPr>
                    <p:blipFill>
                      <a:blip r:embed="rId12"/>
                      <a:srcRect/>
                      <a:stretch>
                        <a:fillRect/>
                      </a:stretch>
                    </p:blipFill>
                    <p:spPr bwMode="auto">
                      <a:xfrm>
                        <a:off x="2767013" y="3127375"/>
                        <a:ext cx="3797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43428309"/>
              </p:ext>
            </p:extLst>
          </p:nvPr>
        </p:nvGraphicFramePr>
        <p:xfrm>
          <a:off x="2759075" y="3797300"/>
          <a:ext cx="1933575" cy="504825"/>
        </p:xfrm>
        <a:graphic>
          <a:graphicData uri="http://schemas.openxmlformats.org/presentationml/2006/ole">
            <mc:AlternateContent xmlns:mc="http://schemas.openxmlformats.org/markup-compatibility/2006">
              <mc:Choice xmlns:v="urn:schemas-microsoft-com:vml" Requires="v">
                <p:oleObj spid="_x0000_s149617" name="Equation" r:id="rId13" imgW="1930320" imgH="507960" progId="Equation.DSMT4">
                  <p:embed/>
                </p:oleObj>
              </mc:Choice>
              <mc:Fallback>
                <p:oleObj name="Equation" r:id="rId13" imgW="1930320" imgH="507960" progId="Equation.DSMT4">
                  <p:embed/>
                  <p:pic>
                    <p:nvPicPr>
                      <p:cNvPr id="0" name="Object 16"/>
                      <p:cNvPicPr>
                        <a:picLocks noChangeAspect="1" noChangeArrowheads="1"/>
                      </p:cNvPicPr>
                      <p:nvPr/>
                    </p:nvPicPr>
                    <p:blipFill>
                      <a:blip r:embed="rId14"/>
                      <a:srcRect/>
                      <a:stretch>
                        <a:fillRect/>
                      </a:stretch>
                    </p:blipFill>
                    <p:spPr bwMode="auto">
                      <a:xfrm>
                        <a:off x="2759075" y="3797300"/>
                        <a:ext cx="19335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3100949"/>
            <a:ext cx="9144000" cy="25092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505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To illustrate the use of </a:t>
            </a:r>
            <a:r>
              <a:rPr lang="en-US" sz="1500" b="1" dirty="0" err="1" smtClean="0"/>
              <a:t>heteroskedasticity</a:t>
            </a:r>
            <a:r>
              <a:rPr lang="en-US" sz="1500" b="1" dirty="0" smtClean="0"/>
              <a:t>-consistent </a:t>
            </a:r>
            <a:r>
              <a:rPr lang="en-US" sz="1500" b="1" dirty="0"/>
              <a:t>standard errors, the regression of </a:t>
            </a:r>
            <a:r>
              <a:rPr lang="en-US" sz="1500" b="1" i="1" dirty="0"/>
              <a:t>MANU</a:t>
            </a:r>
            <a:r>
              <a:rPr lang="en-US" sz="1500" b="1" dirty="0"/>
              <a:t> on </a:t>
            </a:r>
            <a:r>
              <a:rPr lang="en-US" sz="1500" b="1" i="1" dirty="0"/>
              <a:t>GDP</a:t>
            </a:r>
            <a:r>
              <a:rPr lang="en-US" sz="1500" b="1" dirty="0"/>
              <a:t> in the previous sequence is repeated with the ‘robust’ option available in </a:t>
            </a:r>
            <a:r>
              <a:rPr lang="en-US" sz="1500" b="1" dirty="0" err="1"/>
              <a:t>Stata</a:t>
            </a:r>
            <a:r>
              <a:rPr lang="en-US" sz="1500" b="1" dirty="0"/>
              <a:t>.</a:t>
            </a:r>
            <a:endParaRPr lang="en-GB" sz="1500" dirty="0"/>
          </a:p>
        </p:txBody>
      </p:sp>
      <p:sp>
        <p:nvSpPr>
          <p:cNvPr id="150533"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0538"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50539" name="Object 11"/>
          <p:cNvGraphicFramePr>
            <a:graphicFrameLocks noChangeAspect="1"/>
          </p:cNvGraphicFramePr>
          <p:nvPr/>
        </p:nvGraphicFramePr>
        <p:xfrm>
          <a:off x="0" y="0"/>
          <a:ext cx="314325" cy="276225"/>
        </p:xfrm>
        <a:graphic>
          <a:graphicData uri="http://schemas.openxmlformats.org/presentationml/2006/ole">
            <mc:AlternateContent xmlns:mc="http://schemas.openxmlformats.org/markup-compatibility/2006">
              <mc:Choice xmlns:v="urn:schemas-microsoft-com:vml" Requires="v">
                <p:oleObj spid="_x0000_s150562" name="Equation" r:id="rId3" imgW="317362" imgH="279279" progId="Equation.3">
                  <p:embed/>
                </p:oleObj>
              </mc:Choice>
              <mc:Fallback>
                <p:oleObj name="Equation" r:id="rId3" imgW="317362" imgH="279279"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4325"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Rectangle 5"/>
          <p:cNvSpPr>
            <a:spLocks noChangeArrowheads="1"/>
          </p:cNvSpPr>
          <p:nvPr/>
        </p:nvSpPr>
        <p:spPr bwMode="auto">
          <a:xfrm>
            <a:off x="0" y="510149"/>
            <a:ext cx="9144000" cy="25092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1"/>
          <p:cNvSpPr>
            <a:spLocks noChangeArrowheads="1"/>
          </p:cNvSpPr>
          <p:nvPr/>
        </p:nvSpPr>
        <p:spPr bwMode="auto">
          <a:xfrm>
            <a:off x="361950" y="3190650"/>
            <a:ext cx="2447925" cy="219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2"/>
          <p:cNvSpPr>
            <a:spLocks noChangeArrowheads="1"/>
          </p:cNvSpPr>
          <p:nvPr/>
        </p:nvSpPr>
        <p:spPr bwMode="auto">
          <a:xfrm>
            <a:off x="363600" y="599925"/>
            <a:ext cx="1584325" cy="219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HETEROSKEDASTICITY-CONSISTENT </a:t>
            </a:r>
            <a:r>
              <a:rPr lang="en-GB" sz="1800" b="1" dirty="0"/>
              <a:t>STANDARD ERRORS</a:t>
            </a:r>
            <a:endParaRPr lang="en-GB" sz="1600" dirty="0">
              <a:latin typeface="Times New Roman" pitchFamily="18" charset="0"/>
            </a:endParaRPr>
          </a:p>
        </p:txBody>
      </p:sp>
      <p:sp>
        <p:nvSpPr>
          <p:cNvPr id="24" name="Text Box 13"/>
          <p:cNvSpPr txBox="1">
            <a:spLocks noChangeArrowheads="1"/>
          </p:cNvSpPr>
          <p:nvPr/>
        </p:nvSpPr>
        <p:spPr bwMode="auto">
          <a:xfrm>
            <a:off x="301625" y="560325"/>
            <a:ext cx="8532813" cy="250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nSpc>
                <a:spcPct val="90000"/>
              </a:lnSpc>
            </a:pPr>
            <a:r>
              <a:rPr lang="en-US" sz="1400" b="1" dirty="0">
                <a:latin typeface="Courier New" pitchFamily="49" charset="0"/>
              </a:rPr>
              <a:t>. </a:t>
            </a:r>
            <a:r>
              <a:rPr lang="en-US" sz="1400" b="1" dirty="0" err="1">
                <a:latin typeface="Courier New" pitchFamily="49" charset="0"/>
              </a:rPr>
              <a:t>reg</a:t>
            </a:r>
            <a:r>
              <a:rPr lang="en-US" sz="1400" b="1" dirty="0">
                <a:latin typeface="Courier New" pitchFamily="49" charset="0"/>
              </a:rPr>
              <a:t> </a:t>
            </a:r>
            <a:r>
              <a:rPr lang="en-US" sz="1400" b="1" dirty="0" err="1">
                <a:latin typeface="Courier New" pitchFamily="49" charset="0"/>
              </a:rPr>
              <a:t>manu</a:t>
            </a:r>
            <a:r>
              <a:rPr lang="en-US" sz="1400" b="1" dirty="0">
                <a:latin typeface="Courier New" pitchFamily="49" charset="0"/>
              </a:rPr>
              <a:t> </a:t>
            </a:r>
            <a:r>
              <a:rPr lang="en-US" sz="1400" b="1" dirty="0" err="1">
                <a:latin typeface="Courier New" pitchFamily="49" charset="0"/>
              </a:rPr>
              <a:t>gdp</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a:latin typeface="Courier New" pitchFamily="49" charset="0"/>
              </a:rPr>
              <a:t>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28</a:t>
            </a:r>
          </a:p>
          <a:p>
            <a:pPr>
              <a:lnSpc>
                <a:spcPct val="90000"/>
              </a:lnSpc>
            </a:pPr>
            <a:r>
              <a:rPr lang="en-US" sz="1400" b="1" dirty="0" smtClean="0">
                <a:latin typeface="Courier New" pitchFamily="49" charset="0"/>
              </a:rPr>
              <a:t>-----------+------------------------------           </a:t>
            </a:r>
            <a:r>
              <a:rPr lang="en-US" sz="1400" b="1" dirty="0">
                <a:latin typeface="Courier New" pitchFamily="49" charset="0"/>
              </a:rPr>
              <a:t>F(  1,    26) =  210.73</a:t>
            </a:r>
          </a:p>
          <a:p>
            <a:pPr>
              <a:lnSpc>
                <a:spcPct val="90000"/>
              </a:lnSpc>
            </a:pPr>
            <a:r>
              <a:rPr lang="en-US" sz="1400" b="1" dirty="0" smtClean="0">
                <a:latin typeface="Courier New" pitchFamily="49" charset="0"/>
              </a:rPr>
              <a:t>     </a:t>
            </a:r>
            <a:r>
              <a:rPr lang="en-US" sz="1400" b="1" dirty="0">
                <a:latin typeface="Courier New" pitchFamily="49" charset="0"/>
              </a:rPr>
              <a:t>Model |  1.1600e+11     1  1.1600e+11           </a:t>
            </a:r>
            <a:r>
              <a:rPr lang="en-US" sz="1400" b="1" dirty="0" err="1">
                <a:latin typeface="Courier New" pitchFamily="49" charset="0"/>
              </a:rPr>
              <a:t>Prob</a:t>
            </a:r>
            <a:r>
              <a:rPr lang="en-US" sz="1400" b="1" dirty="0">
                <a:latin typeface="Courier New" pitchFamily="49" charset="0"/>
              </a:rPr>
              <a:t> &gt; F      =  0.0000</a:t>
            </a:r>
          </a:p>
          <a:p>
            <a:pPr>
              <a:lnSpc>
                <a:spcPct val="90000"/>
              </a:lnSpc>
            </a:pPr>
            <a:r>
              <a:rPr lang="en-US" sz="1400" b="1" dirty="0" smtClean="0">
                <a:latin typeface="Courier New" pitchFamily="49" charset="0"/>
              </a:rPr>
              <a:t>  </a:t>
            </a:r>
            <a:r>
              <a:rPr lang="en-US" sz="1400" b="1" dirty="0">
                <a:latin typeface="Courier New" pitchFamily="49" charset="0"/>
              </a:rPr>
              <a:t>Residual |  1.4312e+10    26   550462775           R-squared     =  0.8902</a:t>
            </a:r>
          </a:p>
          <a:p>
            <a:pPr>
              <a:lnSpc>
                <a:spcPct val="90000"/>
              </a:lnSpc>
            </a:pPr>
            <a:r>
              <a:rPr lang="en-US" sz="1400" b="1" dirty="0" smtClean="0">
                <a:latin typeface="Courier New" pitchFamily="49" charset="0"/>
              </a:rPr>
              <a:t>-----------+------------------------------           </a:t>
            </a:r>
            <a:r>
              <a:rPr lang="en-US" sz="1400" b="1" dirty="0" err="1">
                <a:latin typeface="Courier New" pitchFamily="49" charset="0"/>
              </a:rPr>
              <a:t>Adj</a:t>
            </a:r>
            <a:r>
              <a:rPr lang="en-US" sz="1400" b="1" dirty="0">
                <a:latin typeface="Courier New" pitchFamily="49" charset="0"/>
              </a:rPr>
              <a:t> R-squared =  0.8859</a:t>
            </a:r>
          </a:p>
          <a:p>
            <a:pPr>
              <a:lnSpc>
                <a:spcPct val="90000"/>
              </a:lnSpc>
            </a:pPr>
            <a:r>
              <a:rPr lang="en-US" sz="1400" b="1" dirty="0" smtClean="0">
                <a:latin typeface="Courier New" pitchFamily="49" charset="0"/>
              </a:rPr>
              <a:t>     </a:t>
            </a:r>
            <a:r>
              <a:rPr lang="en-US" sz="1400" b="1" dirty="0">
                <a:latin typeface="Courier New" pitchFamily="49" charset="0"/>
              </a:rPr>
              <a:t>Total |  1.3031e+11    27  4.8264e+09           Root MSE      =   23462</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err="1">
                <a:latin typeface="Courier New" pitchFamily="49" charset="0"/>
              </a:rPr>
              <a:t>manu</a:t>
            </a:r>
            <a:r>
              <a:rPr lang="en-US" sz="1400" b="1" dirty="0">
                <a:latin typeface="Courier New" pitchFamily="49" charset="0"/>
              </a:rPr>
              <a:t> |      </a:t>
            </a:r>
            <a:r>
              <a:rPr lang="en-US" sz="1400" b="1" dirty="0" err="1">
                <a:latin typeface="Courier New" pitchFamily="49" charset="0"/>
              </a:rPr>
              <a:t>Coef</a:t>
            </a:r>
            <a:r>
              <a:rPr lang="en-US" sz="1400" b="1" dirty="0">
                <a:latin typeface="Courier New" pitchFamily="49" charset="0"/>
              </a:rPr>
              <a:t>.   Std. Err.      t    P&gt;|t|     [95% Conf. Interval]</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err="1">
                <a:latin typeface="Courier New" pitchFamily="49" charset="0"/>
              </a:rPr>
              <a:t>gdp</a:t>
            </a:r>
            <a:r>
              <a:rPr lang="en-US" sz="1400" b="1" dirty="0">
                <a:latin typeface="Courier New" pitchFamily="49" charset="0"/>
              </a:rPr>
              <a:t> |    .193693   .0133428    14.52   0.000     .1662665    .2211195</a:t>
            </a:r>
          </a:p>
          <a:p>
            <a:pPr>
              <a:lnSpc>
                <a:spcPct val="90000"/>
              </a:lnSpc>
            </a:pPr>
            <a:r>
              <a:rPr lang="en-US" sz="1400" b="1" dirty="0" smtClean="0">
                <a:latin typeface="Courier New" pitchFamily="49" charset="0"/>
              </a:rPr>
              <a:t>     </a:t>
            </a:r>
            <a:r>
              <a:rPr lang="en-US" sz="1400" b="1" dirty="0">
                <a:latin typeface="Courier New" pitchFamily="49" charset="0"/>
              </a:rPr>
              <a:t>_cons |   603.9453   5699.677     0.11   0.916    -11111.91     </a:t>
            </a:r>
            <a:r>
              <a:rPr lang="en-US" sz="1400" b="1" dirty="0" smtClean="0">
                <a:latin typeface="Courier New" pitchFamily="49" charset="0"/>
              </a:rPr>
              <a:t>12319.8</a:t>
            </a:r>
            <a:endParaRPr lang="en-US" sz="1400" b="1" dirty="0">
              <a:latin typeface="Courier New" pitchFamily="49" charset="0"/>
            </a:endParaRPr>
          </a:p>
        </p:txBody>
      </p:sp>
      <p:sp>
        <p:nvSpPr>
          <p:cNvPr id="25" name="Text Box 13"/>
          <p:cNvSpPr txBox="1">
            <a:spLocks noChangeArrowheads="1"/>
          </p:cNvSpPr>
          <p:nvPr/>
        </p:nvSpPr>
        <p:spPr bwMode="auto">
          <a:xfrm>
            <a:off x="301625" y="3151050"/>
            <a:ext cx="8532813" cy="25075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nSpc>
                <a:spcPct val="90000"/>
              </a:lnSpc>
            </a:pPr>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a:t>
            </a:r>
            <a:r>
              <a:rPr lang="en-US" sz="1400" b="1" dirty="0" err="1">
                <a:latin typeface="Courier New" pitchFamily="49" charset="0"/>
              </a:rPr>
              <a:t>manu</a:t>
            </a:r>
            <a:r>
              <a:rPr lang="en-US" sz="1400" b="1" dirty="0">
                <a:latin typeface="Courier New" pitchFamily="49" charset="0"/>
              </a:rPr>
              <a:t> </a:t>
            </a:r>
            <a:r>
              <a:rPr lang="en-US" sz="1400" b="1" dirty="0" err="1">
                <a:latin typeface="Courier New" pitchFamily="49" charset="0"/>
              </a:rPr>
              <a:t>gdp</a:t>
            </a:r>
            <a:r>
              <a:rPr lang="en-US" sz="1400" b="1" dirty="0">
                <a:latin typeface="Courier New" pitchFamily="49" charset="0"/>
              </a:rPr>
              <a:t>, robust</a:t>
            </a:r>
          </a:p>
          <a:p>
            <a:pPr>
              <a:lnSpc>
                <a:spcPct val="90000"/>
              </a:lnSpc>
            </a:pPr>
            <a:r>
              <a:rPr lang="en-US" sz="1400" b="1" dirty="0">
                <a:latin typeface="Courier New" pitchFamily="49" charset="0"/>
              </a:rPr>
              <a:t>Regression with robust standard errors </a:t>
            </a:r>
            <a:r>
              <a:rPr lang="en-US" sz="1400" b="1" dirty="0" smtClean="0">
                <a:latin typeface="Courier New" pitchFamily="49" charset="0"/>
              </a:rPr>
              <a:t>              </a:t>
            </a:r>
            <a:r>
              <a:rPr lang="en-US" sz="1400" b="1" dirty="0">
                <a:latin typeface="Courier New" pitchFamily="49" charset="0"/>
              </a:rPr>
              <a:t>Number of </a:t>
            </a:r>
            <a:r>
              <a:rPr lang="en-US" sz="1400" b="1" dirty="0" err="1">
                <a:latin typeface="Courier New" pitchFamily="49" charset="0"/>
              </a:rPr>
              <a:t>obs</a:t>
            </a:r>
            <a:r>
              <a:rPr lang="en-US" sz="1400" b="1" dirty="0">
                <a:latin typeface="Courier New" pitchFamily="49" charset="0"/>
              </a:rPr>
              <a:t> =      28</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F(  1,    26) =  116.39</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err="1">
                <a:latin typeface="Courier New" pitchFamily="49" charset="0"/>
              </a:rPr>
              <a:t>Prob</a:t>
            </a:r>
            <a:r>
              <a:rPr lang="en-US" sz="1400" b="1" dirty="0">
                <a:latin typeface="Courier New" pitchFamily="49" charset="0"/>
              </a:rPr>
              <a:t> &gt; F      =  0.0000</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R-squared     =  0.8902</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Root MSE      =   23462</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a:latin typeface="Courier New" pitchFamily="49" charset="0"/>
              </a:rPr>
              <a:t>|               Robust</a:t>
            </a:r>
          </a:p>
          <a:p>
            <a:pPr>
              <a:lnSpc>
                <a:spcPct val="90000"/>
              </a:lnSpc>
            </a:pPr>
            <a:r>
              <a:rPr lang="en-US" sz="1400" b="1" dirty="0" smtClean="0">
                <a:latin typeface="Courier New" pitchFamily="49" charset="0"/>
              </a:rPr>
              <a:t>      </a:t>
            </a:r>
            <a:r>
              <a:rPr lang="en-US" sz="1400" b="1" dirty="0" err="1">
                <a:latin typeface="Courier New" pitchFamily="49" charset="0"/>
              </a:rPr>
              <a:t>manu</a:t>
            </a:r>
            <a:r>
              <a:rPr lang="en-US" sz="1400" b="1" dirty="0">
                <a:latin typeface="Courier New" pitchFamily="49" charset="0"/>
              </a:rPr>
              <a:t> |      </a:t>
            </a:r>
            <a:r>
              <a:rPr lang="en-US" sz="1400" b="1" dirty="0" err="1">
                <a:latin typeface="Courier New" pitchFamily="49" charset="0"/>
              </a:rPr>
              <a:t>Coef</a:t>
            </a:r>
            <a:r>
              <a:rPr lang="en-US" sz="1400" b="1" dirty="0">
                <a:latin typeface="Courier New" pitchFamily="49" charset="0"/>
              </a:rPr>
              <a:t>.   Std. Err.      t    P&gt;|t|     [95% Conf. Interval]</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err="1">
                <a:latin typeface="Courier New" pitchFamily="49" charset="0"/>
              </a:rPr>
              <a:t>gdp</a:t>
            </a:r>
            <a:r>
              <a:rPr lang="en-US" sz="1400" b="1" dirty="0">
                <a:latin typeface="Courier New" pitchFamily="49" charset="0"/>
              </a:rPr>
              <a:t> |    .193693   .0179542    10.79   0.000     .1567877    .2305983</a:t>
            </a:r>
          </a:p>
          <a:p>
            <a:pPr>
              <a:lnSpc>
                <a:spcPct val="90000"/>
              </a:lnSpc>
            </a:pPr>
            <a:r>
              <a:rPr lang="en-US" sz="1400" b="1" dirty="0" smtClean="0">
                <a:latin typeface="Courier New" pitchFamily="49" charset="0"/>
              </a:rPr>
              <a:t>     </a:t>
            </a:r>
            <a:r>
              <a:rPr lang="en-US" sz="1400" b="1" dirty="0">
                <a:latin typeface="Courier New" pitchFamily="49" charset="0"/>
              </a:rPr>
              <a:t>_cons |   603.9453   3542.388     0.17   0.866    -6677.538    7885.429</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5155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point estimates of the coefficients are exactly the same.  They are not affected by the procedure, and so their inefficiency is not alleviated. </a:t>
            </a:r>
            <a:endParaRPr lang="en-GB" sz="1500"/>
          </a:p>
        </p:txBody>
      </p:sp>
      <p:sp>
        <p:nvSpPr>
          <p:cNvPr id="1515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156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51561" name="Object 9"/>
          <p:cNvGraphicFramePr>
            <a:graphicFrameLocks noChangeAspect="1"/>
          </p:cNvGraphicFramePr>
          <p:nvPr/>
        </p:nvGraphicFramePr>
        <p:xfrm>
          <a:off x="0" y="0"/>
          <a:ext cx="314325" cy="276225"/>
        </p:xfrm>
        <a:graphic>
          <a:graphicData uri="http://schemas.openxmlformats.org/presentationml/2006/ole">
            <mc:AlternateContent xmlns:mc="http://schemas.openxmlformats.org/markup-compatibility/2006">
              <mc:Choice xmlns:v="urn:schemas-microsoft-com:vml" Requires="v">
                <p:oleObj spid="_x0000_s151586" name="Equation" r:id="rId3" imgW="317362" imgH="279279" progId="Equation.3">
                  <p:embed/>
                </p:oleObj>
              </mc:Choice>
              <mc:Fallback>
                <p:oleObj name="Equation" r:id="rId3" imgW="317362" imgH="279279"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14325"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Rectangle 5"/>
          <p:cNvSpPr>
            <a:spLocks noChangeArrowheads="1"/>
          </p:cNvSpPr>
          <p:nvPr/>
        </p:nvSpPr>
        <p:spPr bwMode="auto">
          <a:xfrm>
            <a:off x="0" y="3100949"/>
            <a:ext cx="9144000" cy="25092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5"/>
          <p:cNvSpPr>
            <a:spLocks noChangeArrowheads="1"/>
          </p:cNvSpPr>
          <p:nvPr/>
        </p:nvSpPr>
        <p:spPr bwMode="auto">
          <a:xfrm>
            <a:off x="0" y="510149"/>
            <a:ext cx="9144000" cy="250927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6" name="Rectangle 11"/>
          <p:cNvSpPr>
            <a:spLocks noChangeArrowheads="1"/>
          </p:cNvSpPr>
          <p:nvPr/>
        </p:nvSpPr>
        <p:spPr bwMode="auto">
          <a:xfrm>
            <a:off x="361950" y="3190650"/>
            <a:ext cx="2447925" cy="219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12"/>
          <p:cNvSpPr>
            <a:spLocks noChangeArrowheads="1"/>
          </p:cNvSpPr>
          <p:nvPr/>
        </p:nvSpPr>
        <p:spPr bwMode="auto">
          <a:xfrm>
            <a:off x="363600" y="599925"/>
            <a:ext cx="1584325" cy="219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16"/>
          <p:cNvSpPr>
            <a:spLocks noChangeArrowheads="1"/>
          </p:cNvSpPr>
          <p:nvPr/>
        </p:nvSpPr>
        <p:spPr bwMode="auto">
          <a:xfrm>
            <a:off x="1953525" y="5081925"/>
            <a:ext cx="932400" cy="41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15"/>
          <p:cNvSpPr>
            <a:spLocks noChangeArrowheads="1"/>
          </p:cNvSpPr>
          <p:nvPr/>
        </p:nvSpPr>
        <p:spPr bwMode="auto">
          <a:xfrm>
            <a:off x="1953525" y="2495475"/>
            <a:ext cx="932400" cy="417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smtClean="0"/>
              <a:t>HETEROSKEDASTICITY-CONSISTENT </a:t>
            </a:r>
            <a:r>
              <a:rPr lang="en-GB" sz="1800" b="1" dirty="0"/>
              <a:t>STANDARD ERRORS</a:t>
            </a:r>
            <a:endParaRPr lang="en-GB" sz="1600" dirty="0">
              <a:latin typeface="Times New Roman" pitchFamily="18" charset="0"/>
            </a:endParaRPr>
          </a:p>
        </p:txBody>
      </p:sp>
      <p:sp>
        <p:nvSpPr>
          <p:cNvPr id="23" name="Text Box 13"/>
          <p:cNvSpPr txBox="1">
            <a:spLocks noChangeArrowheads="1"/>
          </p:cNvSpPr>
          <p:nvPr/>
        </p:nvSpPr>
        <p:spPr bwMode="auto">
          <a:xfrm>
            <a:off x="301625" y="560325"/>
            <a:ext cx="8532813" cy="250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nSpc>
                <a:spcPct val="90000"/>
              </a:lnSpc>
            </a:pPr>
            <a:r>
              <a:rPr lang="en-US" sz="1400" b="1" dirty="0">
                <a:latin typeface="Courier New" pitchFamily="49" charset="0"/>
              </a:rPr>
              <a:t>. </a:t>
            </a:r>
            <a:r>
              <a:rPr lang="en-US" sz="1400" b="1" dirty="0" err="1">
                <a:latin typeface="Courier New" pitchFamily="49" charset="0"/>
              </a:rPr>
              <a:t>reg</a:t>
            </a:r>
            <a:r>
              <a:rPr lang="en-US" sz="1400" b="1" dirty="0">
                <a:latin typeface="Courier New" pitchFamily="49" charset="0"/>
              </a:rPr>
              <a:t> </a:t>
            </a:r>
            <a:r>
              <a:rPr lang="en-US" sz="1400" b="1" dirty="0" err="1">
                <a:latin typeface="Courier New" pitchFamily="49" charset="0"/>
              </a:rPr>
              <a:t>manu</a:t>
            </a:r>
            <a:r>
              <a:rPr lang="en-US" sz="1400" b="1" dirty="0">
                <a:latin typeface="Courier New" pitchFamily="49" charset="0"/>
              </a:rPr>
              <a:t> </a:t>
            </a:r>
            <a:r>
              <a:rPr lang="en-US" sz="1400" b="1" dirty="0" err="1">
                <a:latin typeface="Courier New" pitchFamily="49" charset="0"/>
              </a:rPr>
              <a:t>gdp</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a:latin typeface="Courier New" pitchFamily="49" charset="0"/>
              </a:rPr>
              <a:t>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28</a:t>
            </a:r>
          </a:p>
          <a:p>
            <a:pPr>
              <a:lnSpc>
                <a:spcPct val="90000"/>
              </a:lnSpc>
            </a:pPr>
            <a:r>
              <a:rPr lang="en-US" sz="1400" b="1" dirty="0" smtClean="0">
                <a:latin typeface="Courier New" pitchFamily="49" charset="0"/>
              </a:rPr>
              <a:t>-----------+------------------------------           </a:t>
            </a:r>
            <a:r>
              <a:rPr lang="en-US" sz="1400" b="1" dirty="0">
                <a:latin typeface="Courier New" pitchFamily="49" charset="0"/>
              </a:rPr>
              <a:t>F(  1,    26) =  210.73</a:t>
            </a:r>
          </a:p>
          <a:p>
            <a:pPr>
              <a:lnSpc>
                <a:spcPct val="90000"/>
              </a:lnSpc>
            </a:pPr>
            <a:r>
              <a:rPr lang="en-US" sz="1400" b="1" dirty="0" smtClean="0">
                <a:latin typeface="Courier New" pitchFamily="49" charset="0"/>
              </a:rPr>
              <a:t>     </a:t>
            </a:r>
            <a:r>
              <a:rPr lang="en-US" sz="1400" b="1" dirty="0">
                <a:latin typeface="Courier New" pitchFamily="49" charset="0"/>
              </a:rPr>
              <a:t>Model |  1.1600e+11     1  1.1600e+11           </a:t>
            </a:r>
            <a:r>
              <a:rPr lang="en-US" sz="1400" b="1" dirty="0" err="1">
                <a:latin typeface="Courier New" pitchFamily="49" charset="0"/>
              </a:rPr>
              <a:t>Prob</a:t>
            </a:r>
            <a:r>
              <a:rPr lang="en-US" sz="1400" b="1" dirty="0">
                <a:latin typeface="Courier New" pitchFamily="49" charset="0"/>
              </a:rPr>
              <a:t> &gt; F      =  0.0000</a:t>
            </a:r>
          </a:p>
          <a:p>
            <a:pPr>
              <a:lnSpc>
                <a:spcPct val="90000"/>
              </a:lnSpc>
            </a:pPr>
            <a:r>
              <a:rPr lang="en-US" sz="1400" b="1" dirty="0" smtClean="0">
                <a:latin typeface="Courier New" pitchFamily="49" charset="0"/>
              </a:rPr>
              <a:t>  </a:t>
            </a:r>
            <a:r>
              <a:rPr lang="en-US" sz="1400" b="1" dirty="0">
                <a:latin typeface="Courier New" pitchFamily="49" charset="0"/>
              </a:rPr>
              <a:t>Residual |  1.4312e+10    26   550462775           R-squared     =  0.8902</a:t>
            </a:r>
          </a:p>
          <a:p>
            <a:pPr>
              <a:lnSpc>
                <a:spcPct val="90000"/>
              </a:lnSpc>
            </a:pPr>
            <a:r>
              <a:rPr lang="en-US" sz="1400" b="1" dirty="0" smtClean="0">
                <a:latin typeface="Courier New" pitchFamily="49" charset="0"/>
              </a:rPr>
              <a:t>-----------+------------------------------           </a:t>
            </a:r>
            <a:r>
              <a:rPr lang="en-US" sz="1400" b="1" dirty="0" err="1">
                <a:latin typeface="Courier New" pitchFamily="49" charset="0"/>
              </a:rPr>
              <a:t>Adj</a:t>
            </a:r>
            <a:r>
              <a:rPr lang="en-US" sz="1400" b="1" dirty="0">
                <a:latin typeface="Courier New" pitchFamily="49" charset="0"/>
              </a:rPr>
              <a:t> R-squared =  0.8859</a:t>
            </a:r>
          </a:p>
          <a:p>
            <a:pPr>
              <a:lnSpc>
                <a:spcPct val="90000"/>
              </a:lnSpc>
            </a:pPr>
            <a:r>
              <a:rPr lang="en-US" sz="1400" b="1" dirty="0" smtClean="0">
                <a:latin typeface="Courier New" pitchFamily="49" charset="0"/>
              </a:rPr>
              <a:t>     </a:t>
            </a:r>
            <a:r>
              <a:rPr lang="en-US" sz="1400" b="1" dirty="0">
                <a:latin typeface="Courier New" pitchFamily="49" charset="0"/>
              </a:rPr>
              <a:t>Total |  1.3031e+11    27  4.8264e+09           Root MSE      =   23462</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err="1">
                <a:latin typeface="Courier New" pitchFamily="49" charset="0"/>
              </a:rPr>
              <a:t>manu</a:t>
            </a:r>
            <a:r>
              <a:rPr lang="en-US" sz="1400" b="1" dirty="0">
                <a:latin typeface="Courier New" pitchFamily="49" charset="0"/>
              </a:rPr>
              <a:t> |      </a:t>
            </a:r>
            <a:r>
              <a:rPr lang="en-US" sz="1400" b="1" dirty="0" err="1">
                <a:latin typeface="Courier New" pitchFamily="49" charset="0"/>
              </a:rPr>
              <a:t>Coef</a:t>
            </a:r>
            <a:r>
              <a:rPr lang="en-US" sz="1400" b="1" dirty="0">
                <a:latin typeface="Courier New" pitchFamily="49" charset="0"/>
              </a:rPr>
              <a:t>.   Std. Err.      t    P&gt;|t|     [95% Conf. Interval]</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err="1">
                <a:latin typeface="Courier New" pitchFamily="49" charset="0"/>
              </a:rPr>
              <a:t>gdp</a:t>
            </a:r>
            <a:r>
              <a:rPr lang="en-US" sz="1400" b="1" dirty="0">
                <a:latin typeface="Courier New" pitchFamily="49" charset="0"/>
              </a:rPr>
              <a:t> |    .193693   .0133428    14.52   0.000     .1662665    .2211195</a:t>
            </a:r>
          </a:p>
          <a:p>
            <a:pPr>
              <a:lnSpc>
                <a:spcPct val="90000"/>
              </a:lnSpc>
            </a:pPr>
            <a:r>
              <a:rPr lang="en-US" sz="1400" b="1" dirty="0" smtClean="0">
                <a:latin typeface="Courier New" pitchFamily="49" charset="0"/>
              </a:rPr>
              <a:t>     </a:t>
            </a:r>
            <a:r>
              <a:rPr lang="en-US" sz="1400" b="1" dirty="0">
                <a:latin typeface="Courier New" pitchFamily="49" charset="0"/>
              </a:rPr>
              <a:t>_cons |   603.9453   5699.677     0.11   0.916    -11111.91     </a:t>
            </a:r>
            <a:r>
              <a:rPr lang="en-US" sz="1400" b="1" dirty="0" smtClean="0">
                <a:latin typeface="Courier New" pitchFamily="49" charset="0"/>
              </a:rPr>
              <a:t>12319.8</a:t>
            </a:r>
            <a:endParaRPr lang="en-US" sz="1400" b="1" dirty="0">
              <a:latin typeface="Courier New" pitchFamily="49" charset="0"/>
            </a:endParaRPr>
          </a:p>
        </p:txBody>
      </p:sp>
      <p:sp>
        <p:nvSpPr>
          <p:cNvPr id="24" name="Text Box 13"/>
          <p:cNvSpPr txBox="1">
            <a:spLocks noChangeArrowheads="1"/>
          </p:cNvSpPr>
          <p:nvPr/>
        </p:nvSpPr>
        <p:spPr bwMode="auto">
          <a:xfrm>
            <a:off x="301625" y="3151050"/>
            <a:ext cx="8532813" cy="25075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pPr>
              <a:lnSpc>
                <a:spcPct val="90000"/>
              </a:lnSpc>
            </a:pPr>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a:t>
            </a:r>
            <a:r>
              <a:rPr lang="en-US" sz="1400" b="1" dirty="0" err="1">
                <a:latin typeface="Courier New" pitchFamily="49" charset="0"/>
              </a:rPr>
              <a:t>manu</a:t>
            </a:r>
            <a:r>
              <a:rPr lang="en-US" sz="1400" b="1" dirty="0">
                <a:latin typeface="Courier New" pitchFamily="49" charset="0"/>
              </a:rPr>
              <a:t> </a:t>
            </a:r>
            <a:r>
              <a:rPr lang="en-US" sz="1400" b="1" dirty="0" err="1">
                <a:latin typeface="Courier New" pitchFamily="49" charset="0"/>
              </a:rPr>
              <a:t>gdp</a:t>
            </a:r>
            <a:r>
              <a:rPr lang="en-US" sz="1400" b="1" dirty="0">
                <a:latin typeface="Courier New" pitchFamily="49" charset="0"/>
              </a:rPr>
              <a:t>, robust</a:t>
            </a:r>
          </a:p>
          <a:p>
            <a:pPr>
              <a:lnSpc>
                <a:spcPct val="90000"/>
              </a:lnSpc>
            </a:pPr>
            <a:r>
              <a:rPr lang="en-US" sz="1400" b="1" dirty="0">
                <a:latin typeface="Courier New" pitchFamily="49" charset="0"/>
              </a:rPr>
              <a:t>Regression with robust standard errors </a:t>
            </a:r>
            <a:r>
              <a:rPr lang="en-US" sz="1400" b="1" dirty="0" smtClean="0">
                <a:latin typeface="Courier New" pitchFamily="49" charset="0"/>
              </a:rPr>
              <a:t>              </a:t>
            </a:r>
            <a:r>
              <a:rPr lang="en-US" sz="1400" b="1" dirty="0">
                <a:latin typeface="Courier New" pitchFamily="49" charset="0"/>
              </a:rPr>
              <a:t>Number of </a:t>
            </a:r>
            <a:r>
              <a:rPr lang="en-US" sz="1400" b="1" dirty="0" err="1">
                <a:latin typeface="Courier New" pitchFamily="49" charset="0"/>
              </a:rPr>
              <a:t>obs</a:t>
            </a:r>
            <a:r>
              <a:rPr lang="en-US" sz="1400" b="1" dirty="0">
                <a:latin typeface="Courier New" pitchFamily="49" charset="0"/>
              </a:rPr>
              <a:t> =      28</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F(  1,    26) =  116.39</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err="1">
                <a:latin typeface="Courier New" pitchFamily="49" charset="0"/>
              </a:rPr>
              <a:t>Prob</a:t>
            </a:r>
            <a:r>
              <a:rPr lang="en-US" sz="1400" b="1" dirty="0">
                <a:latin typeface="Courier New" pitchFamily="49" charset="0"/>
              </a:rPr>
              <a:t> &gt; F      =  0.0000</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R-squared     =  0.8902</a:t>
            </a:r>
          </a:p>
          <a:p>
            <a:pPr>
              <a:lnSpc>
                <a:spcPct val="90000"/>
              </a:lnSpc>
            </a:pPr>
            <a:r>
              <a:rPr lang="en-US" sz="1400" b="1" dirty="0">
                <a:latin typeface="Courier New" pitchFamily="49" charset="0"/>
              </a:rPr>
              <a:t>                                       </a:t>
            </a:r>
            <a:r>
              <a:rPr lang="en-US" sz="1400" b="1" dirty="0" smtClean="0">
                <a:latin typeface="Courier New" pitchFamily="49" charset="0"/>
              </a:rPr>
              <a:t>              </a:t>
            </a:r>
            <a:r>
              <a:rPr lang="en-US" sz="1400" b="1" dirty="0">
                <a:latin typeface="Courier New" pitchFamily="49" charset="0"/>
              </a:rPr>
              <a:t>Root MSE      =   23462</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a:latin typeface="Courier New" pitchFamily="49" charset="0"/>
              </a:rPr>
              <a:t>|               Robust</a:t>
            </a:r>
          </a:p>
          <a:p>
            <a:pPr>
              <a:lnSpc>
                <a:spcPct val="90000"/>
              </a:lnSpc>
            </a:pPr>
            <a:r>
              <a:rPr lang="en-US" sz="1400" b="1" dirty="0" smtClean="0">
                <a:latin typeface="Courier New" pitchFamily="49" charset="0"/>
              </a:rPr>
              <a:t>      </a:t>
            </a:r>
            <a:r>
              <a:rPr lang="en-US" sz="1400" b="1" dirty="0" err="1">
                <a:latin typeface="Courier New" pitchFamily="49" charset="0"/>
              </a:rPr>
              <a:t>manu</a:t>
            </a:r>
            <a:r>
              <a:rPr lang="en-US" sz="1400" b="1" dirty="0">
                <a:latin typeface="Courier New" pitchFamily="49" charset="0"/>
              </a:rPr>
              <a:t> |      </a:t>
            </a:r>
            <a:r>
              <a:rPr lang="en-US" sz="1400" b="1" dirty="0" err="1">
                <a:latin typeface="Courier New" pitchFamily="49" charset="0"/>
              </a:rPr>
              <a:t>Coef</a:t>
            </a:r>
            <a:r>
              <a:rPr lang="en-US" sz="1400" b="1" dirty="0">
                <a:latin typeface="Courier New" pitchFamily="49" charset="0"/>
              </a:rPr>
              <a:t>.   Std. Err.      t    P&gt;|t|     [95% Conf. Interval]</a:t>
            </a:r>
          </a:p>
          <a:p>
            <a:pPr>
              <a:lnSpc>
                <a:spcPct val="90000"/>
              </a:lnSpc>
            </a:pPr>
            <a:r>
              <a:rPr lang="en-US" sz="1400" b="1" dirty="0" smtClean="0">
                <a:latin typeface="Courier New" pitchFamily="49" charset="0"/>
              </a:rPr>
              <a:t>-----------+----------------------------------------------------------------</a:t>
            </a:r>
            <a:endParaRPr lang="en-US" sz="1400" b="1" dirty="0">
              <a:latin typeface="Courier New" pitchFamily="49" charset="0"/>
            </a:endParaRPr>
          </a:p>
          <a:p>
            <a:pPr>
              <a:lnSpc>
                <a:spcPct val="90000"/>
              </a:lnSpc>
            </a:pPr>
            <a:r>
              <a:rPr lang="en-US" sz="1400" b="1" dirty="0" smtClean="0">
                <a:latin typeface="Courier New" pitchFamily="49" charset="0"/>
              </a:rPr>
              <a:t>       </a:t>
            </a:r>
            <a:r>
              <a:rPr lang="en-US" sz="1400" b="1" dirty="0" err="1">
                <a:latin typeface="Courier New" pitchFamily="49" charset="0"/>
              </a:rPr>
              <a:t>gdp</a:t>
            </a:r>
            <a:r>
              <a:rPr lang="en-US" sz="1400" b="1" dirty="0">
                <a:latin typeface="Courier New" pitchFamily="49" charset="0"/>
              </a:rPr>
              <a:t> |    .193693   .0179542    10.79   0.000     .1567877    .2305983</a:t>
            </a:r>
          </a:p>
          <a:p>
            <a:pPr>
              <a:lnSpc>
                <a:spcPct val="90000"/>
              </a:lnSpc>
            </a:pPr>
            <a:r>
              <a:rPr lang="en-US" sz="1400" b="1" dirty="0" smtClean="0">
                <a:latin typeface="Courier New" pitchFamily="49" charset="0"/>
              </a:rPr>
              <a:t>     </a:t>
            </a:r>
            <a:r>
              <a:rPr lang="en-US" sz="1400" b="1" dirty="0">
                <a:latin typeface="Courier New" pitchFamily="49" charset="0"/>
              </a:rPr>
              <a:t>_cons |   603.9453   3542.388     0.17   0.866    -6677.538    7885.429</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D797974-F8E8-48EC-B3BE-4ABDABB987B9}"/>
</file>

<file path=customXml/itemProps2.xml><?xml version="1.0" encoding="utf-8"?>
<ds:datastoreItem xmlns:ds="http://schemas.openxmlformats.org/officeDocument/2006/customXml" ds:itemID="{6114EA94-21C3-41E3-AE9B-DD6B321E9990}"/>
</file>

<file path=customXml/itemProps3.xml><?xml version="1.0" encoding="utf-8"?>
<ds:datastoreItem xmlns:ds="http://schemas.openxmlformats.org/officeDocument/2006/customXml" ds:itemID="{D3EEBD5A-7156-43A4-975F-17DE3B4BA26A}"/>
</file>

<file path=docProps/app.xml><?xml version="1.0" encoding="utf-8"?>
<Properties xmlns="http://schemas.openxmlformats.org/officeDocument/2006/extended-properties" xmlns:vt="http://schemas.openxmlformats.org/officeDocument/2006/docPropsVTypes">
  <TotalTime>3396</TotalTime>
  <Words>1126</Words>
  <Application>Microsoft Office PowerPoint</Application>
  <PresentationFormat>On-screen Show (4:3)</PresentationFormat>
  <Paragraphs>121</Paragraphs>
  <Slides>11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87</cp:revision>
  <dcterms:created xsi:type="dcterms:W3CDTF">1998-05-09T13:24:56Z</dcterms:created>
  <dcterms:modified xsi:type="dcterms:W3CDTF">2016-05-12T14:45:59Z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